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20"/>
  </p:notesMasterIdLst>
  <p:sldIdLst>
    <p:sldId id="256" r:id="rId3"/>
    <p:sldId id="264" r:id="rId4"/>
    <p:sldId id="298" r:id="rId5"/>
    <p:sldId id="301" r:id="rId6"/>
    <p:sldId id="265" r:id="rId7"/>
    <p:sldId id="299" r:id="rId8"/>
    <p:sldId id="300" r:id="rId9"/>
    <p:sldId id="302" r:id="rId10"/>
    <p:sldId id="303" r:id="rId11"/>
    <p:sldId id="305" r:id="rId12"/>
    <p:sldId id="306" r:id="rId13"/>
    <p:sldId id="307" r:id="rId14"/>
    <p:sldId id="309" r:id="rId15"/>
    <p:sldId id="308" r:id="rId16"/>
    <p:sldId id="310" r:id="rId17"/>
    <p:sldId id="304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6E460-515B-405C-84D9-50DA61025AFE}" type="datetimeFigureOut">
              <a:rPr lang="en-US" smtClean="0"/>
              <a:t>17/May/2016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91ACA-80DB-4208-9575-4D193C167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79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Field&lt; Mat &gt; F(2,1);</a:t>
            </a:r>
            <a:r>
              <a:rPr lang="en-US" baseline="0" dirty="0"/>
              <a:t> // initialize a field with 2 rows and 1 column</a:t>
            </a:r>
          </a:p>
          <a:p>
            <a:r>
              <a:rPr lang="en-US" baseline="0" dirty="0"/>
              <a:t>F(0,0) = </a:t>
            </a:r>
            <a:r>
              <a:rPr lang="en-US" baseline="0" dirty="0" err="1"/>
              <a:t>arma</a:t>
            </a:r>
            <a:r>
              <a:rPr lang="en-US" baseline="0" dirty="0"/>
              <a:t>::</a:t>
            </a:r>
            <a:r>
              <a:rPr lang="en-US" baseline="0" dirty="0" err="1"/>
              <a:t>randn</a:t>
            </a:r>
            <a:r>
              <a:rPr lang="en-US" baseline="0" dirty="0"/>
              <a:t>( 120, 240 );</a:t>
            </a:r>
          </a:p>
          <a:p>
            <a:r>
              <a:rPr lang="en-US" baseline="0" dirty="0"/>
              <a:t>F(1,0) = </a:t>
            </a:r>
            <a:r>
              <a:rPr lang="en-US" baseline="0" dirty="0" err="1"/>
              <a:t>arma</a:t>
            </a:r>
            <a:r>
              <a:rPr lang="en-US" baseline="0" dirty="0"/>
              <a:t>::</a:t>
            </a:r>
            <a:r>
              <a:rPr lang="en-US" baseline="0" dirty="0" err="1"/>
              <a:t>randn</a:t>
            </a:r>
            <a:r>
              <a:rPr lang="en-US" baseline="0" dirty="0"/>
              <a:t>( 100, 200 );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91ACA-80DB-4208-9575-4D193C1677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88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91ACA-80DB-4208-9575-4D193C1677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37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91ACA-80DB-4208-9575-4D193C1677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09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3886200"/>
            <a:ext cx="12192000" cy="2971800"/>
            <a:chOff x="0" y="3886200"/>
            <a:chExt cx="12192000" cy="29718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886200"/>
              <a:ext cx="12192000" cy="297180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1767" y="6369181"/>
              <a:ext cx="1285875" cy="404132"/>
            </a:xfrm>
            <a:prstGeom prst="rect">
              <a:avLst/>
            </a:prstGeom>
            <a:noFill/>
            <a:ln w="9525">
              <a:solidFill>
                <a:srgbClr val="002040"/>
              </a:solidFill>
              <a:miter lim="800000"/>
              <a:headEnd/>
              <a:tailEnd/>
            </a:ln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6089" y="6369181"/>
              <a:ext cx="2020660" cy="404132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 userDrawn="1"/>
        </p:nvSpPr>
        <p:spPr>
          <a:xfrm>
            <a:off x="0" y="3174"/>
            <a:ext cx="12192000" cy="2968626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2443"/>
            <a:ext cx="9144000" cy="2387600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4443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>
                    <a:lumMod val="6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3A58E68A-A204-413D-96F6-8F1149D77122}" type="datetimeFigureOut">
              <a:rPr lang="en-US" smtClean="0"/>
              <a:pPr/>
              <a:t>17/May/2016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1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690688"/>
            <a:ext cx="10515600" cy="44862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11900"/>
            <a:ext cx="2743200" cy="365125"/>
          </a:xfrm>
          <a:prstGeom prst="rect">
            <a:avLst/>
          </a:prstGeom>
        </p:spPr>
        <p:txBody>
          <a:bodyPr/>
          <a:lstStyle/>
          <a:p>
            <a:fld id="{3A58E68A-A204-413D-96F6-8F1149D77122}" type="datetimeFigureOut">
              <a:rPr lang="en-US" smtClean="0"/>
              <a:t>17/May/2016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1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250992"/>
            <a:ext cx="9144000" cy="4356016"/>
          </a:xfrm>
          <a:ln>
            <a:noFill/>
          </a:ln>
          <a:effectLst/>
        </p:spPr>
        <p:txBody>
          <a:bodyPr anchor="ctr">
            <a:noAutofit/>
          </a:bodyPr>
          <a:lstStyle>
            <a:lvl1pPr algn="ctr">
              <a:defRPr sz="41300">
                <a:ln w="15875">
                  <a:solidFill>
                    <a:schemeClr val="bg1"/>
                  </a:solidFill>
                </a:ln>
                <a:effectLst/>
              </a:defRPr>
            </a:lvl1pPr>
          </a:lstStyle>
          <a:p>
            <a:r>
              <a:rPr lang="en-US" dirty="0"/>
              <a:t>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379192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1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838199" y="1379622"/>
            <a:ext cx="5161547" cy="46349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79622"/>
            <a:ext cx="5181600" cy="46349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201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2094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8438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24339"/>
            <a:ext cx="5157787" cy="37914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8438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24339"/>
            <a:ext cx="5183188" cy="37914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7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1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2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395663"/>
            <a:ext cx="6172200" cy="4596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2" y="1395102"/>
            <a:ext cx="3932237" cy="46047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094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379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395662"/>
            <a:ext cx="6172200" cy="45960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395102"/>
            <a:ext cx="3932237" cy="46048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207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561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838200" y="0"/>
            <a:ext cx="105156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380792"/>
            <a:ext cx="10515600" cy="4641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601841" y="6311900"/>
            <a:ext cx="74482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280363" y="6311900"/>
            <a:ext cx="5815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F2DD4-06ED-490A-84F1-7D33998F6EC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1767" y="6369181"/>
            <a:ext cx="1285875" cy="404132"/>
          </a:xfrm>
          <a:prstGeom prst="rect">
            <a:avLst/>
          </a:prstGeom>
          <a:noFill/>
          <a:ln w="9525">
            <a:solidFill>
              <a:srgbClr val="002040"/>
            </a:solidFill>
            <a:miter lim="800000"/>
            <a:headEnd/>
            <a:tailEnd/>
          </a:ln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089" y="6369181"/>
            <a:ext cx="2020660" cy="40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8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Semibold" panose="020B07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3886200"/>
            <a:ext cx="12192000" cy="2971800"/>
            <a:chOff x="0" y="3886200"/>
            <a:chExt cx="12192000" cy="29718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3886200"/>
              <a:ext cx="12192000" cy="297180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1767" y="6369181"/>
              <a:ext cx="1285875" cy="404132"/>
            </a:xfrm>
            <a:prstGeom prst="rect">
              <a:avLst/>
            </a:prstGeom>
            <a:noFill/>
            <a:ln w="9525">
              <a:solidFill>
                <a:srgbClr val="002040"/>
              </a:solidFill>
              <a:miter lim="800000"/>
              <a:headEnd/>
              <a:tailEnd/>
            </a:ln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6089" y="6369181"/>
              <a:ext cx="2020660" cy="404132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 userDrawn="1"/>
        </p:nvSpPr>
        <p:spPr>
          <a:xfrm>
            <a:off x="0" y="3174"/>
            <a:ext cx="12192000" cy="2968626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9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arma.sourceforge.net/doc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CBICA S/W Dev Tutorials</a:t>
            </a:r>
            <a:br>
              <a:rPr lang="it-IT" dirty="0"/>
            </a:br>
            <a:r>
              <a:rPr lang="it-IT" dirty="0"/>
              <a:t>13 – Linear Algebra using Armadillo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Sarthak Pati</a:t>
            </a:r>
          </a:p>
        </p:txBody>
      </p:sp>
    </p:spTree>
    <p:extLst>
      <p:ext uri="{BB962C8B-B14F-4D97-AF65-F5344CB8AC3E}">
        <p14:creationId xmlns:p14="http://schemas.microsoft.com/office/powerpoint/2010/main" val="173118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typedef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float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PixelType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; 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typedef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itk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::Image&lt;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PixelType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2 &gt;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ImageType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;  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ImageType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::Pointer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inputImage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=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ImageType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::New(); 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15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SafeReadImage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&lt;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ImageType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&gt;(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inputImage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im_base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-&gt;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GetFileName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());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15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500" dirty="0" err="1">
                <a:solidFill>
                  <a:srgbClr val="FF0000"/>
                </a:solidFill>
              </a:rPr>
              <a:t>arma</a:t>
            </a:r>
            <a:r>
              <a:rPr lang="en-US" sz="1500" dirty="0"/>
              <a:t>::</a:t>
            </a:r>
            <a:r>
              <a:rPr lang="en-US" sz="1500" dirty="0">
                <a:solidFill>
                  <a:srgbClr val="00B0F0"/>
                </a:solidFill>
              </a:rPr>
              <a:t>mat</a:t>
            </a:r>
            <a:r>
              <a:rPr lang="en-US" sz="1500" dirty="0"/>
              <a:t> </a:t>
            </a:r>
            <a:r>
              <a:rPr lang="en-US" sz="1500" dirty="0" err="1"/>
              <a:t>inputMat</a:t>
            </a:r>
            <a:r>
              <a:rPr lang="en-US" sz="1500" dirty="0"/>
              <a:t>( </a:t>
            </a:r>
            <a:r>
              <a:rPr lang="en-US" sz="1500" dirty="0" err="1"/>
              <a:t>inputImage</a:t>
            </a:r>
            <a:r>
              <a:rPr lang="en-US" sz="1500" dirty="0"/>
              <a:t>-&gt;</a:t>
            </a:r>
            <a:r>
              <a:rPr lang="en-US" sz="1500" dirty="0" err="1">
                <a:solidFill>
                  <a:srgbClr val="92D050"/>
                </a:solidFill>
              </a:rPr>
              <a:t>GetBufferPointer</a:t>
            </a:r>
            <a:r>
              <a:rPr lang="en-US" sz="1500" dirty="0"/>
              <a:t>( ), </a:t>
            </a:r>
            <a:r>
              <a:rPr lang="en-US" sz="15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imageSize</a:t>
            </a:r>
            <a:r>
              <a:rPr lang="en-US" sz="15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[0]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imageSize</a:t>
            </a:r>
            <a:r>
              <a:rPr lang="en-US" sz="15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[1]</a:t>
            </a:r>
            <a:r>
              <a:rPr lang="en-US" sz="1500" dirty="0"/>
              <a:t>);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1500" dirty="0"/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 err="1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arma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::</a:t>
            </a:r>
            <a:r>
              <a:rPr lang="en-US" sz="1500" dirty="0">
                <a:solidFill>
                  <a:srgbClr val="00B0F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addMat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= </a:t>
            </a:r>
            <a:r>
              <a:rPr lang="en-US" sz="1500" dirty="0" err="1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arma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::</a:t>
            </a:r>
            <a:r>
              <a:rPr lang="en-US" sz="1500" dirty="0">
                <a:solidFill>
                  <a:srgbClr val="00B0F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eye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( </a:t>
            </a: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imageSize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[0], </a:t>
            </a: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imageSize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[1]);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Initialize an identity matrix to add to </a:t>
            </a:r>
            <a:r>
              <a:rPr lang="en-US" sz="2000" dirty="0" err="1"/>
              <a:t>inputMat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See the following link for details on all functions and default matrices available: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http://arma.sourceforge.net/docs.html</a:t>
            </a:r>
          </a:p>
        </p:txBody>
      </p:sp>
    </p:spTree>
    <p:extLst>
      <p:ext uri="{BB962C8B-B14F-4D97-AF65-F5344CB8AC3E}">
        <p14:creationId xmlns:p14="http://schemas.microsoft.com/office/powerpoint/2010/main" val="459940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typedef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float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PixelType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; 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typedef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itk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::Image&lt;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PixelType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2 &gt;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ImageType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;  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ImageType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::Pointer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inputImage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=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ImageType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::New(); 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15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SafeReadImage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&lt;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ImageType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&gt;(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inputImage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im_base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-&gt;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GetFileName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());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15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500" dirty="0" err="1">
                <a:solidFill>
                  <a:srgbClr val="FF0000"/>
                </a:solidFill>
              </a:rPr>
              <a:t>arma</a:t>
            </a:r>
            <a:r>
              <a:rPr lang="en-US" sz="1500" dirty="0"/>
              <a:t>::</a:t>
            </a:r>
            <a:r>
              <a:rPr lang="en-US" sz="1500" dirty="0">
                <a:solidFill>
                  <a:srgbClr val="00B0F0"/>
                </a:solidFill>
              </a:rPr>
              <a:t>mat</a:t>
            </a:r>
            <a:r>
              <a:rPr lang="en-US" sz="1500" dirty="0"/>
              <a:t> </a:t>
            </a:r>
            <a:r>
              <a:rPr lang="en-US" sz="1500" dirty="0" err="1"/>
              <a:t>inputMat</a:t>
            </a:r>
            <a:r>
              <a:rPr lang="en-US" sz="1500" dirty="0"/>
              <a:t>( </a:t>
            </a:r>
            <a:r>
              <a:rPr lang="en-US" sz="1500" dirty="0" err="1"/>
              <a:t>inputImage</a:t>
            </a:r>
            <a:r>
              <a:rPr lang="en-US" sz="1500" dirty="0"/>
              <a:t>-&gt;</a:t>
            </a:r>
            <a:r>
              <a:rPr lang="en-US" sz="1500" dirty="0" err="1">
                <a:solidFill>
                  <a:srgbClr val="92D050"/>
                </a:solidFill>
              </a:rPr>
              <a:t>GetBufferPointer</a:t>
            </a:r>
            <a:r>
              <a:rPr lang="en-US" sz="1500" dirty="0"/>
              <a:t>( ), </a:t>
            </a:r>
            <a:r>
              <a:rPr lang="en-US" sz="15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imageSize</a:t>
            </a:r>
            <a:r>
              <a:rPr lang="en-US" sz="15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[0]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imageSize</a:t>
            </a:r>
            <a:r>
              <a:rPr lang="en-US" sz="15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[1]</a:t>
            </a:r>
            <a:r>
              <a:rPr lang="en-US" sz="1500" dirty="0"/>
              <a:t>);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1500" dirty="0"/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 err="1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arma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::</a:t>
            </a:r>
            <a:r>
              <a:rPr lang="en-US" sz="1500" dirty="0">
                <a:solidFill>
                  <a:srgbClr val="00B0F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addMat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= </a:t>
            </a:r>
            <a:r>
              <a:rPr lang="en-US" sz="1500" dirty="0" err="1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arma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::</a:t>
            </a:r>
            <a:r>
              <a:rPr lang="en-US" sz="1500" dirty="0">
                <a:solidFill>
                  <a:srgbClr val="00B0F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eye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( </a:t>
            </a: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imageSize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[0], </a:t>
            </a: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imageSize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[1]);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15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 err="1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arma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::</a:t>
            </a:r>
            <a:r>
              <a:rPr lang="en-US" sz="1500" dirty="0">
                <a:solidFill>
                  <a:srgbClr val="00B0F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resultMat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= </a:t>
            </a: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inputImageMat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+ </a:t>
            </a: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addMat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059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typedef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itk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::</a:t>
            </a:r>
            <a:r>
              <a:rPr lang="en-US" sz="1500" dirty="0" err="1">
                <a:solidFill>
                  <a:srgbClr val="00B0F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ImportImageFilter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&lt; </a:t>
            </a:r>
            <a:r>
              <a:rPr lang="en-US" sz="1500" dirty="0" err="1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PrecisionType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500" dirty="0" err="1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SupportedDimensions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&gt; </a:t>
            </a: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ImportFilterType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 err="1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ImportFilterType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::</a:t>
            </a:r>
            <a:r>
              <a:rPr lang="en-US" sz="1500" dirty="0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Pointer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importFilter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= </a:t>
            </a:r>
            <a:r>
              <a:rPr lang="en-US" sz="1500" dirty="0" err="1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ImportFilterType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::</a:t>
            </a:r>
            <a:r>
              <a:rPr lang="en-US" sz="1500" dirty="0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New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( );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importFilter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-&gt;</a:t>
            </a:r>
            <a:r>
              <a:rPr lang="en-US" sz="1500" dirty="0" err="1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SetOrigin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( </a:t>
            </a: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inputImage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-&gt;</a:t>
            </a:r>
            <a:r>
              <a:rPr lang="en-US" sz="1500" dirty="0" err="1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GetOrigin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( ) );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importFilter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-&gt;</a:t>
            </a:r>
            <a:r>
              <a:rPr lang="en-US" sz="1500" dirty="0" err="1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SetSpacing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( </a:t>
            </a: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inputImage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-&gt;</a:t>
            </a:r>
            <a:r>
              <a:rPr lang="en-US" sz="1500" dirty="0" err="1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GetSpacing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( ) );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importFilter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-&gt;</a:t>
            </a:r>
            <a:r>
              <a:rPr lang="en-US" sz="1500" dirty="0" err="1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SetDirection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( </a:t>
            </a: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inputImage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-&gt;</a:t>
            </a:r>
            <a:r>
              <a:rPr lang="en-US" sz="1500" dirty="0" err="1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GetDirection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( ) ); </a:t>
            </a: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importFilter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-&gt;</a:t>
            </a:r>
            <a:r>
              <a:rPr lang="en-US" sz="1500" dirty="0" err="1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SetRegion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( </a:t>
            </a: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inputImage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-&gt; </a:t>
            </a:r>
            <a:r>
              <a:rPr lang="en-US" sz="1500" dirty="0" err="1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GetLargestPossibleRegion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( ) );</a:t>
            </a:r>
            <a:endParaRPr lang="en-US" sz="15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importFilter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-&gt;</a:t>
            </a: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SetImportPointer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 </a:t>
            </a: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resultMat.memptr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 ), </a:t>
            </a: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imageSize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[0] * </a:t>
            </a: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imageSize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[1], 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false 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);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importFilter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-&gt;</a:t>
            </a:r>
            <a:r>
              <a:rPr lang="en-US" sz="1500" dirty="0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Update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( );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15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cbica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::</a:t>
            </a: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WriteImage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&lt; </a:t>
            </a: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ImageType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ImageType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&gt;( </a:t>
            </a: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importFilter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-&gt;</a:t>
            </a: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GetOutput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 ), </a:t>
            </a: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outputFile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Initialize the import filter </a:t>
            </a:r>
            <a:r>
              <a:rPr lang="en-US" sz="2000" baseline="30000" dirty="0"/>
              <a:t>[5,6]</a:t>
            </a:r>
            <a:r>
              <a:rPr lang="en-US" sz="2000" dirty="0"/>
              <a:t> with properties from the input image.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[5] http://www.itk.org/Doxygen/html/classitk_1_1ImportImageFilter.html</a:t>
            </a:r>
          </a:p>
          <a:p>
            <a:r>
              <a:rPr lang="en-US" dirty="0"/>
              <a:t>[6] See the ITK Linear Algebra Tutorial (Tutorial number 9)</a:t>
            </a:r>
          </a:p>
        </p:txBody>
      </p:sp>
    </p:spTree>
    <p:extLst>
      <p:ext uri="{BB962C8B-B14F-4D97-AF65-F5344CB8AC3E}">
        <p14:creationId xmlns:p14="http://schemas.microsoft.com/office/powerpoint/2010/main" val="2378968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typedef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itk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::</a:t>
            </a:r>
            <a:r>
              <a:rPr lang="en-US" sz="1500" dirty="0" err="1">
                <a:solidFill>
                  <a:srgbClr val="00B0F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ImportImageFilter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&lt; </a:t>
            </a:r>
            <a:r>
              <a:rPr lang="en-US" sz="1500" dirty="0" err="1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PrecisionType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500" dirty="0" err="1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SupportedDimensions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&gt; </a:t>
            </a: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ImportFilterType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 err="1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ImportFilterType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::</a:t>
            </a:r>
            <a:r>
              <a:rPr lang="en-US" sz="1500" dirty="0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Pointer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importFilter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= </a:t>
            </a:r>
            <a:r>
              <a:rPr lang="en-US" sz="1500" dirty="0" err="1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ImportFilterType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::</a:t>
            </a:r>
            <a:r>
              <a:rPr lang="en-US" sz="1500" dirty="0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New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( );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importFilter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-&gt;</a:t>
            </a:r>
            <a:r>
              <a:rPr lang="en-US" sz="1500" dirty="0" err="1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SetOrigin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( </a:t>
            </a: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inputImage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-&gt;</a:t>
            </a:r>
            <a:r>
              <a:rPr lang="en-US" sz="1500" dirty="0" err="1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GetOrigin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( ) );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importFilter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-&gt;</a:t>
            </a:r>
            <a:r>
              <a:rPr lang="en-US" sz="1500" dirty="0" err="1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SetSpacing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( </a:t>
            </a: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inputImage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-&gt;</a:t>
            </a:r>
            <a:r>
              <a:rPr lang="en-US" sz="1500" dirty="0" err="1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GetSpacing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( ) );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importFilter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-&gt;</a:t>
            </a:r>
            <a:r>
              <a:rPr lang="en-US" sz="1500" dirty="0" err="1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SetDirection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( </a:t>
            </a: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inputImage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-&gt;</a:t>
            </a:r>
            <a:r>
              <a:rPr lang="en-US" sz="1500" dirty="0" err="1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GetDirection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( ) ); </a:t>
            </a: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importFilter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-&gt;</a:t>
            </a:r>
            <a:r>
              <a:rPr lang="en-US" sz="1500" dirty="0" err="1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SetRegion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( </a:t>
            </a: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inputImage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-&gt; </a:t>
            </a:r>
            <a:r>
              <a:rPr lang="en-US" sz="1500" dirty="0" err="1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GetLargestPossibleRegion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( ) );</a:t>
            </a:r>
            <a:endParaRPr lang="en-US" sz="15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importFilter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-&gt;</a:t>
            </a: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SetImportPointer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 </a:t>
            </a: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resultMat.memptr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 ), </a:t>
            </a: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imageSize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[0] * </a:t>
            </a: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imageSize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[1], 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false 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);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importFilter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-&gt;</a:t>
            </a:r>
            <a:r>
              <a:rPr lang="en-US" sz="1500" dirty="0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Update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( );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15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cbica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::</a:t>
            </a: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WriteImage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&lt; </a:t>
            </a: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ImageType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ImageType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&gt;( </a:t>
            </a: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importFilter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-&gt;</a:t>
            </a: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GetOutput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 ), </a:t>
            </a: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outputFile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Initialize the import filter </a:t>
            </a:r>
            <a:r>
              <a:rPr lang="en-US" sz="2000" baseline="30000" dirty="0"/>
              <a:t>[5,6]</a:t>
            </a:r>
            <a:r>
              <a:rPr lang="en-US" sz="2000" dirty="0"/>
              <a:t> with properties from the input image.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Will this work???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[5] http://www.itk.org/Doxygen/html/classitk_1_1ImportImageFilter.html</a:t>
            </a:r>
          </a:p>
          <a:p>
            <a:r>
              <a:rPr lang="en-US" dirty="0"/>
              <a:t>[6] See the ITK Linear Algebra Tutorial (Tutorial number 9)</a:t>
            </a:r>
          </a:p>
        </p:txBody>
      </p:sp>
    </p:spTree>
    <p:extLst>
      <p:ext uri="{BB962C8B-B14F-4D97-AF65-F5344CB8AC3E}">
        <p14:creationId xmlns:p14="http://schemas.microsoft.com/office/powerpoint/2010/main" val="761993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typedef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itk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::</a:t>
            </a: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ImportImageFilter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&lt; </a:t>
            </a: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PrecisionType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SupportedDimensions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&gt; </a:t>
            </a: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ImportFilterType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ImportFilterType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::Pointer </a:t>
            </a: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importFilter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= </a:t>
            </a: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ImportFilterType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::New( );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importFilter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-&gt;</a:t>
            </a: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SetOrigin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 </a:t>
            </a: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inputImage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-&gt;</a:t>
            </a: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GetOrigin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 ) );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importFilter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-&gt;</a:t>
            </a: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SetSpacing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 </a:t>
            </a: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inputImage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-&gt;</a:t>
            </a: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GetSpacing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 ) );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importFilter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-&gt;</a:t>
            </a: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SetDirection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 </a:t>
            </a: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inputImage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-&gt;</a:t>
            </a: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GetDirection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 ) ); </a:t>
            </a: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importFilter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-&gt;</a:t>
            </a: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SetRegion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 </a:t>
            </a: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inputImage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-&gt; </a:t>
            </a: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GetLargestPossibleRegion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 ) );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importFilter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-&gt;</a:t>
            </a:r>
            <a:r>
              <a:rPr lang="en-US" sz="1500" dirty="0" err="1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SetImportPointer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( </a:t>
            </a: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resultMat.</a:t>
            </a:r>
            <a:r>
              <a:rPr lang="en-US" sz="1500" dirty="0" err="1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memptr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( ), </a:t>
            </a: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imageSize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[0] * </a:t>
            </a: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imageSize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[1], 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500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false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);</a:t>
            </a:r>
            <a:endParaRPr lang="en-US" sz="15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importFilter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-&gt;Update( );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15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cbica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::</a:t>
            </a: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WriteImage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&lt; </a:t>
            </a: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ImageType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ImageType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&gt;( </a:t>
            </a: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importFilter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-&gt;</a:t>
            </a: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GetOutput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 ), </a:t>
            </a:r>
            <a:r>
              <a:rPr lang="en-US" sz="15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outputFile</a:t>
            </a:r>
            <a:r>
              <a:rPr lang="en-US" sz="1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Setting the pointer for </a:t>
            </a:r>
            <a:r>
              <a:rPr lang="en-US" sz="2000" b="1" dirty="0" err="1">
                <a:solidFill>
                  <a:srgbClr val="C00000"/>
                </a:solidFill>
              </a:rPr>
              <a:t>importFilter</a:t>
            </a:r>
            <a:r>
              <a:rPr lang="en-US" sz="2000" dirty="0"/>
              <a:t> to the same as </a:t>
            </a:r>
            <a:r>
              <a:rPr lang="en-US" sz="2000" b="1" dirty="0" err="1">
                <a:solidFill>
                  <a:srgbClr val="C00000"/>
                </a:solidFill>
              </a:rPr>
              <a:t>resultMat</a:t>
            </a:r>
            <a:r>
              <a:rPr lang="en-US" sz="2000" dirty="0"/>
              <a:t> and tell the size of the image to the filter.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002060"/>
                </a:solidFill>
              </a:rPr>
              <a:t>“false”</a:t>
            </a:r>
            <a:r>
              <a:rPr lang="en-US" sz="2000" dirty="0"/>
              <a:t> is to ensure that </a:t>
            </a:r>
            <a:r>
              <a:rPr lang="en-US" sz="2000" b="1" dirty="0" err="1">
                <a:solidFill>
                  <a:srgbClr val="C00000"/>
                </a:solidFill>
              </a:rPr>
              <a:t>importFilter</a:t>
            </a:r>
            <a:r>
              <a:rPr lang="en-US" sz="2000" dirty="0"/>
              <a:t> does not have ownership of the buffer. This is because of the fact that if it has ownership, it won't be able to deallocate </a:t>
            </a:r>
            <a:r>
              <a:rPr lang="en-US" sz="2000" b="1" dirty="0" err="1">
                <a:solidFill>
                  <a:srgbClr val="C00000"/>
                </a:solidFill>
              </a:rPr>
              <a:t>resultMat</a:t>
            </a:r>
            <a:r>
              <a:rPr lang="en-US" sz="2000" dirty="0"/>
              <a:t> automatically, resulting in a </a:t>
            </a:r>
            <a:r>
              <a:rPr lang="en-US" sz="2000" dirty="0" err="1"/>
              <a:t>seg</a:t>
            </a:r>
            <a:r>
              <a:rPr lang="en-US" sz="2000" dirty="0"/>
              <a:t> fault.</a:t>
            </a:r>
          </a:p>
        </p:txBody>
      </p:sp>
    </p:spTree>
    <p:extLst>
      <p:ext uri="{BB962C8B-B14F-4D97-AF65-F5344CB8AC3E}">
        <p14:creationId xmlns:p14="http://schemas.microsoft.com/office/powerpoint/2010/main" val="862077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typedef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itk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::</a:t>
            </a:r>
            <a:r>
              <a:rPr lang="en-US" sz="1500" dirty="0" err="1">
                <a:solidFill>
                  <a:srgbClr val="00B0F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ImportImageFilter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&lt; </a:t>
            </a:r>
            <a:r>
              <a:rPr lang="en-US" sz="1500" dirty="0" err="1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PrecisionType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500" dirty="0" err="1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SupportedDimensions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&gt; </a:t>
            </a: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ImportFilterType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 err="1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ImportFilterType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::</a:t>
            </a:r>
            <a:r>
              <a:rPr lang="en-US" sz="1500" dirty="0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Pointer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importFilter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= </a:t>
            </a:r>
            <a:r>
              <a:rPr lang="en-US" sz="1500" dirty="0" err="1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ImportFilterType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::</a:t>
            </a:r>
            <a:r>
              <a:rPr lang="en-US" sz="1500" dirty="0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New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( );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importFilter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-&gt;</a:t>
            </a:r>
            <a:r>
              <a:rPr lang="en-US" sz="1500" dirty="0" err="1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SetOrigin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( </a:t>
            </a: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inputImage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-&gt;</a:t>
            </a:r>
            <a:r>
              <a:rPr lang="en-US" sz="1500" dirty="0" err="1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GetOrigin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( ) );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importFilter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-&gt;</a:t>
            </a:r>
            <a:r>
              <a:rPr lang="en-US" sz="1500" dirty="0" err="1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SetSpacing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( </a:t>
            </a: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inputImage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-&gt;</a:t>
            </a:r>
            <a:r>
              <a:rPr lang="en-US" sz="1500" dirty="0" err="1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GetSpacing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( ) );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importFilter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-&gt;</a:t>
            </a:r>
            <a:r>
              <a:rPr lang="en-US" sz="1500" dirty="0" err="1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SetDirection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( </a:t>
            </a: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inputImage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-&gt;</a:t>
            </a:r>
            <a:r>
              <a:rPr lang="en-US" sz="1500" dirty="0" err="1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GetDirection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( ) ); </a:t>
            </a: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importFilter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-&gt;</a:t>
            </a:r>
            <a:r>
              <a:rPr lang="en-US" sz="1500" dirty="0" err="1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SetRegion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( </a:t>
            </a: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inputImage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-&gt; </a:t>
            </a:r>
            <a:r>
              <a:rPr lang="en-US" sz="1500" dirty="0" err="1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GetLargestPossibleRegion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( ) );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importFilter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-&gt;</a:t>
            </a:r>
            <a:r>
              <a:rPr lang="en-US" sz="1500" dirty="0" err="1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SetImportPointer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( </a:t>
            </a: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resultMat.</a:t>
            </a:r>
            <a:r>
              <a:rPr lang="en-US" sz="1500" dirty="0" err="1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memptr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( ), </a:t>
            </a: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imageSize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[0] * </a:t>
            </a: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imageSize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[1], 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500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false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);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importFilter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-&gt;</a:t>
            </a:r>
            <a:r>
              <a:rPr lang="en-US" sz="1500" dirty="0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Update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( );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15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cbica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::</a:t>
            </a:r>
            <a:r>
              <a:rPr lang="en-US" sz="1500" dirty="0" err="1">
                <a:solidFill>
                  <a:srgbClr val="00B0F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WriteImage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&lt; </a:t>
            </a: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ImageType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ImageType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&gt;( </a:t>
            </a: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importFilter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-&gt;</a:t>
            </a:r>
            <a:r>
              <a:rPr lang="en-US" sz="1500" dirty="0" err="1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GetOutput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( ), </a:t>
            </a:r>
            <a:r>
              <a:rPr lang="en-US" sz="15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outputFile</a:t>
            </a:r>
            <a:r>
              <a:rPr lang="en-US" sz="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cbica</a:t>
            </a:r>
            <a:r>
              <a:rPr lang="en-US" sz="2000" dirty="0"/>
              <a:t>::</a:t>
            </a:r>
            <a:r>
              <a:rPr lang="en-US" sz="2000" dirty="0" err="1">
                <a:solidFill>
                  <a:srgbClr val="00B0F0"/>
                </a:solidFill>
              </a:rPr>
              <a:t>WriteImage</a:t>
            </a:r>
            <a:r>
              <a:rPr lang="en-US" sz="2000" dirty="0"/>
              <a:t>&lt;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rgbClr val="FF0000"/>
                </a:solidFill>
              </a:rPr>
              <a:t>InputImageType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rgbClr val="FF0000"/>
                </a:solidFill>
              </a:rPr>
              <a:t>ExpectedImageType</a:t>
            </a:r>
            <a:r>
              <a:rPr lang="en-US" sz="2000" dirty="0"/>
              <a:t> &gt;(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rgbClr val="92D050"/>
                </a:solidFill>
              </a:rPr>
              <a:t>inputImagePointer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rgbClr val="92D050"/>
                </a:solidFill>
              </a:rPr>
              <a:t>fileToWrite</a:t>
            </a:r>
            <a:r>
              <a:rPr lang="en-US" sz="2000" dirty="0"/>
              <a:t> 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Does a cast between </a:t>
            </a:r>
            <a:r>
              <a:rPr lang="en-US" sz="2000" b="1" dirty="0" err="1">
                <a:solidFill>
                  <a:srgbClr val="002060"/>
                </a:solidFill>
              </a:rPr>
              <a:t>InputImageType</a:t>
            </a:r>
            <a:r>
              <a:rPr lang="en-US" sz="2000" dirty="0"/>
              <a:t> to </a:t>
            </a:r>
            <a:r>
              <a:rPr lang="en-US" sz="2000" b="1" dirty="0" err="1">
                <a:solidFill>
                  <a:srgbClr val="002060"/>
                </a:solidFill>
              </a:rPr>
              <a:t>ExpectedImageType</a:t>
            </a:r>
            <a:r>
              <a:rPr lang="en-US" sz="2000" dirty="0"/>
              <a:t>, which is written. This is a type-safe way to write images, checks buffer and gives exceptions.</a:t>
            </a:r>
          </a:p>
        </p:txBody>
      </p:sp>
    </p:spTree>
    <p:extLst>
      <p:ext uri="{BB962C8B-B14F-4D97-AF65-F5344CB8AC3E}">
        <p14:creationId xmlns:p14="http://schemas.microsoft.com/office/powerpoint/2010/main" val="2303824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Available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Identity, zeros, </a:t>
            </a:r>
            <a:r>
              <a:rPr lang="en-US" dirty="0" err="1"/>
              <a:t>linspace</a:t>
            </a:r>
            <a:r>
              <a:rPr lang="en-US" dirty="0"/>
              <a:t>, </a:t>
            </a:r>
            <a:r>
              <a:rPr lang="en-US" dirty="0" err="1"/>
              <a:t>logspace</a:t>
            </a:r>
            <a:r>
              <a:rPr lang="en-US" dirty="0"/>
              <a:t>, ones, rand </a:t>
            </a:r>
            <a:r>
              <a:rPr lang="en-US" dirty="0" err="1"/>
              <a:t>i</a:t>
            </a:r>
            <a:r>
              <a:rPr lang="en-US" dirty="0"/>
              <a:t>/u/g/n, </a:t>
            </a:r>
            <a:r>
              <a:rPr lang="en-US" dirty="0" err="1"/>
              <a:t>regspace</a:t>
            </a:r>
            <a:r>
              <a:rPr lang="en-US" dirty="0"/>
              <a:t> and same for sparse matrices</a:t>
            </a:r>
          </a:p>
          <a:p>
            <a:endParaRPr lang="en-US" dirty="0"/>
          </a:p>
          <a:p>
            <a:r>
              <a:rPr lang="en-US" dirty="0"/>
              <a:t>abs, </a:t>
            </a:r>
            <a:r>
              <a:rPr lang="en-US" dirty="0" err="1"/>
              <a:t>accu</a:t>
            </a:r>
            <a:r>
              <a:rPr lang="en-US" dirty="0"/>
              <a:t>, clamp, diff, </a:t>
            </a:r>
            <a:r>
              <a:rPr lang="en-US" dirty="0" err="1"/>
              <a:t>is_finite</a:t>
            </a:r>
            <a:r>
              <a:rPr lang="en-US" dirty="0"/>
              <a:t>, </a:t>
            </a:r>
            <a:r>
              <a:rPr lang="en-US" dirty="0" err="1"/>
              <a:t>logmat</a:t>
            </a:r>
            <a:r>
              <a:rPr lang="en-US" dirty="0"/>
              <a:t>, shuffle, trans, unique, etc.</a:t>
            </a:r>
          </a:p>
          <a:p>
            <a:endParaRPr lang="en-US" dirty="0"/>
          </a:p>
          <a:p>
            <a:r>
              <a:rPr lang="en-US" dirty="0"/>
              <a:t>Decompositions, factorizations, etc.</a:t>
            </a:r>
          </a:p>
          <a:p>
            <a:endParaRPr lang="en-US" dirty="0"/>
          </a:p>
          <a:p>
            <a:r>
              <a:rPr lang="en-US" dirty="0"/>
              <a:t>See: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hlinkClick r:id="rId2"/>
              </a:rPr>
              <a:t>http://arma.sourceforge.net/docs.html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7431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?</a:t>
            </a:r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71861" y="6311900"/>
            <a:ext cx="7448279" cy="365125"/>
          </a:xfrm>
        </p:spPr>
        <p:txBody>
          <a:bodyPr/>
          <a:lstStyle/>
          <a:p>
            <a:r>
              <a:rPr lang="en-US" dirty="0"/>
              <a:t>tutorials@cbica.upenn.edu </a:t>
            </a:r>
          </a:p>
        </p:txBody>
      </p:sp>
    </p:spTree>
    <p:extLst>
      <p:ext uri="{BB962C8B-B14F-4D97-AF65-F5344CB8AC3E}">
        <p14:creationId xmlns:p14="http://schemas.microsoft.com/office/powerpoint/2010/main" val="398112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Armadillo</a:t>
            </a:r>
            <a:r>
              <a:rPr lang="en-US" baseline="30000" dirty="0"/>
              <a:t>[1]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0792"/>
            <a:ext cx="10515600" cy="4763334"/>
          </a:xfrm>
        </p:spPr>
        <p:txBody>
          <a:bodyPr>
            <a:normAutofit/>
          </a:bodyPr>
          <a:lstStyle/>
          <a:p>
            <a:r>
              <a:rPr lang="en-US" dirty="0"/>
              <a:t>Modular – templated C++ code</a:t>
            </a:r>
          </a:p>
          <a:p>
            <a:r>
              <a:rPr lang="en-US" dirty="0"/>
              <a:t>Feature rich</a:t>
            </a:r>
          </a:p>
          <a:p>
            <a:r>
              <a:rPr lang="en-US" dirty="0"/>
              <a:t>Highly optimized on the hardware level using BLAS &amp; Boost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Ease of use – similar to MATLAB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1841" y="6311900"/>
            <a:ext cx="7448279" cy="365125"/>
          </a:xfrm>
        </p:spPr>
        <p:txBody>
          <a:bodyPr/>
          <a:lstStyle/>
          <a:p>
            <a:r>
              <a:rPr lang="en-US" dirty="0"/>
              <a:t>[1] http://arma.sourceforge.net/</a:t>
            </a:r>
          </a:p>
        </p:txBody>
      </p:sp>
    </p:spTree>
    <p:extLst>
      <p:ext uri="{BB962C8B-B14F-4D97-AF65-F5344CB8AC3E}">
        <p14:creationId xmlns:p14="http://schemas.microsoft.com/office/powerpoint/2010/main" val="14599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MATLAB </a:t>
            </a:r>
            <a:r>
              <a:rPr lang="en-US" baseline="30000" dirty="0"/>
              <a:t>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0792"/>
            <a:ext cx="10515600" cy="47633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Also: element wise operations, </a:t>
            </a:r>
            <a:r>
              <a:rPr lang="en-US" dirty="0" err="1"/>
              <a:t>vectorize</a:t>
            </a:r>
            <a:r>
              <a:rPr lang="en-US" dirty="0"/>
              <a:t>, concatenate (</a:t>
            </a:r>
            <a:r>
              <a:rPr lang="en-US" dirty="0" err="1"/>
              <a:t>horz</a:t>
            </a:r>
            <a:r>
              <a:rPr lang="en-US" dirty="0"/>
              <a:t>/vert), rand/</a:t>
            </a:r>
            <a:r>
              <a:rPr lang="en-US" dirty="0" err="1"/>
              <a:t>randn</a:t>
            </a:r>
            <a:r>
              <a:rPr lang="en-US" dirty="0"/>
              <a:t>, etc. </a:t>
            </a:r>
            <a:r>
              <a:rPr lang="en-US" baseline="30000" dirty="0"/>
              <a:t>[2]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1841" y="6311900"/>
            <a:ext cx="7448279" cy="365125"/>
          </a:xfrm>
        </p:spPr>
        <p:txBody>
          <a:bodyPr/>
          <a:lstStyle/>
          <a:p>
            <a:r>
              <a:rPr lang="en-US" dirty="0"/>
              <a:t>[2] http://arma.sourceforge.net/docs.html#syntax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38199" y="1420412"/>
          <a:ext cx="10515600" cy="33888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27284791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3726333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48705278"/>
                    </a:ext>
                  </a:extLst>
                </a:gridCol>
              </a:tblGrid>
              <a:tr h="3541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2337C"/>
                          </a:solidFill>
                        </a:rPr>
                        <a:t>MATLAB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2337C"/>
                          </a:solidFill>
                        </a:rPr>
                        <a:t>Armadillo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2337C"/>
                          </a:solidFill>
                        </a:rPr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270991"/>
                  </a:ext>
                </a:extLst>
              </a:tr>
              <a:tr h="354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A(1, 1) | A(k,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A(0, 0) | A(k-1, k-1)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Indexing starts with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640243"/>
                  </a:ext>
                </a:extLst>
              </a:tr>
              <a:tr h="35414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F2927"/>
                          </a:solidFill>
                        </a:rPr>
                        <a:t>size</a:t>
                      </a:r>
                      <a:r>
                        <a:rPr lang="en-US" dirty="0"/>
                        <a:t>(A,</a:t>
                      </a:r>
                      <a:r>
                        <a:rPr lang="en-US" baseline="0" dirty="0"/>
                        <a:t> 1) | </a:t>
                      </a:r>
                      <a:r>
                        <a:rPr lang="en-US" baseline="0" dirty="0">
                          <a:solidFill>
                            <a:srgbClr val="6F2927"/>
                          </a:solidFill>
                        </a:rPr>
                        <a:t>size</a:t>
                      </a:r>
                      <a:r>
                        <a:rPr lang="en-US" baseline="0" dirty="0"/>
                        <a:t>(A, 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A.</a:t>
                      </a:r>
                      <a:r>
                        <a:rPr lang="en-US" dirty="0" err="1">
                          <a:solidFill>
                            <a:srgbClr val="6F2927"/>
                          </a:solidFill>
                        </a:rPr>
                        <a:t>n_rows</a:t>
                      </a:r>
                      <a:r>
                        <a:rPr lang="en-US" dirty="0"/>
                        <a:t> | </a:t>
                      </a:r>
                      <a:r>
                        <a:rPr lang="en-US" dirty="0" err="1"/>
                        <a:t>A.</a:t>
                      </a:r>
                      <a:r>
                        <a:rPr lang="en-US" dirty="0" err="1">
                          <a:solidFill>
                            <a:srgbClr val="6F2927"/>
                          </a:solidFill>
                        </a:rPr>
                        <a:t>n_cols</a:t>
                      </a:r>
                      <a:endParaRPr lang="en-US" dirty="0">
                        <a:solidFill>
                          <a:srgbClr val="6F292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6829"/>
                  </a:ext>
                </a:extLst>
              </a:tr>
              <a:tr h="354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A(:, p:q) |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A(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p:q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:)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A.</a:t>
                      </a:r>
                      <a:r>
                        <a:rPr lang="en-US" dirty="0" err="1">
                          <a:solidFill>
                            <a:srgbClr val="6F2927"/>
                          </a:solidFill>
                        </a:rPr>
                        <a:t>cols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(p, q) |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A.</a:t>
                      </a:r>
                      <a:r>
                        <a:rPr lang="en-US" dirty="0" err="1">
                          <a:solidFill>
                            <a:srgbClr val="6F2927"/>
                          </a:solidFill>
                        </a:rPr>
                        <a:t>rows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(p, 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 specific</a:t>
                      </a:r>
                      <a:r>
                        <a:rPr lang="en-US" baseline="0" dirty="0"/>
                        <a:t> rows/cols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529674"/>
                  </a:ext>
                </a:extLst>
              </a:tr>
              <a:tr h="35414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A(p:q, r:s)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A( </a:t>
                      </a:r>
                      <a:r>
                        <a:rPr lang="en-US" dirty="0">
                          <a:solidFill>
                            <a:srgbClr val="6F2927"/>
                          </a:solidFill>
                        </a:rPr>
                        <a:t>span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(p, q), </a:t>
                      </a:r>
                      <a:r>
                        <a:rPr lang="en-US" dirty="0">
                          <a:solidFill>
                            <a:srgbClr val="6F2927"/>
                          </a:solidFill>
                        </a:rPr>
                        <a:t>span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(r, s)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974799"/>
                  </a:ext>
                </a:extLst>
              </a:tr>
              <a:tr h="3541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Q(:, :, k) | Q(:, :, t:u)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Q.</a:t>
                      </a:r>
                      <a:r>
                        <a:rPr lang="en-US" dirty="0" err="1">
                          <a:solidFill>
                            <a:srgbClr val="6F2927"/>
                          </a:solidFill>
                        </a:rPr>
                        <a:t>slice</a:t>
                      </a:r>
                      <a:r>
                        <a:rPr lang="en-US" dirty="0"/>
                        <a:t>(k) | </a:t>
                      </a:r>
                      <a:r>
                        <a:rPr lang="en-US" dirty="0" err="1"/>
                        <a:t>Q.</a:t>
                      </a:r>
                      <a:r>
                        <a:rPr lang="en-US" dirty="0" err="1">
                          <a:solidFill>
                            <a:srgbClr val="6F2927"/>
                          </a:solidFill>
                        </a:rPr>
                        <a:t>slices</a:t>
                      </a:r>
                      <a:r>
                        <a:rPr lang="en-US" dirty="0"/>
                        <a:t>(t, 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 is a 3D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249199"/>
                  </a:ext>
                </a:extLst>
              </a:tr>
              <a:tr h="354145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Q(p:q, r:s, t:u)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Q(</a:t>
                      </a:r>
                      <a:r>
                        <a:rPr lang="en-US" dirty="0"/>
                        <a:t> </a:t>
                      </a:r>
                      <a:r>
                        <a:rPr lang="pl-PL" dirty="0">
                          <a:solidFill>
                            <a:srgbClr val="6F2927"/>
                          </a:solidFill>
                        </a:rPr>
                        <a:t>span</a:t>
                      </a:r>
                      <a:r>
                        <a:rPr lang="pl-PL" dirty="0"/>
                        <a:t>(p,</a:t>
                      </a:r>
                      <a:r>
                        <a:rPr lang="en-US" dirty="0"/>
                        <a:t> </a:t>
                      </a:r>
                      <a:r>
                        <a:rPr lang="pl-PL" dirty="0"/>
                        <a:t>q),</a:t>
                      </a:r>
                      <a:r>
                        <a:rPr lang="pl-PL" dirty="0">
                          <a:solidFill>
                            <a:srgbClr val="6F2927"/>
                          </a:solidFill>
                        </a:rPr>
                        <a:t>span</a:t>
                      </a:r>
                      <a:r>
                        <a:rPr lang="pl-PL" dirty="0"/>
                        <a:t>(r,</a:t>
                      </a:r>
                      <a:r>
                        <a:rPr lang="en-US" dirty="0"/>
                        <a:t> </a:t>
                      </a:r>
                      <a:r>
                        <a:rPr lang="pl-PL" dirty="0"/>
                        <a:t>s),</a:t>
                      </a:r>
                      <a:r>
                        <a:rPr lang="en-US" dirty="0"/>
                        <a:t> </a:t>
                      </a:r>
                      <a:r>
                        <a:rPr lang="pl-PL" dirty="0">
                          <a:solidFill>
                            <a:srgbClr val="6F2927"/>
                          </a:solidFill>
                        </a:rPr>
                        <a:t>span</a:t>
                      </a:r>
                      <a:r>
                        <a:rPr lang="pl-PL" dirty="0"/>
                        <a:t>(t,</a:t>
                      </a:r>
                      <a:r>
                        <a:rPr lang="en-US" dirty="0"/>
                        <a:t> </a:t>
                      </a:r>
                      <a:r>
                        <a:rPr lang="pl-PL" dirty="0"/>
                        <a:t>u))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983810"/>
                  </a:ext>
                </a:extLst>
              </a:tr>
              <a:tr h="354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A.</a:t>
                      </a:r>
                      <a:r>
                        <a:rPr lang="en-US" dirty="0">
                          <a:solidFill>
                            <a:srgbClr val="6F2927"/>
                          </a:solidFill>
                        </a:rPr>
                        <a:t>t</a:t>
                      </a:r>
                      <a:r>
                        <a:rPr lang="en-US" dirty="0"/>
                        <a:t>() or </a:t>
                      </a:r>
                      <a:r>
                        <a:rPr lang="en-US" dirty="0">
                          <a:solidFill>
                            <a:srgbClr val="6F2927"/>
                          </a:solidFill>
                        </a:rPr>
                        <a:t>trans</a:t>
                      </a:r>
                      <a:r>
                        <a:rPr lang="en-US" dirty="0"/>
                        <a:t>(A)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365485"/>
                  </a:ext>
                </a:extLst>
              </a:tr>
              <a:tr h="4628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A=</a:t>
                      </a:r>
                      <a:r>
                        <a:rPr lang="en-US" dirty="0">
                          <a:solidFill>
                            <a:srgbClr val="6F2927"/>
                          </a:solidFill>
                        </a:rPr>
                        <a:t>zeros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rgbClr val="22337C"/>
                          </a:solidFill>
                        </a:rPr>
                        <a:t>size</a:t>
                      </a:r>
                      <a:r>
                        <a:rPr lang="en-US" dirty="0"/>
                        <a:t>(A)) | A=</a:t>
                      </a:r>
                      <a:r>
                        <a:rPr lang="en-US" dirty="0">
                          <a:solidFill>
                            <a:srgbClr val="6F2927"/>
                          </a:solidFill>
                        </a:rPr>
                        <a:t>ones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rgbClr val="22337C"/>
                          </a:solidFill>
                        </a:rPr>
                        <a:t>size</a:t>
                      </a:r>
                      <a:r>
                        <a:rPr lang="en-US" dirty="0"/>
                        <a:t>(A))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A.</a:t>
                      </a:r>
                      <a:r>
                        <a:rPr lang="en-US" dirty="0" err="1">
                          <a:solidFill>
                            <a:srgbClr val="6F2927"/>
                          </a:solidFill>
                        </a:rPr>
                        <a:t>zeros</a:t>
                      </a:r>
                      <a:r>
                        <a:rPr lang="en-US" dirty="0"/>
                        <a:t>() | </a:t>
                      </a:r>
                      <a:r>
                        <a:rPr lang="en-US" dirty="0" err="1"/>
                        <a:t>A.</a:t>
                      </a:r>
                      <a:r>
                        <a:rPr lang="en-US" dirty="0" err="1">
                          <a:solidFill>
                            <a:srgbClr val="6F2927"/>
                          </a:solidFill>
                        </a:rPr>
                        <a:t>ones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Initialize a matrix of zeros or 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954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79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available in </a:t>
            </a:r>
            <a:r>
              <a:rPr lang="en-US" dirty="0" err="1"/>
              <a:t>Arma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8164672"/>
              </p:ext>
            </p:extLst>
          </p:nvPr>
        </p:nvGraphicFramePr>
        <p:xfrm>
          <a:off x="838200" y="1381125"/>
          <a:ext cx="10515600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83952429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413084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13221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Comments/Remarks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356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Mat&lt;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type</a:t>
                      </a:r>
                      <a:r>
                        <a:rPr lang="en-US" dirty="0"/>
                        <a:t> 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Dense Matrix class of type</a:t>
                      </a:r>
                      <a:r>
                        <a:rPr lang="en-US" baseline="0" dirty="0"/>
                        <a:t> </a:t>
                      </a:r>
                      <a:r>
                        <a:rPr lang="en-US" i="1" baseline="0" dirty="0"/>
                        <a:t>float</a:t>
                      </a:r>
                      <a:r>
                        <a:rPr lang="en-US" baseline="0" dirty="0"/>
                        <a:t>, </a:t>
                      </a:r>
                      <a:r>
                        <a:rPr lang="en-US" i="1" baseline="0" dirty="0"/>
                        <a:t>double</a:t>
                      </a:r>
                      <a:r>
                        <a:rPr lang="en-US" baseline="0" dirty="0"/>
                        <a:t>, </a:t>
                      </a:r>
                      <a:r>
                        <a:rPr lang="en-US" i="1" baseline="0" dirty="0"/>
                        <a:t>short</a:t>
                      </a:r>
                      <a:r>
                        <a:rPr lang="en-US" baseline="0" dirty="0"/>
                        <a:t>, </a:t>
                      </a:r>
                      <a:r>
                        <a:rPr lang="en-US" i="1" baseline="0" dirty="0" err="1"/>
                        <a:t>int</a:t>
                      </a:r>
                      <a:r>
                        <a:rPr lang="en-US" baseline="0" dirty="0"/>
                        <a:t>, etc.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::complex&lt;float&gt;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::complex&lt;double&gt;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can also be used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39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</a:t>
                      </a:r>
                      <a:r>
                        <a:rPr lang="en-US" baseline="0" dirty="0"/>
                        <a:t>&lt; 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type</a:t>
                      </a:r>
                      <a:r>
                        <a:rPr lang="en-US" baseline="0" dirty="0"/>
                        <a:t> 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ense column vector class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 types as Mat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3537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Row</a:t>
                      </a:r>
                      <a:r>
                        <a:rPr lang="en-US" baseline="0" dirty="0"/>
                        <a:t>&lt; 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type</a:t>
                      </a:r>
                      <a:r>
                        <a:rPr lang="en-US" baseline="0" dirty="0"/>
                        <a:t> 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ense row vector class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 types as Mat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336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Cube&lt;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type</a:t>
                      </a:r>
                      <a:r>
                        <a:rPr lang="en-US" baseline="0" dirty="0"/>
                        <a:t> 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3D “matrix”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Same types as Mat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047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SpMat</a:t>
                      </a:r>
                      <a:r>
                        <a:rPr lang="en-US" dirty="0"/>
                        <a:t>&lt;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type</a:t>
                      </a:r>
                      <a:r>
                        <a:rPr lang="en-US" dirty="0"/>
                        <a:t> 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Sparse Matrix</a:t>
                      </a:r>
                      <a:r>
                        <a:rPr lang="en-US" baseline="0" dirty="0"/>
                        <a:t> class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Same types as Mat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04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Field&lt;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object_type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Arbitrary data storage in matrices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</a:t>
                      </a:r>
                      <a:r>
                        <a:rPr lang="en-US" dirty="0" err="1"/>
                        <a:t>object_type</a:t>
                      </a:r>
                      <a:r>
                        <a:rPr lang="en-US" dirty="0"/>
                        <a:t>” is</a:t>
                      </a:r>
                      <a:r>
                        <a:rPr lang="en-US" baseline="0" dirty="0"/>
                        <a:t> one of the above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0195977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[2] http://arma.sourceforge.net/docs.html#part_classes</a:t>
            </a:r>
          </a:p>
        </p:txBody>
      </p:sp>
    </p:spTree>
    <p:extLst>
      <p:ext uri="{BB962C8B-B14F-4D97-AF65-F5344CB8AC3E}">
        <p14:creationId xmlns:p14="http://schemas.microsoft.com/office/powerpoint/2010/main" val="3472710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cbicaITKSafeImageIO.h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300" dirty="0">
                <a:solidFill>
                  <a:srgbClr val="00B0F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template</a:t>
            </a: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&lt;class </a:t>
            </a:r>
            <a:r>
              <a:rPr lang="en-US" sz="1300" dirty="0" err="1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TImageType</a:t>
            </a: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ReadImage</a:t>
            </a: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</a:t>
            </a:r>
            <a:r>
              <a:rPr lang="en-US" sz="1300" dirty="0" err="1">
                <a:solidFill>
                  <a:srgbClr val="00B0F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typename</a:t>
            </a: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300" dirty="0" err="1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TImageType</a:t>
            </a: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::</a:t>
            </a:r>
            <a:r>
              <a:rPr lang="en-US" sz="1300" dirty="0">
                <a:solidFill>
                  <a:srgbClr val="00B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Pointer</a:t>
            </a: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image, </a:t>
            </a:r>
            <a:r>
              <a:rPr lang="en-US" sz="13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::</a:t>
            </a:r>
            <a:r>
              <a:rPr lang="en-US" sz="1300" dirty="0">
                <a:solidFill>
                  <a:srgbClr val="00B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&amp;</a:t>
            </a:r>
            <a:r>
              <a:rPr lang="en-US" sz="13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fName</a:t>
            </a: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300" dirty="0" err="1">
                <a:solidFill>
                  <a:srgbClr val="00B0F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typedef</a:t>
            </a:r>
            <a:r>
              <a:rPr lang="en-US" sz="1300" dirty="0">
                <a:solidFill>
                  <a:srgbClr val="00B0F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itk</a:t>
            </a: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::</a:t>
            </a:r>
            <a:r>
              <a:rPr lang="en-US" sz="1300" dirty="0" err="1">
                <a:solidFill>
                  <a:srgbClr val="00B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ImageFileReader</a:t>
            </a: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&lt; </a:t>
            </a:r>
            <a:r>
              <a:rPr lang="en-US" sz="1300" dirty="0" err="1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TImageType</a:t>
            </a:r>
            <a:r>
              <a:rPr lang="en-US" sz="1300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</a:t>
            </a:r>
            <a:r>
              <a:rPr lang="en-US" sz="1300" dirty="0" err="1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ImageReaderType</a:t>
            </a: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300" dirty="0" err="1">
                <a:solidFill>
                  <a:srgbClr val="00B0F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typename</a:t>
            </a:r>
            <a:r>
              <a:rPr lang="en-US" sz="1300" dirty="0">
                <a:solidFill>
                  <a:srgbClr val="00B0F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300" dirty="0" err="1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ImageReaderType</a:t>
            </a: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::</a:t>
            </a:r>
            <a:r>
              <a:rPr lang="en-US" sz="1300" dirty="0">
                <a:solidFill>
                  <a:srgbClr val="00B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Pointer</a:t>
            </a: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reader = </a:t>
            </a:r>
            <a:r>
              <a:rPr lang="en-US" sz="13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ImageReaderType</a:t>
            </a: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::</a:t>
            </a:r>
            <a:r>
              <a:rPr lang="en-US" sz="1300" dirty="0">
                <a:solidFill>
                  <a:srgbClr val="00B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();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reader-&gt;</a:t>
            </a:r>
            <a:r>
              <a:rPr lang="en-US" sz="1300" dirty="0" err="1">
                <a:solidFill>
                  <a:srgbClr val="00B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SetFileName</a:t>
            </a: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 </a:t>
            </a:r>
            <a:r>
              <a:rPr lang="en-US" sz="13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fName</a:t>
            </a: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);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13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try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reader-&gt;</a:t>
            </a:r>
            <a:r>
              <a:rPr lang="en-US" sz="1300" dirty="0">
                <a:solidFill>
                  <a:srgbClr val="00B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Update</a:t>
            </a: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();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13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catch (</a:t>
            </a:r>
            <a:r>
              <a:rPr lang="en-US" sz="13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itk</a:t>
            </a: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::</a:t>
            </a:r>
            <a:r>
              <a:rPr lang="en-US" sz="1300" dirty="0" err="1">
                <a:solidFill>
                  <a:srgbClr val="00B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ExceptionObject</a:t>
            </a: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&amp; e)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{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::</a:t>
            </a:r>
            <a:r>
              <a:rPr lang="en-US" sz="1300" dirty="0" err="1">
                <a:solidFill>
                  <a:srgbClr val="00B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cerr</a:t>
            </a:r>
            <a:r>
              <a:rPr lang="en-US" sz="1300" dirty="0">
                <a:solidFill>
                  <a:srgbClr val="00B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&lt;&lt; "Exception caught: " &lt;&lt; </a:t>
            </a:r>
            <a:r>
              <a:rPr lang="en-US" sz="13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e.what</a:t>
            </a: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() ;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</a:t>
            </a:r>
            <a:r>
              <a:rPr lang="en-US" sz="1300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exit</a:t>
            </a: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 </a:t>
            </a:r>
            <a:r>
              <a:rPr lang="en-US" sz="1300" dirty="0">
                <a:solidFill>
                  <a:srgbClr val="00B0F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EXIT_FAILURE</a:t>
            </a: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);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}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image-&gt;</a:t>
            </a:r>
            <a:r>
              <a:rPr lang="en-US" sz="1300" dirty="0">
                <a:solidFill>
                  <a:srgbClr val="00B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Graft</a:t>
            </a: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 reader-&gt;</a:t>
            </a:r>
            <a:r>
              <a:rPr lang="en-US" sz="1300" dirty="0" err="1">
                <a:solidFill>
                  <a:srgbClr val="00B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GetOutput</a:t>
            </a: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() );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300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Type safe code to read an image from supplied file name and throw an exception of there is an issue.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Code borrows from the first ITK tutorial where image reading is explained.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2072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300" dirty="0" err="1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</a:t>
            </a:r>
            <a:r>
              <a:rPr lang="en-US" sz="1300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main( </a:t>
            </a:r>
            <a:r>
              <a:rPr lang="en-US" sz="1300" dirty="0" err="1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</a:t>
            </a:r>
            <a:r>
              <a:rPr lang="en-US" sz="1300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argc</a:t>
            </a: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300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char</a:t>
            </a: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**</a:t>
            </a:r>
            <a:r>
              <a:rPr lang="en-US" sz="13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argv</a:t>
            </a: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)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{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300" dirty="0">
                <a:solidFill>
                  <a:srgbClr val="00B050"/>
                </a:solidFill>
              </a:rPr>
              <a:t>// command line parsing</a:t>
            </a:r>
          </a:p>
          <a:p>
            <a:pPr marL="0" lvl="0" indent="0">
              <a:buNone/>
            </a:pPr>
            <a:endParaRPr lang="en-US" sz="13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</a:rPr>
              <a:t>  </a:t>
            </a:r>
            <a:r>
              <a:rPr lang="en-US" sz="1300" dirty="0" err="1">
                <a:solidFill>
                  <a:prstClr val="black"/>
                </a:solidFill>
              </a:rPr>
              <a:t>std</a:t>
            </a:r>
            <a:r>
              <a:rPr lang="en-US" sz="1300" dirty="0">
                <a:solidFill>
                  <a:prstClr val="black"/>
                </a:solidFill>
              </a:rPr>
              <a:t>::</a:t>
            </a:r>
            <a:r>
              <a:rPr lang="en-US" sz="1300" dirty="0">
                <a:solidFill>
                  <a:srgbClr val="FF0000"/>
                </a:solidFill>
              </a:rPr>
              <a:t>string</a:t>
            </a:r>
            <a:r>
              <a:rPr lang="en-US" sz="1300" dirty="0">
                <a:solidFill>
                  <a:prstClr val="black"/>
                </a:solidFill>
              </a:rPr>
              <a:t> </a:t>
            </a:r>
            <a:r>
              <a:rPr lang="en-US" sz="1300" dirty="0" err="1">
                <a:solidFill>
                  <a:prstClr val="black"/>
                </a:solidFill>
              </a:rPr>
              <a:t>inputImageFile</a:t>
            </a:r>
            <a:r>
              <a:rPr lang="en-US" sz="1300" dirty="0">
                <a:solidFill>
                  <a:prstClr val="black"/>
                </a:solidFill>
              </a:rPr>
              <a:t>, </a:t>
            </a:r>
            <a:r>
              <a:rPr lang="en-US" sz="1300" dirty="0" err="1">
                <a:solidFill>
                  <a:prstClr val="black"/>
                </a:solidFill>
              </a:rPr>
              <a:t>outputImageFile</a:t>
            </a:r>
            <a:r>
              <a:rPr lang="en-US" sz="1300" dirty="0">
                <a:solidFill>
                  <a:prstClr val="black"/>
                </a:solidFill>
              </a:rPr>
              <a:t>;</a:t>
            </a:r>
          </a:p>
          <a:p>
            <a:pPr marL="0" lvl="0" indent="0">
              <a:buNone/>
            </a:pPr>
            <a:r>
              <a:rPr lang="en-US" sz="1300" dirty="0">
                <a:solidFill>
                  <a:srgbClr val="00B0F0"/>
                </a:solidFill>
              </a:rPr>
              <a:t>  </a:t>
            </a:r>
            <a:r>
              <a:rPr lang="en-US" sz="1300" dirty="0" err="1">
                <a:solidFill>
                  <a:prstClr val="black"/>
                </a:solidFill>
              </a:rPr>
              <a:t>parser.</a:t>
            </a:r>
            <a:r>
              <a:rPr lang="en-US" sz="1300" dirty="0" err="1">
                <a:solidFill>
                  <a:srgbClr val="00B050"/>
                </a:solidFill>
              </a:rPr>
              <a:t>getParameterValue</a:t>
            </a:r>
            <a:r>
              <a:rPr lang="en-US" sz="1300" dirty="0">
                <a:solidFill>
                  <a:prstClr val="black"/>
                </a:solidFill>
              </a:rPr>
              <a:t>(</a:t>
            </a:r>
            <a:r>
              <a:rPr lang="en-US" sz="1300" dirty="0">
                <a:solidFill>
                  <a:srgbClr val="7030A0"/>
                </a:solidFill>
              </a:rPr>
              <a:t>“input"</a:t>
            </a:r>
            <a:r>
              <a:rPr lang="en-US" sz="1300" dirty="0">
                <a:solidFill>
                  <a:prstClr val="black"/>
                </a:solidFill>
              </a:rPr>
              <a:t>, </a:t>
            </a:r>
            <a:r>
              <a:rPr lang="en-US" sz="1300" dirty="0" err="1">
                <a:solidFill>
                  <a:prstClr val="black"/>
                </a:solidFill>
              </a:rPr>
              <a:t>inputImageFile</a:t>
            </a:r>
            <a:r>
              <a:rPr lang="en-US" sz="1300" dirty="0">
                <a:solidFill>
                  <a:prstClr val="black"/>
                </a:solidFill>
              </a:rPr>
              <a:t>);</a:t>
            </a:r>
          </a:p>
          <a:p>
            <a:pPr marL="0" lvl="0" indent="0">
              <a:buNone/>
            </a:pPr>
            <a:r>
              <a:rPr lang="en-US" sz="1300" dirty="0">
                <a:solidFill>
                  <a:prstClr val="black"/>
                </a:solidFill>
              </a:rPr>
              <a:t>  </a:t>
            </a:r>
            <a:r>
              <a:rPr lang="en-US" sz="1300" dirty="0" err="1">
                <a:solidFill>
                  <a:prstClr val="black"/>
                </a:solidFill>
              </a:rPr>
              <a:t>parser.</a:t>
            </a:r>
            <a:r>
              <a:rPr lang="en-US" sz="1300" dirty="0" err="1">
                <a:solidFill>
                  <a:srgbClr val="00B050"/>
                </a:solidFill>
              </a:rPr>
              <a:t>getParameterValue</a:t>
            </a:r>
            <a:r>
              <a:rPr lang="en-US" sz="1300" dirty="0">
                <a:solidFill>
                  <a:prstClr val="black"/>
                </a:solidFill>
              </a:rPr>
              <a:t>(</a:t>
            </a:r>
            <a:r>
              <a:rPr lang="en-US" sz="1300" dirty="0">
                <a:solidFill>
                  <a:srgbClr val="7030A0"/>
                </a:solidFill>
              </a:rPr>
              <a:t>“output"</a:t>
            </a:r>
            <a:r>
              <a:rPr lang="en-US" sz="1300" dirty="0">
                <a:solidFill>
                  <a:prstClr val="black"/>
                </a:solidFill>
              </a:rPr>
              <a:t>, </a:t>
            </a:r>
            <a:r>
              <a:rPr lang="en-US" sz="1300" dirty="0" err="1">
                <a:solidFill>
                  <a:prstClr val="black"/>
                </a:solidFill>
              </a:rPr>
              <a:t>outputImageFile</a:t>
            </a:r>
            <a:r>
              <a:rPr lang="en-US" sz="1300" dirty="0">
                <a:solidFill>
                  <a:prstClr val="black"/>
                </a:solidFill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13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13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Command line parsing </a:t>
            </a:r>
            <a:r>
              <a:rPr lang="en-US" sz="2000" baseline="30000" dirty="0"/>
              <a:t>[3]</a:t>
            </a:r>
            <a:r>
              <a:rPr lang="en-US" sz="2000" dirty="0"/>
              <a:t>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1841" y="6311900"/>
            <a:ext cx="7448279" cy="365125"/>
          </a:xfrm>
        </p:spPr>
        <p:txBody>
          <a:bodyPr/>
          <a:lstStyle/>
          <a:p>
            <a:r>
              <a:rPr lang="en-US" dirty="0"/>
              <a:t>[3] Referring to Command Line Parsing description in Unit Test Tutorial</a:t>
            </a:r>
          </a:p>
        </p:txBody>
      </p:sp>
    </p:spTree>
    <p:extLst>
      <p:ext uri="{BB962C8B-B14F-4D97-AF65-F5344CB8AC3E}">
        <p14:creationId xmlns:p14="http://schemas.microsoft.com/office/powerpoint/2010/main" val="284599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500" dirty="0" err="1">
                <a:solidFill>
                  <a:srgbClr val="00B0F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typedef</a:t>
            </a:r>
            <a:r>
              <a:rPr lang="en-US" sz="1500" dirty="0">
                <a:solidFill>
                  <a:srgbClr val="00B0F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float</a:t>
            </a:r>
            <a:r>
              <a:rPr lang="en-US" sz="15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500" dirty="0" err="1">
                <a:solidFill>
                  <a:srgbClr val="00B0F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PixelType</a:t>
            </a:r>
            <a:r>
              <a:rPr lang="en-US" sz="15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; 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500" dirty="0" err="1">
                <a:solidFill>
                  <a:srgbClr val="00B0F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typedef</a:t>
            </a:r>
            <a:r>
              <a:rPr lang="en-US" sz="1500" dirty="0">
                <a:solidFill>
                  <a:srgbClr val="00B0F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itk</a:t>
            </a:r>
            <a:r>
              <a:rPr lang="en-US" sz="15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::</a:t>
            </a:r>
            <a:r>
              <a:rPr lang="en-US" sz="1500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</a:t>
            </a:r>
            <a:r>
              <a:rPr lang="en-US" sz="15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&lt; </a:t>
            </a:r>
            <a:r>
              <a:rPr lang="en-US" sz="15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PixelType</a:t>
            </a:r>
            <a:r>
              <a:rPr lang="en-US" sz="15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2 &gt; </a:t>
            </a:r>
            <a:r>
              <a:rPr lang="en-US" sz="1500" dirty="0" err="1">
                <a:solidFill>
                  <a:srgbClr val="00B0F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ImageType</a:t>
            </a:r>
            <a:r>
              <a:rPr lang="en-US" sz="15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;  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500" dirty="0" err="1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ImageType</a:t>
            </a:r>
            <a:r>
              <a:rPr lang="en-US" sz="15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::</a:t>
            </a:r>
            <a:r>
              <a:rPr lang="en-US" sz="1500" dirty="0">
                <a:solidFill>
                  <a:srgbClr val="00B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Pointer</a:t>
            </a:r>
            <a:r>
              <a:rPr lang="en-US" sz="15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inputImage</a:t>
            </a:r>
            <a:r>
              <a:rPr lang="en-US" sz="15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cbica</a:t>
            </a:r>
            <a:r>
              <a:rPr lang="en-US" sz="15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::</a:t>
            </a:r>
            <a:r>
              <a:rPr lang="en-US" sz="1500" dirty="0" err="1">
                <a:solidFill>
                  <a:srgbClr val="00B0F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ReadImage</a:t>
            </a:r>
            <a:r>
              <a:rPr lang="en-US" sz="1500" dirty="0">
                <a:solidFill>
                  <a:srgbClr val="00B0F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&lt; </a:t>
            </a:r>
            <a:r>
              <a:rPr lang="en-US" sz="1500" dirty="0" err="1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FloatImageType</a:t>
            </a:r>
            <a:r>
              <a:rPr lang="en-US" sz="15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&gt;( </a:t>
            </a:r>
            <a:r>
              <a:rPr lang="en-US" sz="15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inputImageFile</a:t>
            </a:r>
            <a:r>
              <a:rPr lang="en-US" sz="15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); 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1500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SafeReadImage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&lt;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ImageType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&gt;(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inputImage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im_base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-&gt;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GetFileName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());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1500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const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unsigned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rows =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inputImage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-&gt;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GetBufferedRegion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().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GetSize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()[0];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const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unsigned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cols =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inputImage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-&gt;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GetBufferedRegion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().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GetSize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()[1];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1500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typedef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vnl_matrix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&lt;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PixelType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&gt;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MatrixType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;   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vnl_matrix_ref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&lt;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PixelType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&gt;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inputMatrix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(rows, cols,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inputImage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-&gt;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GetBufferPointer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() );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Define the default pixel type, image type and initialize the memory for the input image.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 2D image is assumed for simplicity</a:t>
            </a:r>
          </a:p>
        </p:txBody>
      </p:sp>
    </p:spTree>
    <p:extLst>
      <p:ext uri="{BB962C8B-B14F-4D97-AF65-F5344CB8AC3E}">
        <p14:creationId xmlns:p14="http://schemas.microsoft.com/office/powerpoint/2010/main" val="3750108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typedef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float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PixelType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; 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typedef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itk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::Image&lt;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PixelType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2 &gt;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ImageType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;  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ImageType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::Pointer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inputImage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=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ImageType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::New(); 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15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ImageType</a:t>
            </a:r>
            <a:r>
              <a:rPr lang="en-US" sz="15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::</a:t>
            </a:r>
            <a:r>
              <a:rPr lang="en-US" sz="1500" dirty="0" err="1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SizeType</a:t>
            </a:r>
            <a:r>
              <a:rPr lang="en-US" sz="15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imageSize</a:t>
            </a:r>
            <a:r>
              <a:rPr lang="en-US" sz="15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inputImage</a:t>
            </a:r>
            <a:r>
              <a:rPr lang="en-US" sz="15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-&gt;</a:t>
            </a:r>
            <a:r>
              <a:rPr lang="en-US" sz="1500" dirty="0" err="1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GetBufferedRegion</a:t>
            </a:r>
            <a:r>
              <a:rPr lang="en-US" sz="15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 ).</a:t>
            </a:r>
            <a:r>
              <a:rPr lang="en-US" sz="1500" dirty="0" err="1">
                <a:solidFill>
                  <a:srgbClr val="92D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GetSize</a:t>
            </a:r>
            <a:r>
              <a:rPr lang="en-US" sz="15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 );</a:t>
            </a:r>
            <a:endParaRPr lang="en-US" sz="1500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typedef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vnl_matrix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&lt;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PixelType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&gt;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MatrixType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;   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vnl_matrix_ref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&lt;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PixelType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&gt;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inputMatrix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(rows, cols,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inputImage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-&gt;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GetBufferPointer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() );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Read the image safely (with exceptions and warnings) and store the number of rows and columns.</a:t>
            </a:r>
          </a:p>
        </p:txBody>
      </p:sp>
    </p:spTree>
    <p:extLst>
      <p:ext uri="{BB962C8B-B14F-4D97-AF65-F5344CB8AC3E}">
        <p14:creationId xmlns:p14="http://schemas.microsoft.com/office/powerpoint/2010/main" val="428907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typedef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float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PixelType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; 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typedef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itk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::Image&lt;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PixelType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2 &gt;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ImageType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;  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ImageType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::Pointer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inputImage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=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ImageType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::New(); 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15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SafeReadImage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&lt;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ImageType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&gt;(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inputImage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im_base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-&gt; </a:t>
            </a:r>
            <a:r>
              <a:rPr lang="en-US" sz="1500" dirty="0" err="1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GetFileName</a:t>
            </a:r>
            <a:r>
              <a:rPr lang="en-US" sz="15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());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15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en-US" sz="1500" dirty="0" err="1">
                <a:solidFill>
                  <a:srgbClr val="FF0000"/>
                </a:solidFill>
              </a:rPr>
              <a:t>arma</a:t>
            </a:r>
            <a:r>
              <a:rPr lang="en-US" sz="1500" dirty="0"/>
              <a:t>::</a:t>
            </a:r>
            <a:r>
              <a:rPr lang="en-US" sz="1500" dirty="0">
                <a:solidFill>
                  <a:srgbClr val="00B0F0"/>
                </a:solidFill>
              </a:rPr>
              <a:t>mat</a:t>
            </a:r>
            <a:r>
              <a:rPr lang="en-US" sz="1500" dirty="0"/>
              <a:t> </a:t>
            </a:r>
            <a:r>
              <a:rPr lang="en-US" sz="1500" dirty="0" err="1"/>
              <a:t>inputMat</a:t>
            </a:r>
            <a:r>
              <a:rPr lang="en-US" sz="1500" dirty="0"/>
              <a:t>( </a:t>
            </a:r>
            <a:r>
              <a:rPr lang="en-US" sz="1500" dirty="0" err="1"/>
              <a:t>inputImage</a:t>
            </a:r>
            <a:r>
              <a:rPr lang="en-US" sz="1500" dirty="0"/>
              <a:t>-&gt;</a:t>
            </a:r>
            <a:r>
              <a:rPr lang="en-US" sz="1500" dirty="0" err="1">
                <a:solidFill>
                  <a:srgbClr val="92D050"/>
                </a:solidFill>
              </a:rPr>
              <a:t>GetBufferPointer</a:t>
            </a:r>
            <a:r>
              <a:rPr lang="en-US" sz="1500" dirty="0"/>
              <a:t>( ), </a:t>
            </a:r>
            <a:r>
              <a:rPr lang="en-US" sz="15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imageSize</a:t>
            </a:r>
            <a:r>
              <a:rPr lang="en-US" sz="15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[0]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imageSize</a:t>
            </a:r>
            <a:r>
              <a:rPr lang="en-US" sz="15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[1]</a:t>
            </a:r>
            <a:r>
              <a:rPr lang="en-US" sz="1500" dirty="0"/>
              <a:t>);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1500" dirty="0">
              <a:solidFill>
                <a:srgbClr val="00B05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1500" dirty="0">
                <a:solidFill>
                  <a:srgbClr val="00B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// do awesome stuff with </a:t>
            </a:r>
            <a:r>
              <a:rPr lang="en-US" sz="1500" b="1" dirty="0" err="1">
                <a:solidFill>
                  <a:srgbClr val="00B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inputMat</a:t>
            </a:r>
            <a:endParaRPr lang="en-US" sz="1500" b="1" dirty="0">
              <a:solidFill>
                <a:srgbClr val="00B05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Here we are initializing the </a:t>
            </a:r>
            <a:r>
              <a:rPr lang="en-US" sz="2000" b="1" dirty="0" err="1">
                <a:solidFill>
                  <a:srgbClr val="002060"/>
                </a:solidFill>
              </a:rPr>
              <a:t>arma</a:t>
            </a:r>
            <a:r>
              <a:rPr lang="en-US" sz="2000" dirty="0"/>
              <a:t>::</a:t>
            </a:r>
            <a:r>
              <a:rPr lang="en-US" sz="2000" b="1" dirty="0">
                <a:solidFill>
                  <a:srgbClr val="002060"/>
                </a:solidFill>
              </a:rPr>
              <a:t>mat </a:t>
            </a:r>
            <a:r>
              <a:rPr lang="en-US" sz="2000" dirty="0"/>
              <a:t>(same as Mat&lt; </a:t>
            </a:r>
            <a:r>
              <a:rPr lang="en-US" sz="2000" dirty="0" err="1">
                <a:solidFill>
                  <a:srgbClr val="FF0000"/>
                </a:solidFill>
              </a:rPr>
              <a:t>dataType</a:t>
            </a:r>
            <a:r>
              <a:rPr lang="en-US" sz="2000" dirty="0"/>
              <a:t> &gt; discussed before) using the image pointer and size.</a:t>
            </a:r>
            <a:endParaRPr lang="en-US" sz="2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C00000"/>
                </a:solidFill>
              </a:rPr>
              <a:t>reinterpret_cast</a:t>
            </a:r>
            <a:r>
              <a:rPr lang="en-US" sz="2000" dirty="0"/>
              <a:t> </a:t>
            </a:r>
            <a:r>
              <a:rPr lang="en-US" sz="2000" baseline="30000" dirty="0"/>
              <a:t>[4]</a:t>
            </a:r>
            <a:r>
              <a:rPr lang="en-US" sz="2000" dirty="0"/>
              <a:t> allows for conversion between different pointer types.</a:t>
            </a:r>
          </a:p>
          <a:p>
            <a:pPr marL="0" indent="0">
              <a:buNone/>
            </a:pP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1841" y="6311900"/>
            <a:ext cx="7448279" cy="365125"/>
          </a:xfrm>
        </p:spPr>
        <p:txBody>
          <a:bodyPr/>
          <a:lstStyle/>
          <a:p>
            <a:r>
              <a:rPr lang="en-US" dirty="0"/>
              <a:t>[4] https://msdn.microsoft.com/en-us/library/e0w9f63b.aspx?</a:t>
            </a:r>
          </a:p>
        </p:txBody>
      </p:sp>
    </p:spTree>
    <p:extLst>
      <p:ext uri="{BB962C8B-B14F-4D97-AF65-F5344CB8AC3E}">
        <p14:creationId xmlns:p14="http://schemas.microsoft.com/office/powerpoint/2010/main" val="31301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1621</Words>
  <Application>Microsoft Office PowerPoint</Application>
  <PresentationFormat>Widescreen</PresentationFormat>
  <Paragraphs>257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Segoe UI</vt:lpstr>
      <vt:lpstr>Segoe UI Semibold</vt:lpstr>
      <vt:lpstr>Segoe UI Semilight</vt:lpstr>
      <vt:lpstr>Segoe UI Symbol</vt:lpstr>
      <vt:lpstr>Office Theme</vt:lpstr>
      <vt:lpstr>Custom Design</vt:lpstr>
      <vt:lpstr>CBICA S/W Dev Tutorials 13 – Linear Algebra using Armadillo</vt:lpstr>
      <vt:lpstr>Why Armadillo[1]?</vt:lpstr>
      <vt:lpstr>Conversion from MATLAB [2]</vt:lpstr>
      <vt:lpstr>Data Structures available in Arma</vt:lpstr>
      <vt:lpstr>/code/src/cbicaITKSafeImageIO.h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Examples of Available Functions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Sarthak Pati</dc:creator>
  <cp:lastModifiedBy>Sarthak Pati</cp:lastModifiedBy>
  <cp:revision>37</cp:revision>
  <dcterms:created xsi:type="dcterms:W3CDTF">2016-03-11T15:32:15Z</dcterms:created>
  <dcterms:modified xsi:type="dcterms:W3CDTF">2016-05-17T16:24:45Z</dcterms:modified>
</cp:coreProperties>
</file>