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88" r:id="rId4"/>
    <p:sldId id="261" r:id="rId5"/>
    <p:sldId id="266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7C"/>
    <a:srgbClr val="6F2927"/>
    <a:srgbClr val="002040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04/Feb/2016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96127-0E3F-44C9-BF95-FF77EF9A788D}" type="datetimeFigureOut">
              <a:rPr lang="en-US" smtClean="0"/>
              <a:t>04/Feb/2016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183C-05F5-45B2-BB6A-5F98EB62E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04/Feb/2016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14 </a:t>
            </a:r>
            <a:r>
              <a:rPr lang="it-IT" dirty="0"/>
              <a:t>– ITK </a:t>
            </a:r>
            <a:r>
              <a:rPr lang="it-IT" dirty="0" smtClean="0"/>
              <a:t>DICOM Handling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MatrixType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outputMatrix</a:t>
            </a:r>
            <a:r>
              <a:rPr lang="en-US" dirty="0"/>
              <a:t> = </a:t>
            </a:r>
            <a:r>
              <a:rPr lang="en-US" dirty="0" err="1">
                <a:solidFill>
                  <a:srgbClr val="00B050"/>
                </a:solidFill>
              </a:rPr>
              <a:t>vnl_matrix_inverse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PixelType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&gt;(</a:t>
            </a:r>
            <a:r>
              <a:rPr lang="en-US" dirty="0" err="1"/>
              <a:t>inputMatrix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ImportImageFilter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2&gt; </a:t>
            </a:r>
            <a:r>
              <a:rPr lang="en-US" dirty="0" err="1">
                <a:solidFill>
                  <a:schemeClr val="bg1"/>
                </a:solidFill>
              </a:rPr>
              <a:t>ImportFilterType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ImportFilterType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ImportFilterType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SetOrigin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GetOrigin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SetDirection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GetDirection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SetSpacing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GetSpacing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SetRegion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bool </a:t>
            </a:r>
            <a:r>
              <a:rPr lang="en-US" dirty="0" err="1">
                <a:solidFill>
                  <a:schemeClr val="bg1"/>
                </a:solidFill>
              </a:rPr>
              <a:t>letFilterManageMemory</a:t>
            </a:r>
            <a:r>
              <a:rPr lang="en-US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SetImportPointer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outputMatrix.data_block</a:t>
            </a:r>
            <a:r>
              <a:rPr lang="en-US" dirty="0">
                <a:solidFill>
                  <a:schemeClr val="bg1"/>
                </a:solidFill>
              </a:rPr>
              <a:t>(),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rows * cols, </a:t>
            </a:r>
            <a:r>
              <a:rPr lang="en-US" dirty="0" err="1" smtClean="0">
                <a:solidFill>
                  <a:schemeClr val="bg1"/>
                </a:solidFill>
              </a:rPr>
              <a:t>letFilterManageMemory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Compute the inverse of the </a:t>
            </a:r>
            <a:r>
              <a:rPr lang="en-US" b="1" dirty="0" err="1" smtClean="0">
                <a:solidFill>
                  <a:srgbClr val="22337C"/>
                </a:solidFill>
              </a:rPr>
              <a:t>inputMatrix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Note: Matrix inversion has been shown here purely for illustrative purposes, it may not (most likely) make sense in the image space. For a full list of </a:t>
            </a:r>
            <a:r>
              <a:rPr lang="en-US" dirty="0"/>
              <a:t>functionality available in VNL, please see </a:t>
            </a:r>
            <a:r>
              <a:rPr lang="en-US" baseline="30000" dirty="0" smtClean="0"/>
              <a:t>[4]</a:t>
            </a:r>
            <a:r>
              <a:rPr lang="en-US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For instance, SVD, dot product, cross product, transpose, function integral, decompositions (QR, </a:t>
            </a:r>
            <a:r>
              <a:rPr lang="en-US" dirty="0" err="1" smtClean="0"/>
              <a:t>eigen</a:t>
            </a:r>
            <a:r>
              <a:rPr lang="en-US" dirty="0" smtClean="0"/>
              <a:t>, </a:t>
            </a:r>
            <a:r>
              <a:rPr lang="en-US" dirty="0" err="1" smtClean="0"/>
              <a:t>Cholesky</a:t>
            </a:r>
            <a:r>
              <a:rPr lang="en-US" dirty="0" smtClean="0"/>
              <a:t>) and many others are available.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[4] </a:t>
            </a:r>
            <a:r>
              <a:rPr lang="en-US" dirty="0"/>
              <a:t>http://www.vtk.org/vxl/doc/release/core/vnl/html/</a:t>
            </a:r>
          </a:p>
        </p:txBody>
      </p:sp>
    </p:spTree>
    <p:extLst>
      <p:ext uri="{BB962C8B-B14F-4D97-AF65-F5344CB8AC3E}">
        <p14:creationId xmlns:p14="http://schemas.microsoft.com/office/powerpoint/2010/main" val="124557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bg1"/>
                </a:solidFill>
              </a:rPr>
              <a:t>MatrixType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outputMatrix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vnl_matrix_inverse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PixelType</a:t>
            </a:r>
            <a:r>
              <a:rPr lang="en-US" dirty="0" smtClean="0">
                <a:solidFill>
                  <a:schemeClr val="bg1"/>
                </a:solidFill>
              </a:rPr>
              <a:t> &gt;(</a:t>
            </a:r>
            <a:r>
              <a:rPr lang="en-US" dirty="0" err="1">
                <a:solidFill>
                  <a:schemeClr val="bg1"/>
                </a:solidFill>
              </a:rPr>
              <a:t>inputMatrix</a:t>
            </a:r>
            <a:r>
              <a:rPr lang="en-US" dirty="0">
                <a:solidFill>
                  <a:schemeClr val="bg1"/>
                </a:solidFill>
              </a:rPr>
              <a:t>);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ImportImageFilter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PixelType</a:t>
            </a:r>
            <a:r>
              <a:rPr lang="en-US" dirty="0"/>
              <a:t>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&gt; </a:t>
            </a:r>
            <a:r>
              <a:rPr lang="en-US" dirty="0" err="1"/>
              <a:t>ImportFilterType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ImportFilterType</a:t>
            </a:r>
            <a:r>
              <a:rPr lang="en-US" dirty="0"/>
              <a:t>::Pointer filter = </a:t>
            </a:r>
            <a:r>
              <a:rPr lang="en-US" dirty="0" err="1"/>
              <a:t>ImportFilterType</a:t>
            </a:r>
            <a:r>
              <a:rPr lang="en-US" dirty="0"/>
              <a:t>::New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filter-&gt;</a:t>
            </a:r>
            <a:r>
              <a:rPr lang="en-US" dirty="0" err="1">
                <a:solidFill>
                  <a:srgbClr val="00B050"/>
                </a:solidFill>
              </a:rPr>
              <a:t>SetOrigin</a:t>
            </a:r>
            <a:r>
              <a:rPr lang="en-US" dirty="0" smtClean="0"/>
              <a:t>( </a:t>
            </a:r>
            <a:r>
              <a:rPr lang="en-US" dirty="0" err="1" smtClean="0"/>
              <a:t>inputImage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GetOrigin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filter-&gt;</a:t>
            </a:r>
            <a:r>
              <a:rPr lang="en-US" dirty="0" err="1">
                <a:solidFill>
                  <a:srgbClr val="00B050"/>
                </a:solidFill>
              </a:rPr>
              <a:t>SetDirection</a:t>
            </a:r>
            <a:r>
              <a:rPr lang="en-US" dirty="0" smtClean="0"/>
              <a:t>( </a:t>
            </a:r>
            <a:r>
              <a:rPr lang="en-US" dirty="0" err="1" smtClean="0"/>
              <a:t>inputImage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GetDirection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filter-&gt;</a:t>
            </a:r>
            <a:r>
              <a:rPr lang="en-US" dirty="0" err="1">
                <a:solidFill>
                  <a:srgbClr val="00B050"/>
                </a:solidFill>
              </a:rPr>
              <a:t>SetSpacing</a:t>
            </a:r>
            <a:r>
              <a:rPr lang="en-US" dirty="0" smtClean="0"/>
              <a:t>( </a:t>
            </a:r>
            <a:r>
              <a:rPr lang="en-US" dirty="0" err="1" smtClean="0"/>
              <a:t>inputImage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GetSpacing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filter-&gt;</a:t>
            </a:r>
            <a:r>
              <a:rPr lang="en-US" dirty="0" err="1">
                <a:solidFill>
                  <a:srgbClr val="00B050"/>
                </a:solidFill>
              </a:rPr>
              <a:t>SetRegion</a:t>
            </a:r>
            <a:r>
              <a:rPr lang="en-US" dirty="0" smtClean="0"/>
              <a:t>( </a:t>
            </a:r>
            <a:r>
              <a:rPr lang="en-US" dirty="0" err="1" smtClean="0"/>
              <a:t>inputImage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GetBufferedRegion</a:t>
            </a:r>
            <a:r>
              <a:rPr lang="en-US" dirty="0" smtClean="0"/>
              <a:t>()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bool </a:t>
            </a:r>
            <a:r>
              <a:rPr lang="en-US" dirty="0" err="1">
                <a:solidFill>
                  <a:schemeClr val="bg1"/>
                </a:solidFill>
              </a:rPr>
              <a:t>letFilterManageMemory</a:t>
            </a:r>
            <a:r>
              <a:rPr lang="en-US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SetImportPointer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outputMatrix.data_block</a:t>
            </a:r>
            <a:r>
              <a:rPr lang="en-US" dirty="0">
                <a:solidFill>
                  <a:schemeClr val="bg1"/>
                </a:solidFill>
              </a:rPr>
              <a:t>(),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rows * cols, </a:t>
            </a:r>
            <a:r>
              <a:rPr lang="en-US" dirty="0" err="1" smtClean="0">
                <a:solidFill>
                  <a:schemeClr val="bg1"/>
                </a:solidFill>
              </a:rPr>
              <a:t>letFilterManageMemory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Initialize the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rgbClr val="22337C"/>
                </a:solidFill>
              </a:rPr>
              <a:t>ImportImageFilter</a:t>
            </a:r>
            <a:r>
              <a:rPr lang="en-US" dirty="0" smtClean="0">
                <a:solidFill>
                  <a:srgbClr val="22337C"/>
                </a:solidFill>
              </a:rPr>
              <a:t> </a:t>
            </a:r>
            <a:r>
              <a:rPr lang="en-US" dirty="0" smtClean="0"/>
              <a:t>class </a:t>
            </a:r>
            <a:r>
              <a:rPr lang="en-US" baseline="30000" dirty="0" smtClean="0"/>
              <a:t>[1]</a:t>
            </a:r>
            <a:r>
              <a:rPr lang="en-US" dirty="0" smtClean="0"/>
              <a:t>, which is used to transform data in the memory buffer to an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rgbClr val="22337C"/>
                </a:solidFill>
              </a:rPr>
              <a:t>Image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properties are set as the same as the input image for consistency.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http://www.itk.org/Doxygen/html/classitk_1_1ImportImageFilter.html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274071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MatrixType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outputMatrix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vnl_matrix_inverse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PixelType</a:t>
            </a:r>
            <a:r>
              <a:rPr lang="en-US" dirty="0" smtClean="0">
                <a:solidFill>
                  <a:schemeClr val="bg1"/>
                </a:solidFill>
              </a:rPr>
              <a:t> &gt;(</a:t>
            </a:r>
            <a:r>
              <a:rPr lang="en-US" dirty="0" err="1">
                <a:solidFill>
                  <a:schemeClr val="bg1"/>
                </a:solidFill>
              </a:rPr>
              <a:t>inputMatrix</a:t>
            </a:r>
            <a:r>
              <a:rPr lang="en-US" dirty="0">
                <a:solidFill>
                  <a:schemeClr val="bg1"/>
                </a:solidFill>
              </a:rPr>
              <a:t>);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ImportImageFilter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2&gt; </a:t>
            </a:r>
            <a:r>
              <a:rPr lang="en-US" dirty="0" err="1">
                <a:solidFill>
                  <a:schemeClr val="bg1"/>
                </a:solidFill>
              </a:rPr>
              <a:t>ImportFilterType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ImportFilterType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ImportFilterType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SetOrigin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GetOrigin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SetDirection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GetDirection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SetSpacing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GetSpacing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SetRegion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letFilterManageMemory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filter-&gt;</a:t>
            </a:r>
            <a:r>
              <a:rPr lang="en-US" dirty="0" err="1"/>
              <a:t>SetImportPointer</a:t>
            </a:r>
            <a:r>
              <a:rPr lang="en-US" dirty="0" smtClean="0"/>
              <a:t>( </a:t>
            </a:r>
            <a:r>
              <a:rPr lang="en-US" dirty="0" err="1" smtClean="0"/>
              <a:t>outputMatrix.data_block</a:t>
            </a:r>
            <a:r>
              <a:rPr lang="en-US" dirty="0"/>
              <a:t>(),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rows * cols, </a:t>
            </a:r>
            <a:r>
              <a:rPr lang="en-US" dirty="0" err="1" smtClean="0"/>
              <a:t>letFilterManageMemory</a:t>
            </a:r>
            <a:r>
              <a:rPr lang="en-US" dirty="0" smtClean="0"/>
              <a:t> 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ensures that the class handles its own memory instead of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  </a:t>
            </a:r>
            <a:r>
              <a:rPr lang="en-US" sz="1500" dirty="0" err="1" smtClean="0">
                <a:solidFill>
                  <a:srgbClr val="00B0F0"/>
                </a:solidFill>
              </a:rPr>
              <a:t>typedef</a:t>
            </a:r>
            <a:r>
              <a:rPr lang="en-US" sz="1500" dirty="0" smtClean="0">
                <a:solidFill>
                  <a:srgbClr val="00B0F0"/>
                </a:solidFill>
              </a:rPr>
              <a:t> </a:t>
            </a:r>
            <a:r>
              <a:rPr lang="en-US" sz="1500" dirty="0" err="1"/>
              <a:t>itk</a:t>
            </a:r>
            <a:r>
              <a:rPr lang="en-US" sz="1500" dirty="0"/>
              <a:t>::</a:t>
            </a:r>
            <a:r>
              <a:rPr lang="en-US" sz="1500" dirty="0" err="1">
                <a:solidFill>
                  <a:srgbClr val="00B050"/>
                </a:solidFill>
              </a:rPr>
              <a:t>ImageFileWriter</a:t>
            </a:r>
            <a:r>
              <a:rPr lang="en-US" sz="1500" dirty="0" smtClean="0"/>
              <a:t>&lt; </a:t>
            </a:r>
            <a:r>
              <a:rPr lang="en-US" sz="1500" dirty="0" err="1" smtClean="0">
                <a:solidFill>
                  <a:srgbClr val="FF0000"/>
                </a:solidFill>
              </a:rPr>
              <a:t>ImageType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smtClean="0"/>
              <a:t>&gt; </a:t>
            </a:r>
            <a:r>
              <a:rPr lang="en-US" sz="1500" dirty="0" err="1"/>
              <a:t>WriterType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 smtClean="0"/>
              <a:t>  </a:t>
            </a:r>
            <a:r>
              <a:rPr lang="en-US" sz="1500" dirty="0" err="1" smtClean="0"/>
              <a:t>WriterType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00B050"/>
                </a:solidFill>
              </a:rPr>
              <a:t>Pointer</a:t>
            </a:r>
            <a:r>
              <a:rPr lang="en-US" sz="1500" dirty="0"/>
              <a:t> writer = </a:t>
            </a:r>
            <a:r>
              <a:rPr lang="en-US" sz="1500" dirty="0" err="1"/>
              <a:t>WriterType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00B050"/>
                </a:solidFill>
              </a:rPr>
              <a:t>New</a:t>
            </a:r>
            <a:r>
              <a:rPr lang="en-US" sz="1500" dirty="0"/>
              <a:t>();</a:t>
            </a:r>
          </a:p>
          <a:p>
            <a:pPr marL="0" indent="0">
              <a:buNone/>
            </a:pPr>
            <a:r>
              <a:rPr lang="en-US" sz="1500" dirty="0" smtClean="0"/>
              <a:t>  </a:t>
            </a:r>
            <a:r>
              <a:rPr lang="en-US" sz="1500" dirty="0"/>
              <a:t>writer-&gt;</a:t>
            </a:r>
            <a:r>
              <a:rPr lang="en-US" sz="1500" dirty="0" err="1">
                <a:solidFill>
                  <a:srgbClr val="00B050"/>
                </a:solidFill>
              </a:rPr>
              <a:t>SetInput</a:t>
            </a:r>
            <a:r>
              <a:rPr lang="en-US" sz="1500" dirty="0" smtClean="0"/>
              <a:t>( filter-</a:t>
            </a:r>
            <a:r>
              <a:rPr lang="en-US" sz="1500" dirty="0"/>
              <a:t>&gt;</a:t>
            </a:r>
            <a:r>
              <a:rPr lang="en-US" sz="1500" dirty="0" err="1">
                <a:solidFill>
                  <a:srgbClr val="00B050"/>
                </a:solidFill>
              </a:rPr>
              <a:t>GetOutput</a:t>
            </a:r>
            <a:r>
              <a:rPr lang="en-US" sz="1500" dirty="0" smtClean="0"/>
              <a:t>() );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  </a:t>
            </a:r>
            <a:r>
              <a:rPr lang="en-US" sz="1500" dirty="0"/>
              <a:t>writer-&gt;</a:t>
            </a:r>
            <a:r>
              <a:rPr lang="en-US" sz="1500" dirty="0" err="1">
                <a:solidFill>
                  <a:srgbClr val="00B050"/>
                </a:solidFill>
              </a:rPr>
              <a:t>SetFileName</a:t>
            </a:r>
            <a:r>
              <a:rPr lang="en-US" sz="1500" dirty="0" smtClean="0"/>
              <a:t>( </a:t>
            </a:r>
            <a:r>
              <a:rPr lang="en-US" sz="1500" dirty="0" err="1" smtClean="0"/>
              <a:t>outputFName</a:t>
            </a:r>
            <a:r>
              <a:rPr lang="en-US" sz="1500" dirty="0" smtClean="0"/>
              <a:t> );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  </a:t>
            </a:r>
            <a:r>
              <a:rPr lang="en-US" sz="1500" dirty="0"/>
              <a:t>writer-&gt;</a:t>
            </a:r>
            <a:r>
              <a:rPr lang="en-US" sz="1500" dirty="0">
                <a:solidFill>
                  <a:srgbClr val="00B050"/>
                </a:solidFill>
              </a:rPr>
              <a:t>Write</a:t>
            </a:r>
            <a:r>
              <a:rPr lang="en-US" sz="1500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Write the output of the </a:t>
            </a:r>
            <a:r>
              <a:rPr lang="en-US" sz="1500" dirty="0" err="1" smtClean="0"/>
              <a:t>importImageFilter</a:t>
            </a:r>
            <a:r>
              <a:rPr lang="en-US" sz="1500" dirty="0" smtClean="0"/>
              <a:t> class to </a:t>
            </a:r>
            <a:r>
              <a:rPr lang="en-US" sz="1500" smtClean="0"/>
              <a:t>the specified file.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0114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0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demonstrated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/>
              <a:t> </a:t>
            </a:r>
            <a:r>
              <a:rPr lang="en-US" dirty="0" err="1"/>
              <a:t>itkImportImageFilter</a:t>
            </a:r>
            <a:r>
              <a:rPr lang="en-US" dirty="0"/>
              <a:t> </a:t>
            </a:r>
            <a:r>
              <a:rPr lang="en-US" baseline="30000" dirty="0" smtClean="0"/>
              <a:t>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class enables importing image data from the memory buffer.</a:t>
            </a:r>
            <a:endParaRPr lang="en-US" b="1" dirty="0" smtClean="0">
              <a:solidFill>
                <a:srgbClr val="22337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http://www.itk.org/Doxygen/html/classitk_1_1ImportImageFilter.html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11300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demonstrated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VNL data structures </a:t>
            </a:r>
            <a:r>
              <a:rPr lang="en-US" baseline="30000" dirty="0" smtClean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VNL is distributed along with ITK and it is used for complex mathematical operations.</a:t>
            </a:r>
          </a:p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22337C"/>
                </a:solidFill>
              </a:rPr>
              <a:t>vnl_matrix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22337C"/>
                </a:solidFill>
              </a:rPr>
              <a:t> </a:t>
            </a:r>
            <a:r>
              <a:rPr lang="en-US" b="1" dirty="0" err="1" smtClean="0">
                <a:solidFill>
                  <a:srgbClr val="22337C"/>
                </a:solidFill>
              </a:rPr>
              <a:t>vnl_vector</a:t>
            </a:r>
            <a:r>
              <a:rPr lang="en-US" b="1" dirty="0">
                <a:solidFill>
                  <a:srgbClr val="22337C"/>
                </a:solidFill>
              </a:rPr>
              <a:t> </a:t>
            </a:r>
            <a:r>
              <a:rPr lang="en-US" dirty="0" smtClean="0"/>
              <a:t>are some of the data structures provided</a:t>
            </a:r>
            <a:endParaRPr lang="en-US" b="1" dirty="0" smtClean="0">
              <a:solidFill>
                <a:srgbClr val="22337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[2] </a:t>
            </a:r>
            <a:r>
              <a:rPr lang="en-US" dirty="0"/>
              <a:t>http://public.kitware.com/vxl/doc/release/books/core/book_6.html</a:t>
            </a:r>
          </a:p>
        </p:txBody>
      </p:sp>
    </p:spTree>
    <p:extLst>
      <p:ext uri="{BB962C8B-B14F-4D97-AF65-F5344CB8AC3E}">
        <p14:creationId xmlns:p14="http://schemas.microsoft.com/office/powerpoint/2010/main" val="404977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typedef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 smtClean="0"/>
              <a:t>( </a:t>
            </a:r>
            <a:r>
              <a:rPr lang="en-US" dirty="0" err="1" smtClean="0"/>
              <a:t>fName</a:t>
            </a:r>
            <a:r>
              <a:rPr lang="en-US" dirty="0" smtClean="0"/>
              <a:t>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 smtClean="0"/>
              <a:t>()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 smtClean="0"/>
              <a:t>( reader-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safe code to read an image from supplied file name and throw an exception of there is an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borrows from the first ITK tutorial where image reading is explained.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main(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/>
              <a:t>argc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char</a:t>
            </a:r>
            <a:r>
              <a:rPr lang="en-US" sz="1200" dirty="0" smtClean="0"/>
              <a:t> **</a:t>
            </a:r>
            <a:r>
              <a:rPr lang="en-US" sz="1200" dirty="0" err="1" smtClean="0"/>
              <a:t>argv</a:t>
            </a:r>
            <a:r>
              <a:rPr lang="en-US" sz="1200" dirty="0" smtClean="0"/>
              <a:t> 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50"/>
                </a:solidFill>
              </a:rPr>
              <a:t>// … obtain file names from command line</a:t>
            </a: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F0"/>
                </a:solidFill>
              </a:rPr>
              <a:t>ImageIOBase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FF000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im_base</a:t>
            </a:r>
            <a:r>
              <a:rPr lang="en-US" sz="1200" dirty="0"/>
              <a:t> =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F0"/>
                </a:solidFill>
              </a:rPr>
              <a:t>ImageIOFactory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FF0000"/>
                </a:solidFill>
              </a:rPr>
              <a:t>CreateImageIO</a:t>
            </a:r>
            <a:r>
              <a:rPr lang="en-US" sz="1200" dirty="0"/>
              <a:t>( inputFName1.c_str(),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F0"/>
                </a:solidFill>
              </a:rPr>
              <a:t>ImageIOFactory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FF0000"/>
                </a:solidFill>
              </a:rPr>
              <a:t>ReadMode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im_base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FF0000"/>
                </a:solidFill>
              </a:rPr>
              <a:t>SetFileName</a:t>
            </a:r>
            <a:r>
              <a:rPr lang="en-US" sz="1200" dirty="0"/>
              <a:t>( inputFName1 );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im_base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FF0000"/>
                </a:solidFill>
              </a:rPr>
              <a:t>ReadImageInformation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B050"/>
                </a:solidFill>
              </a:rPr>
              <a:t>// perform basic sanity check</a:t>
            </a:r>
          </a:p>
          <a:p>
            <a:pPr marL="0" indent="0">
              <a:buNone/>
            </a:pPr>
            <a:r>
              <a:rPr lang="en-US" sz="1200" dirty="0"/>
              <a:t>  if (</a:t>
            </a:r>
            <a:r>
              <a:rPr lang="en-US" sz="1200" dirty="0" err="1"/>
              <a:t>im_base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FF0000"/>
                </a:solidFill>
              </a:rPr>
              <a:t>GetNumberOfDimensions</a:t>
            </a:r>
            <a:r>
              <a:rPr lang="en-US" sz="1200" dirty="0"/>
              <a:t>() != </a:t>
            </a:r>
            <a:r>
              <a:rPr lang="en-US" sz="1200" dirty="0" smtClean="0"/>
              <a:t>2)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F0"/>
                </a:solidFill>
              </a:rPr>
              <a:t>cerr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/>
              <a:t>&lt;&lt; </a:t>
            </a:r>
            <a:r>
              <a:rPr lang="en-US" sz="1200" dirty="0">
                <a:solidFill>
                  <a:srgbClr val="7030A0"/>
                </a:solidFill>
              </a:rPr>
              <a:t>"Unsupported Image Dimension. Only </a:t>
            </a:r>
            <a:r>
              <a:rPr lang="en-US" sz="1200" dirty="0" smtClean="0">
                <a:solidFill>
                  <a:srgbClr val="7030A0"/>
                </a:solidFill>
              </a:rPr>
              <a:t>2D </a:t>
            </a:r>
            <a:r>
              <a:rPr lang="en-US" sz="1200" dirty="0">
                <a:solidFill>
                  <a:srgbClr val="7030A0"/>
                </a:solidFill>
              </a:rPr>
              <a:t>images are currently supported.\n"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F2927"/>
                </a:solidFill>
              </a:rPr>
              <a:t>EXIT_FAILURE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 </a:t>
            </a:r>
            <a:r>
              <a:rPr lang="en-US" sz="1200" dirty="0"/>
              <a:t>the Image base class </a:t>
            </a:r>
            <a:r>
              <a:rPr lang="en-US" sz="1200" baseline="30000" dirty="0"/>
              <a:t>[3]</a:t>
            </a:r>
            <a:r>
              <a:rPr lang="en-US" sz="1200" dirty="0"/>
              <a:t> with the input image file name for basic sanity checks (file is valid, number of dimensions are consistent with what is expected, etc.).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>
                <a:solidFill>
                  <a:srgbClr val="22337C"/>
                </a:solidFill>
              </a:rPr>
              <a:t>inputFName1</a:t>
            </a:r>
            <a:r>
              <a:rPr lang="en-US" sz="1200" dirty="0">
                <a:solidFill>
                  <a:srgbClr val="22337C"/>
                </a:solidFill>
              </a:rPr>
              <a:t> </a:t>
            </a:r>
            <a:r>
              <a:rPr lang="en-US" sz="1200" dirty="0"/>
              <a:t>is the input file name which the user inputs in the command </a:t>
            </a:r>
            <a:r>
              <a:rPr lang="en-US" sz="1200" dirty="0" smtClean="0"/>
              <a:t>line </a:t>
            </a:r>
            <a:r>
              <a:rPr lang="en-US" sz="1200" dirty="0"/>
              <a:t>and </a:t>
            </a:r>
            <a:r>
              <a:rPr lang="en-US" sz="1200" b="1" dirty="0" err="1" smtClean="0">
                <a:solidFill>
                  <a:srgbClr val="22337C"/>
                </a:solidFill>
              </a:rPr>
              <a:t>outputFName</a:t>
            </a:r>
            <a:r>
              <a:rPr lang="en-US" sz="1200" dirty="0" smtClean="0"/>
              <a:t> is the file name of the image which is to be written out.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[3] http://www.itk.org/Doxygen/html/classitk_1_1ImageIOBase.html</a:t>
            </a:r>
          </a:p>
        </p:txBody>
      </p:sp>
    </p:spTree>
    <p:extLst>
      <p:ext uri="{BB962C8B-B14F-4D97-AF65-F5344CB8AC3E}">
        <p14:creationId xmlns:p14="http://schemas.microsoft.com/office/powerpoint/2010/main" val="40589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typedef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PixelType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typedef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>
                <a:solidFill>
                  <a:srgbClr val="FF0000"/>
                </a:solidFill>
              </a:rPr>
              <a:t>Image</a:t>
            </a:r>
            <a:r>
              <a:rPr lang="en-US" dirty="0" smtClean="0"/>
              <a:t>&lt; </a:t>
            </a:r>
            <a:r>
              <a:rPr lang="en-US" dirty="0" err="1" smtClean="0"/>
              <a:t>PixelType</a:t>
            </a:r>
            <a:r>
              <a:rPr lang="en-US" dirty="0"/>
              <a:t>, </a:t>
            </a:r>
            <a:r>
              <a:rPr lang="en-US" dirty="0" smtClean="0"/>
              <a:t>2 &gt; </a:t>
            </a:r>
            <a:r>
              <a:rPr lang="en-US" dirty="0" err="1">
                <a:solidFill>
                  <a:srgbClr val="00B0F0"/>
                </a:solidFill>
              </a:rPr>
              <a:t>ImageType</a:t>
            </a:r>
            <a:r>
              <a:rPr lang="en-US" dirty="0"/>
              <a:t>;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</a:t>
            </a:r>
            <a:r>
              <a:rPr lang="en-US" dirty="0" err="1"/>
              <a:t>inputImage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SafeReadImage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ImageType</a:t>
            </a:r>
            <a:r>
              <a:rPr lang="en-US" dirty="0" smtClean="0">
                <a:solidFill>
                  <a:schemeClr val="bg1"/>
                </a:solidFill>
              </a:rPr>
              <a:t>&gt;(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GetFileName</a:t>
            </a:r>
            <a:r>
              <a:rPr lang="en-US" dirty="0" smtClean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rows =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>
                <a:solidFill>
                  <a:schemeClr val="bg1"/>
                </a:solidFill>
              </a:rPr>
              <a:t>()[0];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cols =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>
                <a:solidFill>
                  <a:schemeClr val="bg1"/>
                </a:solidFill>
              </a:rPr>
              <a:t>()[1];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vnl_matrix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vnl_matrix_ref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inputMatrix</a:t>
            </a:r>
            <a:r>
              <a:rPr lang="en-US" dirty="0">
                <a:solidFill>
                  <a:schemeClr val="bg1"/>
                </a:solidFill>
              </a:rPr>
              <a:t>(rows, </a:t>
            </a:r>
            <a:r>
              <a:rPr lang="en-US" dirty="0" smtClean="0">
                <a:solidFill>
                  <a:schemeClr val="bg1"/>
                </a:solidFill>
              </a:rPr>
              <a:t>cols,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en-US" dirty="0" err="1" smtClean="0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Define the default pixel type, image type and initialize the memory for the input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2D image is assumed.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3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 &gt;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::New();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SafeReadImage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ImageType</a:t>
            </a:r>
            <a:r>
              <a:rPr lang="en-US" dirty="0" smtClean="0"/>
              <a:t>&gt;( </a:t>
            </a:r>
            <a:r>
              <a:rPr lang="en-US" dirty="0" err="1" smtClean="0"/>
              <a:t>inputImage</a:t>
            </a:r>
            <a:r>
              <a:rPr lang="en-US" dirty="0"/>
              <a:t>, </a:t>
            </a:r>
            <a:r>
              <a:rPr lang="en-US" dirty="0" err="1"/>
              <a:t>im_base</a:t>
            </a:r>
            <a:r>
              <a:rPr lang="en-US" dirty="0"/>
              <a:t>-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GetFileName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const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rows = </a:t>
            </a:r>
            <a:r>
              <a:rPr lang="en-US" dirty="0" err="1"/>
              <a:t>inputImage</a:t>
            </a:r>
            <a:r>
              <a:rPr lang="en-US" dirty="0"/>
              <a:t>-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GetBufferedRegion</a:t>
            </a:r>
            <a:r>
              <a:rPr lang="en-US" dirty="0"/>
              <a:t>().</a:t>
            </a:r>
            <a:r>
              <a:rPr lang="en-US" dirty="0" err="1">
                <a:solidFill>
                  <a:srgbClr val="00B050"/>
                </a:solidFill>
              </a:rPr>
              <a:t>GetSize</a:t>
            </a:r>
            <a:r>
              <a:rPr lang="en-US" dirty="0"/>
              <a:t>()[0];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const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cols = </a:t>
            </a:r>
            <a:r>
              <a:rPr lang="en-US" dirty="0" err="1"/>
              <a:t>inputImage</a:t>
            </a:r>
            <a:r>
              <a:rPr lang="en-US" dirty="0"/>
              <a:t>-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GetBufferedRegion</a:t>
            </a:r>
            <a:r>
              <a:rPr lang="en-US" dirty="0"/>
              <a:t>().</a:t>
            </a:r>
            <a:r>
              <a:rPr lang="en-US" dirty="0" err="1">
                <a:solidFill>
                  <a:srgbClr val="00B050"/>
                </a:solidFill>
              </a:rPr>
              <a:t>GetSize</a:t>
            </a:r>
            <a:r>
              <a:rPr lang="en-US" dirty="0"/>
              <a:t>()[1];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vnl_matrix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vnl_matrix_ref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inputMatrix</a:t>
            </a:r>
            <a:r>
              <a:rPr lang="en-US" dirty="0">
                <a:solidFill>
                  <a:schemeClr val="bg1"/>
                </a:solidFill>
              </a:rPr>
              <a:t>(rows, </a:t>
            </a:r>
            <a:r>
              <a:rPr lang="en-US" dirty="0" smtClean="0">
                <a:solidFill>
                  <a:schemeClr val="bg1"/>
                </a:solidFill>
              </a:rPr>
              <a:t>cols,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en-US" dirty="0" err="1" smtClean="0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Read the image safely (with exceptions and warnings) and store the number of rows and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 &gt;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::New();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SafeReadImage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ImageType</a:t>
            </a:r>
            <a:r>
              <a:rPr lang="en-US" dirty="0" smtClean="0">
                <a:solidFill>
                  <a:schemeClr val="bg1"/>
                </a:solidFill>
              </a:rPr>
              <a:t>&gt;(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GetFileName</a:t>
            </a:r>
            <a:r>
              <a:rPr lang="en-US" dirty="0" smtClean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rows =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>
                <a:solidFill>
                  <a:schemeClr val="bg1"/>
                </a:solidFill>
              </a:rPr>
              <a:t>()[0];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cols =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>
                <a:solidFill>
                  <a:schemeClr val="bg1"/>
                </a:solidFill>
              </a:rPr>
              <a:t>()[1];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typedef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vnl_matrix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PixelType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/>
              <a:t>MatrixType</a:t>
            </a:r>
            <a:r>
              <a:rPr lang="en-US" dirty="0"/>
              <a:t>;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vnl_matrix_ref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inputMatrix</a:t>
            </a:r>
            <a:r>
              <a:rPr lang="en-US" dirty="0">
                <a:solidFill>
                  <a:schemeClr val="bg1"/>
                </a:solidFill>
              </a:rPr>
              <a:t>(rows, </a:t>
            </a:r>
            <a:r>
              <a:rPr lang="en-US" dirty="0" smtClean="0">
                <a:solidFill>
                  <a:schemeClr val="bg1"/>
                </a:solidFill>
              </a:rPr>
              <a:t>cols,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en-US" dirty="0" err="1" smtClean="0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Define the VNL matrix type with will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0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 &gt;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::New();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SafeReadImage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ImageType</a:t>
            </a:r>
            <a:r>
              <a:rPr lang="en-US" dirty="0" smtClean="0">
                <a:solidFill>
                  <a:schemeClr val="bg1"/>
                </a:solidFill>
              </a:rPr>
              <a:t>&gt;( </a:t>
            </a:r>
            <a:r>
              <a:rPr lang="en-US" dirty="0" err="1" smtClean="0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GetFileName</a:t>
            </a:r>
            <a:r>
              <a:rPr lang="en-US" dirty="0" smtClean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rows =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>
                <a:solidFill>
                  <a:schemeClr val="bg1"/>
                </a:solidFill>
              </a:rPr>
              <a:t>()[0];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cols = </a:t>
            </a:r>
            <a:r>
              <a:rPr lang="en-US" dirty="0" err="1">
                <a:solidFill>
                  <a:schemeClr val="bg1"/>
                </a:solidFill>
              </a:rPr>
              <a:t>inputImage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>
                <a:solidFill>
                  <a:schemeClr val="bg1"/>
                </a:solidFill>
              </a:rPr>
              <a:t>()[1];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vnl_matrix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vnl_matrix_ref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PixelType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/>
              <a:t>inputMatrix</a:t>
            </a:r>
            <a:r>
              <a:rPr lang="en-US" dirty="0"/>
              <a:t>(rows, </a:t>
            </a:r>
            <a:r>
              <a:rPr lang="en-US" dirty="0" smtClean="0"/>
              <a:t>cols, </a:t>
            </a:r>
            <a:r>
              <a:rPr lang="en-US" dirty="0" err="1" smtClean="0"/>
              <a:t>inputImage</a:t>
            </a:r>
            <a:r>
              <a:rPr lang="en-US" dirty="0" smtClean="0"/>
              <a:t>-&gt; </a:t>
            </a:r>
            <a:r>
              <a:rPr lang="en-US" dirty="0" err="1" smtClean="0">
                <a:solidFill>
                  <a:srgbClr val="00B050"/>
                </a:solidFill>
              </a:rPr>
              <a:t>GetBufferPointer</a:t>
            </a:r>
            <a:r>
              <a:rPr lang="en-US" dirty="0"/>
              <a:t>() 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Get the data pointer from the image to the VNL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6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349</TotalTime>
  <Words>1287</Words>
  <Application>Microsoft Office PowerPoint</Application>
  <PresentationFormat>On-screen Show (4:3)</PresentationFormat>
  <Paragraphs>180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template_1</vt:lpstr>
      <vt:lpstr>CBICA S/W Dev Tutorials 14 – ITK DICOM Handling</vt:lpstr>
      <vt:lpstr>Classes demonstrated</vt:lpstr>
      <vt:lpstr>Classes demonstrated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47</cp:revision>
  <dcterms:created xsi:type="dcterms:W3CDTF">2015-03-02T14:56:53Z</dcterms:created>
  <dcterms:modified xsi:type="dcterms:W3CDTF">2016-02-04T14:31:56Z</dcterms:modified>
</cp:coreProperties>
</file>