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753600" cy="73152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Fira Code Medium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595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1310ae409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231310ae409_7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1310ae409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g231310ae409_7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1310ae409_7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g231310ae409_7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1310ae409_7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2" name="Google Shape;62;g231310ae409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1310ae409_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231310ae409_7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lockify.me/blog/business/toxic-work-environment/" TargetMode="External"/><Relationship Id="rId4" Type="http://schemas.openxmlformats.org/officeDocument/2006/relationships/hyperlink" Target="https://www.womenwhocode.com/blog/four-tips-to-strengthen-your-self-advocac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tinyurl.com/ycwva655" TargetMode="External"/><Relationship Id="rId4" Type="http://schemas.openxmlformats.org/officeDocument/2006/relationships/hyperlink" Target="https://github.com/WomenWhoCode/WWCodeMobile/tree/mast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EFDE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6750">
            <a:off x="3299223" y="-300458"/>
            <a:ext cx="9741118" cy="850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624109">
            <a:off x="-4429084" y="-1778000"/>
            <a:ext cx="7284844" cy="63576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11"/>
          <p:cNvGrpSpPr/>
          <p:nvPr/>
        </p:nvGrpSpPr>
        <p:grpSpPr>
          <a:xfrm>
            <a:off x="1371800" y="2428575"/>
            <a:ext cx="6912901" cy="2017475"/>
            <a:chOff x="-401989" y="-228603"/>
            <a:chExt cx="6912901" cy="2017475"/>
          </a:xfrm>
        </p:grpSpPr>
        <p:sp>
          <p:nvSpPr>
            <p:cNvPr id="52" name="Google Shape;52;p11"/>
            <p:cNvSpPr txBox="1"/>
            <p:nvPr/>
          </p:nvSpPr>
          <p:spPr>
            <a:xfrm>
              <a:off x="-401988" y="-228603"/>
              <a:ext cx="69129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2B2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rgbClr val="052B20"/>
                  </a:solidFill>
                  <a:latin typeface="Arial"/>
                  <a:ea typeface="Arial"/>
                  <a:cs typeface="Arial"/>
                  <a:sym typeface="Arial"/>
                </a:rPr>
                <a:t>Let’s talk</a:t>
              </a:r>
              <a:endParaRPr/>
            </a:p>
          </p:txBody>
        </p:sp>
        <p:sp>
          <p:nvSpPr>
            <p:cNvPr id="53" name="Google Shape;53;p11"/>
            <p:cNvSpPr txBox="1"/>
            <p:nvPr/>
          </p:nvSpPr>
          <p:spPr>
            <a:xfrm>
              <a:off x="-401989" y="1250072"/>
              <a:ext cx="69129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7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3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Self-Advocacy in the Workplace</a:t>
              </a:r>
              <a:endParaRPr sz="35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772516">
            <a:off x="-2042534" y="-967302"/>
            <a:ext cx="6984406" cy="1160550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440238" y="446290"/>
            <a:ext cx="72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Case Scenario #</a:t>
            </a:r>
            <a:r>
              <a:rPr lang="en-US" sz="5600">
                <a:solidFill>
                  <a:srgbClr val="5D1D59"/>
                </a:solidFill>
              </a:rPr>
              <a:t>2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47900" y="1532075"/>
            <a:ext cx="9026100" cy="5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teammate 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verbally abuses you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They unreasonably rage at you at every little chance they get. 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get away with it because of the 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bystander effect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Your manager knows how bad the situation is for you but takes part in it.</a:t>
            </a: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some ways you could self-advocate for yourself?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772516">
            <a:off x="-1968134" y="-942527"/>
            <a:ext cx="6984406" cy="116055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592638" y="446290"/>
            <a:ext cx="72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Case Scenario #</a:t>
            </a:r>
            <a:r>
              <a:rPr lang="en-US" sz="5600">
                <a:solidFill>
                  <a:srgbClr val="5D1D59"/>
                </a:solidFill>
              </a:rPr>
              <a:t>3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521475" y="1954000"/>
            <a:ext cx="87534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manager is 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 the time. </a:t>
            </a:r>
            <a:b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regularly 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slam things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the table in 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frustration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say things like “this company is full of losers and that includes you.” </a:t>
            </a:r>
            <a:b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some ways you could self-advocate for yourself?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E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6750">
            <a:off x="-3462378" y="-471748"/>
            <a:ext cx="9797693" cy="855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67556" y="3171165"/>
            <a:ext cx="87708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6000"/>
              <a:buFont typeface="Arial"/>
              <a:buNone/>
            </a:pPr>
            <a:r>
              <a:rPr lang="en-US" sz="7000">
                <a:solidFill>
                  <a:srgbClr val="5D1D59"/>
                </a:solidFill>
              </a:rPr>
              <a:t>Let’s reflect …</a:t>
            </a:r>
            <a:endParaRPr sz="7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E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6750">
            <a:off x="-3462378" y="-471748"/>
            <a:ext cx="9797693" cy="855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91356" y="1951965"/>
            <a:ext cx="8770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What are some ways a company can make </a:t>
            </a:r>
            <a:r>
              <a:rPr lang="en-US" sz="6000">
                <a:solidFill>
                  <a:srgbClr val="5D1D59"/>
                </a:solidFill>
              </a:rPr>
              <a:t>their employees</a:t>
            </a:r>
            <a:r>
              <a:rPr lang="en-US" sz="60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 feel </a:t>
            </a:r>
            <a:r>
              <a:rPr lang="en-US" sz="6000" b="1" i="0" u="none" strike="noStrike" cap="none">
                <a:solidFill>
                  <a:srgbClr val="5D1D59"/>
                </a:solidFill>
              </a:rPr>
              <a:t>safe</a:t>
            </a:r>
            <a:r>
              <a:rPr lang="en-US" sz="60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EFDE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341222">
            <a:off x="2010679" y="-167494"/>
            <a:ext cx="8639628" cy="754003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14350" y="755519"/>
            <a:ext cx="9753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rgbClr val="052B20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rgbClr val="052B20"/>
                </a:solidFill>
                <a:latin typeface="Arial"/>
                <a:ea typeface="Arial"/>
                <a:cs typeface="Arial"/>
                <a:sym typeface="Arial"/>
              </a:rPr>
              <a:t>Unlearning our own biases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31050" y="2467175"/>
            <a:ext cx="9520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Affinity </a:t>
            </a:r>
            <a:endParaRPr sz="5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Disability, Race, Age, Beauty, Name</a:t>
            </a:r>
            <a:endParaRPr sz="3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</a:t>
            </a:r>
            <a:endParaRPr sz="5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Capitalism Filter</a:t>
            </a:r>
            <a:endParaRPr sz="5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E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6750">
            <a:off x="-3462378" y="-471748"/>
            <a:ext cx="9797693" cy="8550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491356" y="3247365"/>
            <a:ext cx="87708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6000"/>
              <a:buFont typeface="Arial"/>
              <a:buNone/>
            </a:pPr>
            <a:r>
              <a:rPr lang="en-US" sz="7000">
                <a:solidFill>
                  <a:srgbClr val="5D1D59"/>
                </a:solidFill>
              </a:rPr>
              <a:t>Wrapping up</a:t>
            </a:r>
            <a:endParaRPr sz="7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E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3707" y="-3255001"/>
            <a:ext cx="5658730" cy="70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013953">
            <a:off x="5593693" y="4121296"/>
            <a:ext cx="5460325" cy="6794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6"/>
          <p:cNvGrpSpPr/>
          <p:nvPr/>
        </p:nvGrpSpPr>
        <p:grpSpPr>
          <a:xfrm>
            <a:off x="105676" y="1665578"/>
            <a:ext cx="2651011" cy="2526746"/>
            <a:chOff x="0" y="-1"/>
            <a:chExt cx="2651009" cy="2526745"/>
          </a:xfrm>
        </p:grpSpPr>
        <p:sp>
          <p:nvSpPr>
            <p:cNvPr id="154" name="Google Shape;154;p26"/>
            <p:cNvSpPr/>
            <p:nvPr/>
          </p:nvSpPr>
          <p:spPr>
            <a:xfrm>
              <a:off x="0" y="-1"/>
              <a:ext cx="2651009" cy="25267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50" y="8250"/>
                  </a:lnTo>
                  <a:lnTo>
                    <a:pt x="21600" y="8250"/>
                  </a:lnTo>
                  <a:lnTo>
                    <a:pt x="14925" y="13350"/>
                  </a:lnTo>
                  <a:lnTo>
                    <a:pt x="17475" y="21600"/>
                  </a:lnTo>
                  <a:lnTo>
                    <a:pt x="10800" y="16501"/>
                  </a:lnTo>
                  <a:lnTo>
                    <a:pt x="4125" y="21600"/>
                  </a:lnTo>
                  <a:lnTo>
                    <a:pt x="6675" y="13350"/>
                  </a:lnTo>
                  <a:lnTo>
                    <a:pt x="0" y="8250"/>
                  </a:lnTo>
                  <a:lnTo>
                    <a:pt x="8250" y="825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D1D5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695985" y="936952"/>
              <a:ext cx="1259038" cy="825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210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Seek </a:t>
              </a:r>
              <a:endParaRPr/>
            </a:p>
            <a:p>
              <a:pPr marL="0" marR="0" lvl="0" indent="0" algn="ctr" rtl="0">
                <a:lnSpc>
                  <a:spcPct val="14210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help</a:t>
              </a:r>
              <a:endParaRPr/>
            </a:p>
          </p:txBody>
        </p:sp>
      </p:grpSp>
      <p:sp>
        <p:nvSpPr>
          <p:cNvPr id="156" name="Google Shape;156;p26"/>
          <p:cNvSpPr txBox="1"/>
          <p:nvPr/>
        </p:nvSpPr>
        <p:spPr>
          <a:xfrm>
            <a:off x="1131238" y="6404"/>
            <a:ext cx="7716103" cy="1558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Strategies for self advocacy</a:t>
            </a:r>
            <a:endParaRPr/>
          </a:p>
        </p:txBody>
      </p:sp>
      <p:grpSp>
        <p:nvGrpSpPr>
          <p:cNvPr id="157" name="Google Shape;157;p26"/>
          <p:cNvGrpSpPr/>
          <p:nvPr/>
        </p:nvGrpSpPr>
        <p:grpSpPr>
          <a:xfrm>
            <a:off x="3551295" y="1665578"/>
            <a:ext cx="2651011" cy="2526746"/>
            <a:chOff x="0" y="-1"/>
            <a:chExt cx="2651009" cy="2526745"/>
          </a:xfrm>
        </p:grpSpPr>
        <p:sp>
          <p:nvSpPr>
            <p:cNvPr id="158" name="Google Shape;158;p26"/>
            <p:cNvSpPr/>
            <p:nvPr/>
          </p:nvSpPr>
          <p:spPr>
            <a:xfrm>
              <a:off x="0" y="-1"/>
              <a:ext cx="2651009" cy="25267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50" y="8250"/>
                  </a:lnTo>
                  <a:lnTo>
                    <a:pt x="21600" y="8250"/>
                  </a:lnTo>
                  <a:lnTo>
                    <a:pt x="14925" y="13350"/>
                  </a:lnTo>
                  <a:lnTo>
                    <a:pt x="17475" y="21600"/>
                  </a:lnTo>
                  <a:lnTo>
                    <a:pt x="10800" y="16501"/>
                  </a:lnTo>
                  <a:lnTo>
                    <a:pt x="4125" y="21600"/>
                  </a:lnTo>
                  <a:lnTo>
                    <a:pt x="6675" y="13350"/>
                  </a:lnTo>
                  <a:lnTo>
                    <a:pt x="0" y="8250"/>
                  </a:lnTo>
                  <a:lnTo>
                    <a:pt x="8250" y="825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D1D5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695985" y="929010"/>
              <a:ext cx="1259038" cy="825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210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Document evidence</a:t>
              </a:r>
              <a:endParaRPr/>
            </a:p>
          </p:txBody>
        </p:sp>
      </p:grpSp>
      <p:grpSp>
        <p:nvGrpSpPr>
          <p:cNvPr id="160" name="Google Shape;160;p26"/>
          <p:cNvGrpSpPr/>
          <p:nvPr/>
        </p:nvGrpSpPr>
        <p:grpSpPr>
          <a:xfrm>
            <a:off x="6769412" y="1665578"/>
            <a:ext cx="2651010" cy="2526746"/>
            <a:chOff x="0" y="-1"/>
            <a:chExt cx="2651009" cy="2526745"/>
          </a:xfrm>
        </p:grpSpPr>
        <p:sp>
          <p:nvSpPr>
            <p:cNvPr id="161" name="Google Shape;161;p26"/>
            <p:cNvSpPr/>
            <p:nvPr/>
          </p:nvSpPr>
          <p:spPr>
            <a:xfrm>
              <a:off x="0" y="-1"/>
              <a:ext cx="2651009" cy="25267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50" y="8250"/>
                  </a:lnTo>
                  <a:lnTo>
                    <a:pt x="21600" y="8250"/>
                  </a:lnTo>
                  <a:lnTo>
                    <a:pt x="14925" y="13350"/>
                  </a:lnTo>
                  <a:lnTo>
                    <a:pt x="17475" y="21600"/>
                  </a:lnTo>
                  <a:lnTo>
                    <a:pt x="10800" y="16501"/>
                  </a:lnTo>
                  <a:lnTo>
                    <a:pt x="4125" y="21600"/>
                  </a:lnTo>
                  <a:lnTo>
                    <a:pt x="6675" y="13350"/>
                  </a:lnTo>
                  <a:lnTo>
                    <a:pt x="0" y="8250"/>
                  </a:lnTo>
                  <a:lnTo>
                    <a:pt x="8250" y="825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D1D5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6"/>
            <p:cNvSpPr txBox="1"/>
            <p:nvPr/>
          </p:nvSpPr>
          <p:spPr>
            <a:xfrm>
              <a:off x="366426" y="914086"/>
              <a:ext cx="1918156" cy="825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210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Strengthen your network</a:t>
              </a:r>
              <a:endParaRPr sz="1900"/>
            </a:p>
          </p:txBody>
        </p:sp>
      </p:grpSp>
      <p:grpSp>
        <p:nvGrpSpPr>
          <p:cNvPr id="163" name="Google Shape;163;p26"/>
          <p:cNvGrpSpPr/>
          <p:nvPr/>
        </p:nvGrpSpPr>
        <p:grpSpPr>
          <a:xfrm>
            <a:off x="1717873" y="4453373"/>
            <a:ext cx="2651011" cy="2526746"/>
            <a:chOff x="0" y="-1"/>
            <a:chExt cx="2651009" cy="2526745"/>
          </a:xfrm>
        </p:grpSpPr>
        <p:sp>
          <p:nvSpPr>
            <p:cNvPr id="164" name="Google Shape;164;p26"/>
            <p:cNvSpPr/>
            <p:nvPr/>
          </p:nvSpPr>
          <p:spPr>
            <a:xfrm>
              <a:off x="0" y="-1"/>
              <a:ext cx="2651009" cy="25267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50" y="8250"/>
                  </a:lnTo>
                  <a:lnTo>
                    <a:pt x="21600" y="8250"/>
                  </a:lnTo>
                  <a:lnTo>
                    <a:pt x="14925" y="13350"/>
                  </a:lnTo>
                  <a:lnTo>
                    <a:pt x="17475" y="21600"/>
                  </a:lnTo>
                  <a:lnTo>
                    <a:pt x="10800" y="16501"/>
                  </a:lnTo>
                  <a:lnTo>
                    <a:pt x="4125" y="21600"/>
                  </a:lnTo>
                  <a:lnTo>
                    <a:pt x="6675" y="13350"/>
                  </a:lnTo>
                  <a:lnTo>
                    <a:pt x="0" y="8250"/>
                  </a:lnTo>
                  <a:lnTo>
                    <a:pt x="8250" y="825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D1D5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533977" y="981401"/>
              <a:ext cx="1686300" cy="93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210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Mental health break</a:t>
              </a:r>
              <a:endParaRPr/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5347675" y="4512350"/>
            <a:ext cx="2727093" cy="2566920"/>
            <a:chOff x="0" y="-1"/>
            <a:chExt cx="2651009" cy="2526745"/>
          </a:xfrm>
        </p:grpSpPr>
        <p:sp>
          <p:nvSpPr>
            <p:cNvPr id="167" name="Google Shape;167;p26"/>
            <p:cNvSpPr/>
            <p:nvPr/>
          </p:nvSpPr>
          <p:spPr>
            <a:xfrm>
              <a:off x="0" y="-1"/>
              <a:ext cx="2651009" cy="252674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13350" y="8250"/>
                  </a:lnTo>
                  <a:lnTo>
                    <a:pt x="21600" y="8250"/>
                  </a:lnTo>
                  <a:lnTo>
                    <a:pt x="14925" y="13350"/>
                  </a:lnTo>
                  <a:lnTo>
                    <a:pt x="17475" y="21600"/>
                  </a:lnTo>
                  <a:lnTo>
                    <a:pt x="10800" y="16501"/>
                  </a:lnTo>
                  <a:lnTo>
                    <a:pt x="4125" y="21600"/>
                  </a:lnTo>
                  <a:lnTo>
                    <a:pt x="6675" y="13350"/>
                  </a:lnTo>
                  <a:lnTo>
                    <a:pt x="0" y="8250"/>
                  </a:lnTo>
                  <a:lnTo>
                    <a:pt x="8250" y="825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D1D59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787651" y="870801"/>
              <a:ext cx="1497000" cy="118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42105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Know your strengths/ weakness </a:t>
              </a:r>
              <a:endParaRPr sz="18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E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15012" y="2964655"/>
            <a:ext cx="4423367" cy="550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007" y="-887672"/>
            <a:ext cx="4547472" cy="565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2471870" y="267794"/>
            <a:ext cx="5665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5600"/>
              <a:buFont typeface="Arial"/>
              <a:buNone/>
            </a:pPr>
            <a:r>
              <a:rPr lang="en-US" sz="5600">
                <a:solidFill>
                  <a:srgbClr val="5D1D59"/>
                </a:solidFill>
              </a:rPr>
              <a:t>Resources</a:t>
            </a:r>
            <a:endParaRPr/>
          </a:p>
        </p:txBody>
      </p:sp>
      <p:grpSp>
        <p:nvGrpSpPr>
          <p:cNvPr id="176" name="Google Shape;176;p27"/>
          <p:cNvGrpSpPr/>
          <p:nvPr/>
        </p:nvGrpSpPr>
        <p:grpSpPr>
          <a:xfrm>
            <a:off x="199100" y="1482450"/>
            <a:ext cx="9554400" cy="8107094"/>
            <a:chOff x="-532419" y="219873"/>
            <a:chExt cx="9554400" cy="8107094"/>
          </a:xfrm>
        </p:grpSpPr>
        <p:sp>
          <p:nvSpPr>
            <p:cNvPr id="177" name="Google Shape;177;p27"/>
            <p:cNvSpPr txBox="1"/>
            <p:nvPr/>
          </p:nvSpPr>
          <p:spPr>
            <a:xfrm>
              <a:off x="-532419" y="219873"/>
              <a:ext cx="9554400" cy="50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</a:rPr>
                <a:t>Four Tips to Strengthen Your Self-Advocacy</a:t>
              </a:r>
              <a:endParaRPr sz="2200" b="1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alibri"/>
                <a:buNone/>
              </a:pPr>
              <a:r>
                <a:rPr lang="en-US" sz="2200" b="0" i="0" u="sng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https://www.womenwhocode.com/blog/four-tips-to-strengthen-your-self-advocacy</a:t>
              </a:r>
              <a:endParaRPr sz="220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endParaRPr sz="2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endParaRPr>
            </a:p>
            <a:p>
              <a:pPr marL="0" marR="0" lvl="0" indent="0" algn="l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</a:rPr>
                <a:t>Toxic work environment: red flags and survival tips</a:t>
              </a:r>
              <a:endParaRPr sz="2200" b="1"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alibri"/>
                <a:buNone/>
              </a:pPr>
              <a:r>
                <a:rPr lang="en-US" sz="2200" b="0" i="0" u="sng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https://clockify.me/blog/business/toxic-work-environment/</a:t>
              </a:r>
              <a:br>
                <a:rPr lang="en-US" sz="2200" b="0" i="0" u="sng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</a:br>
              <a:endParaRPr sz="2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</a:rPr>
                <a:t>15 Empowering Ways To Advocate For Yourself At Work</a:t>
              </a:r>
              <a:endParaRPr sz="2200" b="1"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alibri"/>
                <a:buNone/>
              </a:pPr>
              <a:r>
                <a:rPr lang="en-US" sz="2200" b="0" i="0" u="sng" strike="noStrike" cap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https://www.forbes.com/sites/forbeshumanresourcescouncil/2021/10/18/15-empowering-ways-to-advocate-for-yourself-at-work/?sh=18cb68827b03</a:t>
              </a:r>
              <a:endParaRPr sz="2200"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8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2800"/>
            </a:p>
          </p:txBody>
        </p:sp>
        <p:sp>
          <p:nvSpPr>
            <p:cNvPr id="178" name="Google Shape;178;p27"/>
            <p:cNvSpPr txBox="1"/>
            <p:nvPr/>
          </p:nvSpPr>
          <p:spPr>
            <a:xfrm>
              <a:off x="0" y="8111567"/>
              <a:ext cx="8462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E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15012" y="2964655"/>
            <a:ext cx="4423367" cy="550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9007" y="-887672"/>
            <a:ext cx="4547472" cy="565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2044045" y="204094"/>
            <a:ext cx="5665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186" name="Google Shape;186;p28"/>
          <p:cNvGrpSpPr/>
          <p:nvPr/>
        </p:nvGrpSpPr>
        <p:grpSpPr>
          <a:xfrm>
            <a:off x="183075" y="1846125"/>
            <a:ext cx="9570600" cy="8022169"/>
            <a:chOff x="-496394" y="304798"/>
            <a:chExt cx="9570600" cy="8022169"/>
          </a:xfrm>
        </p:grpSpPr>
        <p:sp>
          <p:nvSpPr>
            <p:cNvPr id="187" name="Google Shape;187;p28"/>
            <p:cNvSpPr txBox="1"/>
            <p:nvPr/>
          </p:nvSpPr>
          <p:spPr>
            <a:xfrm>
              <a:off x="-496394" y="304798"/>
              <a:ext cx="9570600" cy="452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000"/>
                <a:buFont typeface="Calibri"/>
                <a:buNone/>
              </a:pPr>
              <a:r>
                <a:rPr lang="en-US" sz="2400" b="1">
                  <a:solidFill>
                    <a:schemeClr val="dk1"/>
                  </a:solidFill>
                </a:rPr>
                <a:t>Resources and slides will be uploaded SOON on our Github page</a:t>
              </a:r>
              <a:endParaRPr sz="2400" b="1"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alibri"/>
                <a:buNone/>
              </a:pPr>
              <a:r>
                <a:rPr lang="en-US" sz="2400" b="0" i="0" u="sng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https://github.com/WomenWhoCode/WWCodeMobile/tree/master</a:t>
              </a:r>
              <a:r>
                <a:rPr lang="en-US" sz="2400"/>
                <a:t/>
              </a:r>
              <a:br>
                <a:rPr lang="en-US" sz="2400"/>
              </a:br>
              <a:r>
                <a:rPr lang="en-US" sz="2400"/>
                <a:t/>
              </a:r>
              <a:br>
                <a:rPr lang="en-US" sz="2400"/>
              </a:br>
              <a:r>
                <a:rPr lang="en-US" sz="2400" b="1" i="0" u="none" strike="noStrike" cap="none">
                  <a:solidFill>
                    <a:srgbClr val="000000"/>
                  </a:solidFill>
                </a:rPr>
                <a:t>Continue the conversatio</a:t>
              </a:r>
              <a:r>
                <a:rPr lang="en-US" sz="2400" b="1"/>
                <a:t>n in our #mental-heath-neurodiversity-and-dei channel</a:t>
              </a:r>
              <a:endParaRPr sz="2400" b="1"/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Calibri"/>
                <a:buNone/>
              </a:pPr>
              <a:r>
                <a:rPr lang="en-US" sz="2400" b="0" i="0" u="sng" strike="noStrike" cap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Join us on Slack:  </a:t>
              </a:r>
              <a:r>
                <a:rPr lang="en-US" sz="2400" b="0" i="0" u="sng" strike="noStrike" cap="non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https://tinyurl.com/ycwva655</a:t>
              </a:r>
              <a:r>
                <a:rPr lang="en-US" sz="2400"/>
                <a:t/>
              </a:r>
              <a:br>
                <a:rPr lang="en-US" sz="2400"/>
              </a:br>
              <a:r>
                <a:rPr lang="en-US" sz="2400"/>
                <a:t/>
              </a:r>
              <a:br>
                <a:rPr lang="en-US" sz="2400"/>
              </a:br>
              <a:r>
                <a:rPr lang="en-US" sz="2400">
                  <a:solidFill>
                    <a:schemeClr val="dk1"/>
                  </a:solidFill>
                </a:rPr>
                <a:t>Find all our links on our </a:t>
              </a:r>
              <a:r>
                <a:rPr lang="en-US" sz="2400" b="1">
                  <a:solidFill>
                    <a:schemeClr val="dk1"/>
                  </a:solidFill>
                </a:rPr>
                <a:t>beacons</a:t>
              </a:r>
              <a:r>
                <a:rPr lang="en-US" sz="2400">
                  <a:solidFill>
                    <a:schemeClr val="dk1"/>
                  </a:solidFill>
                </a:rPr>
                <a:t> page (this QR code or </a:t>
              </a:r>
              <a:r>
                <a:rPr lang="en-US" sz="2500">
                  <a:solidFill>
                    <a:schemeClr val="dk1"/>
                  </a:solidFill>
                  <a:latin typeface="Fira Code Medium"/>
                  <a:ea typeface="Fira Code Medium"/>
                  <a:cs typeface="Fira Code Medium"/>
                  <a:sym typeface="Fira Code Medium"/>
                </a:rPr>
                <a:t>beacons.ai/WWCodeMobile</a:t>
              </a:r>
              <a:r>
                <a:rPr lang="en-US" sz="1800">
                  <a:solidFill>
                    <a:schemeClr val="dk1"/>
                  </a:solidFill>
                  <a:latin typeface="Fira Code Medium"/>
                  <a:ea typeface="Fira Code Medium"/>
                  <a:cs typeface="Fira Code Medium"/>
                  <a:sym typeface="Fira Code Medium"/>
                </a:rPr>
                <a:t>)</a:t>
              </a:r>
              <a:r>
                <a:rPr lang="en-US" sz="2400">
                  <a:solidFill>
                    <a:schemeClr val="dk1"/>
                  </a:solidFill>
                </a:rPr>
                <a:t> </a:t>
              </a:r>
              <a:endParaRPr sz="2400"/>
            </a:p>
          </p:txBody>
        </p:sp>
        <p:sp>
          <p:nvSpPr>
            <p:cNvPr id="188" name="Google Shape;188;p28"/>
            <p:cNvSpPr txBox="1"/>
            <p:nvPr/>
          </p:nvSpPr>
          <p:spPr>
            <a:xfrm>
              <a:off x="0" y="8111567"/>
              <a:ext cx="8462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/>
            </a:p>
          </p:txBody>
        </p:sp>
      </p:grpSp>
      <p:pic>
        <p:nvPicPr>
          <p:cNvPr id="189" name="Google Shape;18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795" y="5288122"/>
            <a:ext cx="1630125" cy="16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EFDE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/>
        </p:nvSpPr>
        <p:spPr>
          <a:xfrm>
            <a:off x="2941320" y="845819"/>
            <a:ext cx="397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/>
              <a:t>Agenda</a:t>
            </a:r>
            <a:endParaRPr/>
          </a:p>
        </p:txBody>
      </p:sp>
      <p:sp>
        <p:nvSpPr>
          <p:cNvPr id="59" name="Google Shape;59;p12"/>
          <p:cNvSpPr txBox="1"/>
          <p:nvPr/>
        </p:nvSpPr>
        <p:spPr>
          <a:xfrm>
            <a:off x="545625" y="2160225"/>
            <a:ext cx="84693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1" indent="-51435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•"/>
            </a:pPr>
            <a:r>
              <a:rPr lang="en-US"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WWCode Introduction</a:t>
            </a:r>
            <a:endParaRPr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•"/>
            </a:pPr>
            <a:r>
              <a:rPr lang="en-US"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Defining Self-Advocacy</a:t>
            </a:r>
            <a:endParaRPr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•"/>
            </a:pPr>
            <a:r>
              <a:rPr lang="en-US"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Questions</a:t>
            </a:r>
            <a:endParaRPr sz="4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514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roxima Nova"/>
              <a:buChar char="•"/>
            </a:pPr>
            <a:r>
              <a:rPr lang="en-US" sz="4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Wrap up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EFDE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3093720" y="693419"/>
            <a:ext cx="397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12425" y="1885925"/>
            <a:ext cx="88371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34058" marR="0" lvl="1" indent="-424178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general discussion about identifying </a:t>
            </a:r>
            <a:r>
              <a:rPr lang="en-US" sz="3000" b="1" i="0" u="none" strike="noStrike" cap="none">
                <a:solidFill>
                  <a:srgbClr val="000000"/>
                </a:solidFill>
              </a:rPr>
              <a:t>supportive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 environments when choosing our workplace or </a:t>
            </a:r>
            <a:r>
              <a:rPr lang="en-US" sz="3000" b="1" i="0" u="none" strike="noStrike" cap="none">
                <a:solidFill>
                  <a:srgbClr val="000000"/>
                </a:solidFill>
              </a:rPr>
              <a:t>navigating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situations where we may already be a part of a </a:t>
            </a:r>
            <a:r>
              <a:rPr lang="en-US" sz="3000"/>
              <a:t>challenging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 environment</a:t>
            </a:r>
            <a:endParaRPr sz="3000"/>
          </a:p>
          <a:p>
            <a:pPr marL="734058" marR="0" lvl="1" indent="-424178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are looking for advice about a specific situation, please speak with a </a:t>
            </a:r>
            <a:r>
              <a:rPr lang="en-US" sz="3000" b="1" i="0" u="none" strike="noStrike" cap="none">
                <a:solidFill>
                  <a:srgbClr val="000000"/>
                </a:solidFill>
              </a:rPr>
              <a:t>health professional</a:t>
            </a:r>
            <a:endParaRPr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E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834915" y="763541"/>
            <a:ext cx="817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talk?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45275" y="1889625"/>
            <a:ext cx="9059400" cy="4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Brainstorm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strategies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build on a collective pool of tools we individually can use</a:t>
            </a:r>
            <a:b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support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anyone who is or has been in a hostile work environment</a:t>
            </a:r>
            <a:b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Empower and reassure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that to feel safe and thrive throughout your career is an achievable reality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6750">
            <a:off x="3299223" y="-300458"/>
            <a:ext cx="9741118" cy="850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descr="Picture 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624109">
            <a:off x="-4429084" y="-1778000"/>
            <a:ext cx="7284844" cy="635768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40555" y="1403961"/>
            <a:ext cx="9072490" cy="70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1463"/>
              </a:lnSpc>
              <a:spcBef>
                <a:spcPts val="0"/>
              </a:spcBef>
              <a:spcAft>
                <a:spcPts val="0"/>
              </a:spcAft>
              <a:buClr>
                <a:srgbClr val="052B20"/>
              </a:buClr>
              <a:buSzPts val="4100"/>
              <a:buFont typeface="Arial"/>
              <a:buNone/>
            </a:pPr>
            <a:endParaRPr sz="4100" b="0" i="0" u="none" strike="noStrike" cap="none">
              <a:solidFill>
                <a:srgbClr val="052B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26941" y="123447"/>
            <a:ext cx="8173595" cy="102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self-advocacy?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726950" y="1152125"/>
            <a:ext cx="8322900" cy="5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Self-advocacy at work means </a:t>
            </a:r>
            <a:r>
              <a:rPr lang="en-US" sz="2400" b="1">
                <a:solidFill>
                  <a:schemeClr val="dk1"/>
                </a:solidFill>
              </a:rPr>
              <a:t>speaking up</a:t>
            </a:r>
            <a:r>
              <a:rPr lang="en-US" sz="2400">
                <a:solidFill>
                  <a:schemeClr val="dk1"/>
                </a:solidFill>
              </a:rPr>
              <a:t> for oneself.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Expressing</a:t>
            </a:r>
            <a:r>
              <a:rPr lang="en-US" sz="2400">
                <a:solidFill>
                  <a:schemeClr val="dk1"/>
                </a:solidFill>
              </a:rPr>
              <a:t> needs, rights, and interests.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Empowering</a:t>
            </a:r>
            <a:r>
              <a:rPr lang="en-US" sz="2400">
                <a:solidFill>
                  <a:schemeClr val="dk1"/>
                </a:solidFill>
              </a:rPr>
              <a:t> individuals to assert their </a:t>
            </a:r>
            <a:r>
              <a:rPr lang="en-US" sz="2400" b="1">
                <a:solidFill>
                  <a:schemeClr val="dk1"/>
                </a:solidFill>
              </a:rPr>
              <a:t>value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Essential for </a:t>
            </a:r>
            <a:r>
              <a:rPr lang="en-US" sz="2400" b="1">
                <a:solidFill>
                  <a:schemeClr val="dk1"/>
                </a:solidFill>
              </a:rPr>
              <a:t>career growth </a:t>
            </a:r>
            <a:r>
              <a:rPr lang="en-US" sz="2400">
                <a:solidFill>
                  <a:schemeClr val="dk1"/>
                </a:solidFill>
              </a:rPr>
              <a:t>and </a:t>
            </a:r>
            <a:r>
              <a:rPr lang="en-US" sz="2400" b="1">
                <a:solidFill>
                  <a:schemeClr val="dk1"/>
                </a:solidFill>
              </a:rPr>
              <a:t>well-being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Effective communication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b="1">
                <a:solidFill>
                  <a:schemeClr val="dk1"/>
                </a:solidFill>
              </a:rPr>
              <a:t>assertiveness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Taking </a:t>
            </a:r>
            <a:r>
              <a:rPr lang="en-US" sz="2400" b="1">
                <a:solidFill>
                  <a:schemeClr val="dk1"/>
                </a:solidFill>
              </a:rPr>
              <a:t>initiative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b="1">
                <a:solidFill>
                  <a:schemeClr val="dk1"/>
                </a:solidFill>
              </a:rPr>
              <a:t>participating in decisions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Self-advocacy ensures one's </a:t>
            </a:r>
            <a:r>
              <a:rPr lang="en-US" sz="2400" b="1">
                <a:solidFill>
                  <a:schemeClr val="dk1"/>
                </a:solidFill>
              </a:rPr>
              <a:t>voice</a:t>
            </a:r>
            <a:r>
              <a:rPr lang="en-US" sz="2400">
                <a:solidFill>
                  <a:schemeClr val="dk1"/>
                </a:solidFill>
              </a:rPr>
              <a:t> is </a:t>
            </a:r>
            <a:r>
              <a:rPr lang="en-US" sz="2400" b="1">
                <a:solidFill>
                  <a:schemeClr val="dk1"/>
                </a:solidFill>
              </a:rPr>
              <a:t>heard</a:t>
            </a:r>
            <a:r>
              <a:rPr lang="en-US" sz="2400">
                <a:solidFill>
                  <a:schemeClr val="dk1"/>
                </a:solidFill>
              </a:rPr>
              <a:t> in the workplace.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E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6750">
            <a:off x="-3462378" y="-471748"/>
            <a:ext cx="9797693" cy="85507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19156" y="601291"/>
            <a:ext cx="8770800" cy="4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6000"/>
              <a:buFont typeface="Arial"/>
              <a:buNone/>
            </a:pPr>
            <a:r>
              <a:rPr lang="en-US" sz="51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What are some ways we can </a:t>
            </a:r>
            <a:r>
              <a:rPr lang="en-US" sz="5100" b="1" i="0" u="none" strike="noStrike" cap="none">
                <a:solidFill>
                  <a:srgbClr val="5D1D59"/>
                </a:solidFill>
              </a:rPr>
              <a:t>advocate</a:t>
            </a:r>
            <a:r>
              <a:rPr lang="en-US" sz="51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5100" b="1" i="0" u="none" strike="noStrike" cap="none">
                <a:solidFill>
                  <a:srgbClr val="5D1D59"/>
                </a:solidFill>
              </a:rPr>
              <a:t>ourselves</a:t>
            </a:r>
            <a:r>
              <a:rPr lang="en-US" sz="51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 at work to ensure our </a:t>
            </a:r>
            <a:r>
              <a:rPr lang="en-US" sz="5100" b="1" i="0" u="none" strike="noStrike" cap="none">
                <a:solidFill>
                  <a:srgbClr val="5D1D59"/>
                </a:solidFill>
              </a:rPr>
              <a:t>career</a:t>
            </a:r>
            <a:r>
              <a:rPr lang="en-US" sz="51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100" b="1" i="0" u="none" strike="noStrike" cap="none">
                <a:solidFill>
                  <a:srgbClr val="5D1D59"/>
                </a:solidFill>
              </a:rPr>
              <a:t>growth</a:t>
            </a:r>
            <a:r>
              <a:rPr lang="en-US" sz="51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500"/>
          </a:p>
        </p:txBody>
      </p:sp>
      <p:sp>
        <p:nvSpPr>
          <p:cNvPr id="87" name="Google Shape;87;p16"/>
          <p:cNvSpPr txBox="1"/>
          <p:nvPr/>
        </p:nvSpPr>
        <p:spPr>
          <a:xfrm>
            <a:off x="5230129" y="5802373"/>
            <a:ext cx="2687611" cy="1032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Answer in Chat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7982922" y="5721370"/>
            <a:ext cx="1651001" cy="812801"/>
          </a:xfrm>
          <a:prstGeom prst="wedgeEllipseCallout">
            <a:avLst>
              <a:gd name="adj1" fmla="val -49385"/>
              <a:gd name="adj2" fmla="val 70000"/>
            </a:avLst>
          </a:prstGeom>
          <a:gradFill>
            <a:gsLst>
              <a:gs pos="0">
                <a:srgbClr val="C6B1E8"/>
              </a:gs>
              <a:gs pos="35000">
                <a:srgbClr val="D8C9EE"/>
              </a:gs>
              <a:gs pos="100000">
                <a:srgbClr val="EEE8F9"/>
              </a:gs>
            </a:gsLst>
            <a:lin ang="16200000" scaled="0"/>
          </a:gradFill>
          <a:ln w="9525" cap="flat" cmpd="sng">
            <a:solidFill>
              <a:srgbClr val="7D60A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FE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6750">
            <a:off x="-3462378" y="-471748"/>
            <a:ext cx="9797693" cy="85507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96231" y="1192391"/>
            <a:ext cx="87708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5D1D59"/>
                </a:solidFill>
              </a:rPr>
              <a:t>For the next question onwards, let’s take turns and ✋</a:t>
            </a:r>
            <a:r>
              <a:rPr lang="en-US" sz="6000" b="1">
                <a:solidFill>
                  <a:srgbClr val="5D1D59"/>
                </a:solidFill>
              </a:rPr>
              <a:t>raise </a:t>
            </a:r>
            <a:r>
              <a:rPr lang="en-US" sz="6000">
                <a:solidFill>
                  <a:srgbClr val="5D1D59"/>
                </a:solidFill>
              </a:rPr>
              <a:t>our hands to answer!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560728">
            <a:off x="-7879254" y="-1476431"/>
            <a:ext cx="12961227" cy="113116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616594" y="1218233"/>
            <a:ext cx="8672700" cy="5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What are some </a:t>
            </a:r>
            <a:r>
              <a:rPr lang="en-US" sz="5600" b="1" i="0" u="none" strike="noStrike" cap="none">
                <a:solidFill>
                  <a:srgbClr val="5D1D59"/>
                </a:solidFill>
              </a:rPr>
              <a:t>green </a:t>
            </a:r>
            <a:r>
              <a:rPr lang="en-US" sz="56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5600" b="1" i="0" u="none" strike="noStrike" cap="none">
                <a:solidFill>
                  <a:srgbClr val="5D1D59"/>
                </a:solidFill>
              </a:rPr>
              <a:t>red</a:t>
            </a:r>
            <a:r>
              <a:rPr lang="en-US" sz="56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 flags while </a:t>
            </a:r>
            <a:r>
              <a:rPr lang="en-US" sz="5600" b="1" i="0" u="none" strike="noStrike" cap="none">
                <a:solidFill>
                  <a:srgbClr val="5D1D59"/>
                </a:solidFill>
              </a:rPr>
              <a:t>interviewing</a:t>
            </a:r>
            <a:r>
              <a:rPr lang="en-US" sz="56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 with another company? </a:t>
            </a:r>
            <a:r>
              <a:rPr lang="en-US" sz="4900" b="0" i="1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4900" i="1">
                <a:solidFill>
                  <a:srgbClr val="5D1D59"/>
                </a:solidFill>
              </a:rPr>
              <a:t>a</a:t>
            </a:r>
            <a:r>
              <a:rPr lang="en-US" sz="4900" b="0" i="1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lso, when considering moving to another team!)</a:t>
            </a:r>
            <a:endParaRPr sz="7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772516">
            <a:off x="-2042534" y="-967302"/>
            <a:ext cx="6984406" cy="11605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592638" y="598690"/>
            <a:ext cx="7275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Clr>
                <a:srgbClr val="5D1D59"/>
              </a:buClr>
              <a:buSzPts val="5600"/>
              <a:buFont typeface="Arial"/>
              <a:buNone/>
            </a:pPr>
            <a:r>
              <a:rPr lang="en-US" sz="5600" b="0" i="0" u="none" strike="noStrike" cap="none">
                <a:solidFill>
                  <a:srgbClr val="5D1D59"/>
                </a:solidFill>
                <a:latin typeface="Arial"/>
                <a:ea typeface="Arial"/>
                <a:cs typeface="Arial"/>
                <a:sym typeface="Arial"/>
              </a:rPr>
              <a:t>Case Scenario #1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97475" y="1978425"/>
            <a:ext cx="89271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notice that you are being 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interrupted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talked over 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during every meeting. 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feel heard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all. </a:t>
            </a:r>
            <a:endParaRPr sz="3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None/>
            </a:pP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are some ways you could self-advocate for yourself?</a:t>
            </a:r>
            <a:r>
              <a:rPr lang="en-US" sz="3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524</Words>
  <Application>Microsoft Office PowerPoint</Application>
  <PresentationFormat>Custom</PresentationFormat>
  <Paragraphs>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Proxima Nova</vt:lpstr>
      <vt:lpstr>Arial</vt:lpstr>
      <vt:lpstr>Fira Code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Chan</dc:creator>
  <cp:lastModifiedBy>Jackie Chan</cp:lastModifiedBy>
  <cp:revision>2</cp:revision>
  <dcterms:modified xsi:type="dcterms:W3CDTF">2023-08-09T19:27:04Z</dcterms:modified>
</cp:coreProperties>
</file>