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iY/be9UqH4vfvoZ+7iuFowDw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D6E46-64D1-42B0-89DB-9027E5CDD882}">
  <a:tblStyle styleId="{AAFD6E46-64D1-42B0-89DB-9027E5CDD8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684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Image Title" showMasterSp="0">
  <p:cSld name="Single Image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4362900"/>
            <a:ext cx="9144000" cy="2505075"/>
          </a:xfrm>
          <a:prstGeom prst="rect">
            <a:avLst/>
          </a:prstGeom>
          <a:solidFill>
            <a:srgbClr val="579F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TRF Photo" id="16" name="Google Shape;16;p17" title="ATRF Photo"/>
          <p:cNvPicPr preferRelativeResize="0"/>
          <p:nvPr/>
        </p:nvPicPr>
        <p:blipFill rotWithShape="1">
          <a:blip r:embed="rId2">
            <a:alphaModFix/>
          </a:blip>
          <a:srcRect b="0" l="0" r="4813" t="0"/>
          <a:stretch/>
        </p:blipFill>
        <p:spPr>
          <a:xfrm>
            <a:off x="0" y="447675"/>
            <a:ext cx="9144000" cy="395306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7" name="Google Shape;17;p17"/>
          <p:cNvSpPr/>
          <p:nvPr/>
        </p:nvSpPr>
        <p:spPr>
          <a:xfrm>
            <a:off x="0" y="0"/>
            <a:ext cx="9144000" cy="1085850"/>
          </a:xfrm>
          <a:prstGeom prst="rect">
            <a:avLst/>
          </a:prstGeom>
          <a:gradFill>
            <a:gsLst>
              <a:gs pos="0">
                <a:srgbClr val="214171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604838" y="4467225"/>
            <a:ext cx="7872412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604838" y="5425282"/>
            <a:ext cx="5883275" cy="8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descr="FNLCR Text Treatment with NCI Subtext" id="20" name="Google Shape;20;p17" title="FNLCR Text Treatmen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091" y="196801"/>
            <a:ext cx="3453404" cy="7375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HS/NIH/NCI/FFRDC Text" id="21" name="Google Shape;21;p17" title="HHS/NIH/NCI/FFRDC Text"/>
          <p:cNvSpPr txBox="1"/>
          <p:nvPr/>
        </p:nvSpPr>
        <p:spPr>
          <a:xfrm>
            <a:off x="1313410" y="6385720"/>
            <a:ext cx="778071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HEALTH AND HUMAN SERVICES • National Institutes of Health • National Cancer Institute</a:t>
            </a:r>
            <a:endParaRPr/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Frederick National Laboratory is a Federally Funded Research and Development Center operated by Leidos Biomedical Research, Inc., for the National Cancer Institute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/ FNL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NLCR Text" id="23" name="Google Shape;23;p18" title="FNLCR Text"/>
          <p:cNvSpPr txBox="1"/>
          <p:nvPr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Frederick National Laboratory for Cancer Research</a:t>
            </a:r>
            <a:endParaRPr/>
          </a:p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  <a:defRPr sz="2200"/>
            </a:lvl1pPr>
            <a:lvl2pPr indent="-355600" lvl="1" marL="9144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000"/>
              <a:buChar char="–"/>
              <a:defRPr sz="2000"/>
            </a:lvl2pPr>
            <a:lvl3pPr indent="-355600" lvl="2" marL="1371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39116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144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i="0" sz="2400">
                <a:solidFill>
                  <a:srgbClr val="0070C0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descr="FNLCR Text" id="30" name="Google Shape;30;p19" title="FNLCR Text"/>
          <p:cNvSpPr txBox="1"/>
          <p:nvPr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Frederick National Laboratory for Cancer Research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1247775"/>
          </a:xfrm>
          <a:prstGeom prst="rect">
            <a:avLst/>
          </a:prstGeom>
          <a:gradFill>
            <a:gsLst>
              <a:gs pos="0">
                <a:srgbClr val="214171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5000"/>
              </a:lnSpc>
              <a:spcBef>
                <a:spcPts val="99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579FDB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579FD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579FDB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C479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C479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C479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C479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200" u="none" cap="none" strike="noStrike">
                <a:solidFill>
                  <a:srgbClr val="0C479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200" u="none" cap="none" strike="noStrike">
                <a:solidFill>
                  <a:srgbClr val="0C479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200" u="none" cap="none" strike="noStrike">
                <a:solidFill>
                  <a:srgbClr val="0C479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200" u="none" cap="none" strike="noStrike">
                <a:solidFill>
                  <a:srgbClr val="0C47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TRF Photo" id="13" name="Google Shape;13;p16" title="ATRF Photo"/>
          <p:cNvPicPr preferRelativeResize="0"/>
          <p:nvPr/>
        </p:nvPicPr>
        <p:blipFill rotWithShape="1">
          <a:blip r:embed="rId1">
            <a:alphaModFix/>
          </a:blip>
          <a:srcRect b="0" l="19009" r="21479" t="8840"/>
          <a:stretch/>
        </p:blipFill>
        <p:spPr>
          <a:xfrm>
            <a:off x="7162800" y="0"/>
            <a:ext cx="1981200" cy="12480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mordred-descriptor.github.io/documentation/master/descriptor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8.png"/><Relationship Id="rId5" Type="http://schemas.openxmlformats.org/officeDocument/2006/relationships/hyperlink" Target="https://randlow.github.io/posts/machine-learning/hybrid-colab/" TargetMode="External"/><Relationship Id="rId6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TOMconsortium/AMPL" TargetMode="External"/><Relationship Id="rId4" Type="http://schemas.openxmlformats.org/officeDocument/2006/relationships/hyperlink" Target="https://github.com/ATOMconsortium/AMPL/tree/Tutorials/atomsci/ddm/examples/tutorials" TargetMode="External"/><Relationship Id="rId5" Type="http://schemas.openxmlformats.org/officeDocument/2006/relationships/hyperlink" Target="https://hpc.nih.gov/apps/ampl.html" TargetMode="External"/><Relationship Id="rId6" Type="http://schemas.openxmlformats.org/officeDocument/2006/relationships/hyperlink" Target="https://github.com/ravichas/AMPL-Tutorial/blob/master/AMPL_FNL_Workshop_06052021.ipynb" TargetMode="External"/><Relationship Id="rId7" Type="http://schemas.openxmlformats.org/officeDocument/2006/relationships/hyperlink" Target="https://github.com/ravichas/AMPL-workshop-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bi.ac.uk/chembl/" TargetMode="External"/><Relationship Id="rId4" Type="http://schemas.openxmlformats.org/officeDocument/2006/relationships/hyperlink" Target="https://solr.ideaconsult.net/search/excape/" TargetMode="External"/><Relationship Id="rId5" Type="http://schemas.openxmlformats.org/officeDocument/2006/relationships/hyperlink" Target="http://drugtargetcommons.fimm.fi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hyperlink" Target="https://github.com/ravichas/ML-predict-drugcl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type="ctrTitle"/>
          </p:nvPr>
        </p:nvSpPr>
        <p:spPr>
          <a:xfrm>
            <a:off x="604838" y="4467225"/>
            <a:ext cx="8539162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ATOM Modeling Pipeline (AMPL) for Drug Discovery</a:t>
            </a:r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604838" y="5425282"/>
            <a:ext cx="5883275" cy="8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-US"/>
              <a:t>S. </a:t>
            </a:r>
            <a:r>
              <a:rPr b="1" lang="en-US" u="sng">
                <a:solidFill>
                  <a:srgbClr val="FFFF00"/>
                </a:solidFill>
              </a:rPr>
              <a:t>Ravi</a:t>
            </a:r>
            <a:r>
              <a:rPr b="1" lang="en-US"/>
              <a:t>chandran</a:t>
            </a:r>
            <a:br>
              <a:rPr lang="en-US"/>
            </a:br>
            <a:r>
              <a:rPr lang="en-US"/>
              <a:t>Data Scientist, BIDS, FNLCR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/>
              <a:t>June 8,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Featurizing a molecule: Molecular descriptors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Physicochemical properties 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Molecular weight, # of Hydrogen bond donors, log partition coefficient etc.</a:t>
            </a: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Mordred 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~1800 descriptors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Open source software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Implemented in AMPL</a:t>
            </a:r>
            <a:endParaRPr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1739" r="4522" t="14174"/>
          <a:stretch/>
        </p:blipFill>
        <p:spPr>
          <a:xfrm>
            <a:off x="4971151" y="2289312"/>
            <a:ext cx="3983248" cy="2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44" y="4568687"/>
            <a:ext cx="8774112" cy="16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/>
          <p:nvPr/>
        </p:nvSpPr>
        <p:spPr>
          <a:xfrm>
            <a:off x="106017" y="6158984"/>
            <a:ext cx="9203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https://mordred-descriptor.github.io/documentation/master/descriptors.html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con&#10;&#10;Description automatically generated" id="159" name="Google Shape;159;p11"/>
          <p:cNvPicPr preferRelativeResize="0"/>
          <p:nvPr/>
        </p:nvPicPr>
        <p:blipFill rotWithShape="1">
          <a:blip r:embed="rId3">
            <a:alphaModFix/>
          </a:blip>
          <a:srcRect b="16251" l="0" r="0" t="17744"/>
          <a:stretch/>
        </p:blipFill>
        <p:spPr>
          <a:xfrm>
            <a:off x="1086356" y="1666007"/>
            <a:ext cx="2295238" cy="1514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Env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194109" y="3107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{AAFD6E46-64D1-42B0-89DB-9027E5CDD882}</a:tableStyleId>
              </a:tblPr>
              <a:tblGrid>
                <a:gridCol w="4778375"/>
                <a:gridCol w="373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COLAB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NIH HPC Biowulf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Serverless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Can ask for resources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Resources are !unlimited and !guaranteed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Resources are guaranteed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Browser-based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Mostly command-line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Good for short jobs; explaining AMPL capabilities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Long jobs (HPO)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Audience: Interns, Workshop attendee (Educational)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Research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1676" y="1956952"/>
            <a:ext cx="3748361" cy="106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-64656" y="1231670"/>
            <a:ext cx="366791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BY-SA-NC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links</a:t>
            </a:r>
            <a:br>
              <a:rPr lang="en-US"/>
            </a:b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69901" y="1381125"/>
            <a:ext cx="8802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https://github.com/ATOMconsortium/AMPL</a:t>
            </a: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https://github.com/ATOMconsortium/AMPL/tree/Tutorials/atomsci/ddm/examples/tutorials</a:t>
            </a:r>
            <a:r>
              <a:rPr lang="en-US"/>
              <a:t> </a:t>
            </a: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https://hpc.nih.gov/apps/ampl.html</a:t>
            </a:r>
            <a:r>
              <a:rPr lang="en-US"/>
              <a:t> </a:t>
            </a:r>
            <a:endParaRPr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87337" lvl="0" marL="28733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Workshop materials</a:t>
            </a:r>
            <a:endParaRPr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–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https://github.com/ravichas/AMPL-Tutorial</a:t>
            </a:r>
            <a:r>
              <a:rPr lang="en-US" sz="1600"/>
              <a:t> (Look for “Workshops” to find the Notebook)</a:t>
            </a:r>
            <a:endParaRPr sz="1600"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–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https://github.com/ravichas/AMPL-workshop-1</a:t>
            </a:r>
            <a:r>
              <a:rPr lang="en-US" sz="1600"/>
              <a:t> (optional)</a:t>
            </a:r>
            <a:r>
              <a:rPr lang="en-US" sz="1600"/>
              <a:t> </a:t>
            </a:r>
            <a:endParaRPr sz="1600"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sample dataset</a:t>
            </a:r>
            <a:endParaRPr/>
          </a:p>
        </p:txBody>
      </p:sp>
      <p:pic>
        <p:nvPicPr>
          <p:cNvPr id="176" name="Google Shape;17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88" y="1546585"/>
            <a:ext cx="8232775" cy="439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ATOM Team</a:t>
            </a:r>
            <a:endParaRPr/>
          </a:p>
          <a:p>
            <a:pPr indent="-1476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455" y="1548601"/>
            <a:ext cx="4999093" cy="438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"/>
          <p:cNvGrpSpPr/>
          <p:nvPr/>
        </p:nvGrpSpPr>
        <p:grpSpPr>
          <a:xfrm>
            <a:off x="646905" y="4505194"/>
            <a:ext cx="8046584" cy="598693"/>
            <a:chOff x="3968" y="2405914"/>
            <a:chExt cx="8046584" cy="598693"/>
          </a:xfrm>
        </p:grpSpPr>
        <p:sp>
          <p:nvSpPr>
            <p:cNvPr id="50" name="Google Shape;50;p3"/>
            <p:cNvSpPr/>
            <p:nvPr/>
          </p:nvSpPr>
          <p:spPr>
            <a:xfrm>
              <a:off x="3968" y="2414058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 txBox="1"/>
            <p:nvPr/>
          </p:nvSpPr>
          <p:spPr>
            <a:xfrm>
              <a:off x="299243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Ingestion + Curation</a:t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32706" y="2414058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 txBox="1"/>
            <p:nvPr/>
          </p:nvSpPr>
          <p:spPr>
            <a:xfrm>
              <a:off x="1627981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Featurization</a:t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61443" y="2414058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 txBox="1"/>
            <p:nvPr/>
          </p:nvSpPr>
          <p:spPr>
            <a:xfrm>
              <a:off x="2956718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90181" y="2414058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 txBox="1"/>
            <p:nvPr/>
          </p:nvSpPr>
          <p:spPr>
            <a:xfrm>
              <a:off x="4285456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ML-ready datasets</a:t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318918" y="2414058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 txBox="1"/>
            <p:nvPr/>
          </p:nvSpPr>
          <p:spPr>
            <a:xfrm>
              <a:off x="5614193" y="2414058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ML modeling</a:t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574178" y="2405914"/>
              <a:ext cx="1476374" cy="590549"/>
            </a:xfrm>
            <a:prstGeom prst="chevron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6869453" y="2405914"/>
              <a:ext cx="885825" cy="590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373063" y="1377043"/>
            <a:ext cx="8232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Introduction to AMPL (ATOM Modeling Pipeline) </a:t>
            </a:r>
            <a:endParaRPr/>
          </a:p>
          <a:p>
            <a:pPr indent="-287337" lvl="0" marL="28733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Why AMPL?</a:t>
            </a:r>
            <a:endParaRPr/>
          </a:p>
          <a:p>
            <a:pPr indent="-2857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Open Source; Active </a:t>
            </a:r>
            <a:r>
              <a:rPr lang="en-US"/>
              <a:t>development</a:t>
            </a:r>
            <a:r>
              <a:rPr lang="en-US"/>
              <a:t>; Collaborative effort; Supporting pages; You can bring in your own python package and use it along-side AMPL</a:t>
            </a:r>
            <a:br>
              <a:rPr lang="en-US"/>
            </a:b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Goal for today</a:t>
            </a:r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69900" y="1381125"/>
            <a:ext cx="8546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237" lvl="0" marL="28733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/>
              <a:t>Data Ingestion</a:t>
            </a:r>
            <a:endParaRPr sz="1600"/>
          </a:p>
          <a:p>
            <a:pPr indent="-260350" lvl="1" marL="68738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–"/>
            </a:pPr>
            <a:r>
              <a:rPr lang="en-US" sz="1400"/>
              <a:t>Data cleaning, tidying </a:t>
            </a:r>
            <a:endParaRPr sz="1400"/>
          </a:p>
          <a:p>
            <a:pPr indent="-2492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/>
              <a:t>Pre-</a:t>
            </a:r>
            <a:r>
              <a:rPr lang="en-US" sz="1600"/>
              <a:t>curation </a:t>
            </a:r>
            <a:endParaRPr sz="1600"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–"/>
            </a:pPr>
            <a:r>
              <a:rPr lang="en-US" sz="1600"/>
              <a:t>Feature engineering</a:t>
            </a:r>
            <a:endParaRPr sz="1600"/>
          </a:p>
          <a:p>
            <a:pPr indent="-190500" lvl="2" marL="1143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Outcome variable IC50 🡪 pIC50 </a:t>
            </a:r>
            <a:endParaRPr sz="1400"/>
          </a:p>
          <a:p>
            <a:pPr indent="-190500" lvl="2" marL="1143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Numerical 🡪 categorical</a:t>
            </a:r>
            <a:endParaRPr sz="1400"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–"/>
            </a:pPr>
            <a:r>
              <a:rPr lang="en-US" sz="1600"/>
              <a:t>EDA </a:t>
            </a:r>
            <a:endParaRPr sz="1600"/>
          </a:p>
          <a:p>
            <a:pPr indent="-190500" lvl="2" marL="1143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FingerPrints 🡪 Tonimoto 🡪 Dimensionality Reduction</a:t>
            </a:r>
            <a:endParaRPr sz="1400"/>
          </a:p>
          <a:p>
            <a:pPr indent="-190500" lvl="2" marL="1143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Diversity Plots </a:t>
            </a:r>
            <a:endParaRPr sz="1400"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–"/>
            </a:pPr>
            <a:r>
              <a:rPr lang="en-US" sz="1600"/>
              <a:t>Aggregate assay (EDA)</a:t>
            </a:r>
            <a:endParaRPr sz="1600"/>
          </a:p>
          <a:p>
            <a:pPr indent="-249237" lvl="0" marL="28733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Curation</a:t>
            </a:r>
            <a:endParaRPr sz="1600"/>
          </a:p>
          <a:p>
            <a:pPr indent="-260350" lvl="1" marL="68738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Merge Databases (EDA)</a:t>
            </a:r>
            <a:endParaRPr sz="1600"/>
          </a:p>
          <a:p>
            <a:pPr indent="-249237" lvl="0" marL="28733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1600"/>
              <a:buFont typeface="Arial"/>
              <a:buChar char="•"/>
            </a:pPr>
            <a:r>
              <a:rPr lang="en-US" sz="1600"/>
              <a:t>Featurization </a:t>
            </a:r>
            <a:endParaRPr sz="1600"/>
          </a:p>
          <a:p>
            <a:pPr indent="0" lvl="0" marL="28733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69888" y="1381125"/>
            <a:ext cx="874145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b="1" lang="en-US">
                <a:solidFill>
                  <a:srgbClr val="0033CC"/>
                </a:solidFill>
              </a:rPr>
              <a:t>ChEMBL</a:t>
            </a:r>
            <a:r>
              <a:rPr lang="en-US">
                <a:solidFill>
                  <a:srgbClr val="0033CC"/>
                </a:solidFill>
              </a:rPr>
              <a:t>: </a:t>
            </a:r>
            <a:r>
              <a:rPr lang="en-US"/>
              <a:t>Manually curated repository of small molecules (EMBL/EBI)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~1.9 M compounds; ~11K targets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https://www.ebi.ac.uk/chembl/</a:t>
            </a:r>
            <a:br>
              <a:rPr lang="en-US"/>
            </a:b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b="1" lang="en-US">
                <a:solidFill>
                  <a:srgbClr val="0033CC"/>
                </a:solidFill>
              </a:rPr>
              <a:t>ExCAPE-DB</a:t>
            </a:r>
            <a:r>
              <a:rPr lang="en-US"/>
              <a:t> (EU program)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~ 1M compounds/1.7K targets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https://solr.ideaconsult.net/search/excape/#</a:t>
            </a:r>
            <a:r>
              <a:rPr lang="en-US"/>
              <a:t>   </a:t>
            </a:r>
            <a:br>
              <a:rPr lang="en-US"/>
            </a:br>
            <a:endParaRPr/>
          </a:p>
          <a:p>
            <a:pPr indent="-287338" lvl="0" marL="28733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b="1" lang="en-US">
                <a:solidFill>
                  <a:srgbClr val="0033CC"/>
                </a:solidFill>
              </a:rPr>
              <a:t>Drug Target commons</a:t>
            </a:r>
            <a:r>
              <a:rPr lang="en-US"/>
              <a:t> (Univ of Helsinki)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~1.7M cpds; 13K targets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http://drugtargetcommons.fimm.fi/</a:t>
            </a:r>
            <a:endParaRPr/>
          </a:p>
        </p:txBody>
      </p:sp>
      <p:pic>
        <p:nvPicPr>
          <p:cNvPr descr="ChEMBL is 10 years old in 2019!" id="76" name="Google Shape;7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1865" y="1884590"/>
            <a:ext cx="302213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369" y="3123720"/>
            <a:ext cx="1625985" cy="1448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" id="78" name="Google Shape;7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06294" y="4906737"/>
            <a:ext cx="2141764" cy="136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combine data?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ATOM team’s experience shows that the combined dataset (Union) models show robustness and performance than individual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722703" y="1964871"/>
            <a:ext cx="1257300" cy="2760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ChEMBL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3847758" y="1964871"/>
            <a:ext cx="1257300" cy="2760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ExCAPE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722703" y="2393957"/>
            <a:ext cx="1257300" cy="2607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847758" y="2377095"/>
            <a:ext cx="1257300" cy="2760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522422" y="1964871"/>
            <a:ext cx="676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2522422" y="2517876"/>
            <a:ext cx="676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70037" y="2800904"/>
            <a:ext cx="1781100" cy="4164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3476284" y="2771399"/>
            <a:ext cx="2032800" cy="4386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522422" y="3383295"/>
            <a:ext cx="676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040913" y="3363105"/>
            <a:ext cx="676200" cy="3228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2522359" y="4763005"/>
            <a:ext cx="676200" cy="3228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488464" y="3833690"/>
            <a:ext cx="1781100" cy="2385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Curation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469907" y="3808494"/>
            <a:ext cx="2032800" cy="2661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Curation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2086198" y="4309188"/>
            <a:ext cx="1548600" cy="3348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4369766" y="2259051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4369766" y="2676081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4369765" y="3227656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4369764" y="3685777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1244714" y="2265424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244713" y="2685644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244712" y="3239666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244711" y="3711536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 rot="2295411">
            <a:off x="3613985" y="4102791"/>
            <a:ext cx="213182" cy="223444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 rot="-3142346">
            <a:off x="1873408" y="4113141"/>
            <a:ext cx="213259" cy="22352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253766" y="1926240"/>
            <a:ext cx="144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sources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5253766" y="2324033"/>
            <a:ext cx="144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Tidying 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5553576" y="2821896"/>
            <a:ext cx="1941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base_smiles_from_smiles</a:t>
            </a:r>
            <a:endParaRPr b="1" i="1" sz="1100">
              <a:solidFill>
                <a:srgbClr val="2626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502814" y="3358566"/>
            <a:ext cx="33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diversity_plots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heat map, tanimoto similarity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5502814" y="3786678"/>
            <a:ext cx="33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Curate_data.aggregate_assay_data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2086270" y="5204447"/>
            <a:ext cx="1548600" cy="3348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Featurization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2753919" y="4664093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4148197" y="3347855"/>
            <a:ext cx="676200" cy="322800"/>
          </a:xfrm>
          <a:prstGeom prst="rect">
            <a:avLst/>
          </a:prstGeom>
          <a:solidFill>
            <a:srgbClr val="009999"/>
          </a:solidFill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2753794" y="5095618"/>
            <a:ext cx="213300" cy="9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294239" y="4793391"/>
            <a:ext cx="336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diversity_plots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heat map, tanimoto similarity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3674179" y="5160425"/>
            <a:ext cx="467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262672"/>
                </a:solidFill>
              </a:rPr>
              <a:t>feat.featurize_smiles; feat.compute_mordred_descriptors_from_smiles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26267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Featurizing a molecule: Fingerprints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79FDB"/>
              </a:buClr>
              <a:buSzPts val="2200"/>
              <a:buFont typeface="Arial"/>
              <a:buChar char="•"/>
            </a:pPr>
            <a:r>
              <a:rPr lang="en-US"/>
              <a:t>Fingerprints 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Molecules 🡪 fixed-length binary vectors (0s and 1s). indicating presence/absence of certain molecular features </a:t>
            </a:r>
            <a:endParaRPr/>
          </a:p>
          <a:p>
            <a:pPr indent="-285750" lvl="1" marL="68738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One can compare fingerprints of two molecules and identify similarity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43" y="3250899"/>
            <a:ext cx="8156713" cy="28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122" y="1985239"/>
            <a:ext cx="4676737" cy="36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>
            <p:ph type="title"/>
          </p:nvPr>
        </p:nvSpPr>
        <p:spPr>
          <a:xfrm>
            <a:off x="0" y="43411"/>
            <a:ext cx="86566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SMILES 🡪 Fingerprint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7936" l="9232" r="53830" t="0"/>
          <a:stretch/>
        </p:blipFill>
        <p:spPr>
          <a:xfrm>
            <a:off x="0" y="3172569"/>
            <a:ext cx="1808002" cy="1587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/>
          <p:nvPr/>
        </p:nvSpPr>
        <p:spPr>
          <a:xfrm>
            <a:off x="6135757" y="2097602"/>
            <a:ext cx="300824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00000100000000000000000000000000000000000000000000000000000000000000000000000000000000000000000000000000000000000000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</a:t>
            </a:r>
            <a:r>
              <a:rPr b="1" lang="en-US" sz="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000000000000000000000000000000000000000000000000000000000000000000000000000000000000000000000000000000000000000000000000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175354" y="4751484"/>
            <a:ext cx="1601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Paracetamol</a:t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0" y="1820603"/>
            <a:ext cx="2603598" cy="369332"/>
          </a:xfrm>
          <a:prstGeom prst="rect">
            <a:avLst/>
          </a:prstGeom>
          <a:solidFill>
            <a:schemeClr val="accent3">
              <a:alpha val="6588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CC(=O)NC1=CC=C(C=C1)O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5314950" y="1926772"/>
            <a:ext cx="1077686" cy="285750"/>
          </a:xfrm>
          <a:custGeom>
            <a:rect b="b" l="l" r="r" t="t"/>
            <a:pathLst>
              <a:path extrusionOk="0" h="381000" w="1436914">
                <a:moveTo>
                  <a:pt x="0" y="381000"/>
                </a:moveTo>
                <a:cubicBezTo>
                  <a:pt x="10886" y="362857"/>
                  <a:pt x="19962" y="343498"/>
                  <a:pt x="32657" y="326571"/>
                </a:cubicBezTo>
                <a:cubicBezTo>
                  <a:pt x="41894" y="314255"/>
                  <a:pt x="56366" y="306441"/>
                  <a:pt x="65314" y="293914"/>
                </a:cubicBezTo>
                <a:cubicBezTo>
                  <a:pt x="74746" y="280709"/>
                  <a:pt x="76697" y="262837"/>
                  <a:pt x="87086" y="250371"/>
                </a:cubicBezTo>
                <a:cubicBezTo>
                  <a:pt x="95462" y="240321"/>
                  <a:pt x="109810" y="237114"/>
                  <a:pt x="119743" y="228600"/>
                </a:cubicBezTo>
                <a:cubicBezTo>
                  <a:pt x="135328" y="215242"/>
                  <a:pt x="143813" y="191548"/>
                  <a:pt x="163286" y="185057"/>
                </a:cubicBezTo>
                <a:cubicBezTo>
                  <a:pt x="174172" y="181428"/>
                  <a:pt x="185680" y="179303"/>
                  <a:pt x="195943" y="174171"/>
                </a:cubicBezTo>
                <a:cubicBezTo>
                  <a:pt x="280352" y="131967"/>
                  <a:pt x="179173" y="168876"/>
                  <a:pt x="261257" y="141514"/>
                </a:cubicBezTo>
                <a:cubicBezTo>
                  <a:pt x="268514" y="134257"/>
                  <a:pt x="273500" y="123554"/>
                  <a:pt x="283029" y="119742"/>
                </a:cubicBezTo>
                <a:cubicBezTo>
                  <a:pt x="341677" y="96283"/>
                  <a:pt x="369457" y="102108"/>
                  <a:pt x="424543" y="87085"/>
                </a:cubicBezTo>
                <a:cubicBezTo>
                  <a:pt x="446683" y="81047"/>
                  <a:pt x="470762" y="78044"/>
                  <a:pt x="489857" y="65314"/>
                </a:cubicBezTo>
                <a:cubicBezTo>
                  <a:pt x="500743" y="58057"/>
                  <a:pt x="510219" y="48013"/>
                  <a:pt x="522514" y="43542"/>
                </a:cubicBezTo>
                <a:cubicBezTo>
                  <a:pt x="582108" y="21872"/>
                  <a:pt x="608358" y="24802"/>
                  <a:pt x="664029" y="10885"/>
                </a:cubicBezTo>
                <a:cubicBezTo>
                  <a:pt x="675161" y="8102"/>
                  <a:pt x="685800" y="3628"/>
                  <a:pt x="696686" y="0"/>
                </a:cubicBezTo>
                <a:cubicBezTo>
                  <a:pt x="841829" y="3628"/>
                  <a:pt x="987234" y="1436"/>
                  <a:pt x="1132114" y="10885"/>
                </a:cubicBezTo>
                <a:cubicBezTo>
                  <a:pt x="1179530" y="13977"/>
                  <a:pt x="1200444" y="39230"/>
                  <a:pt x="1240971" y="54428"/>
                </a:cubicBezTo>
                <a:cubicBezTo>
                  <a:pt x="1254979" y="59681"/>
                  <a:pt x="1270000" y="61685"/>
                  <a:pt x="1284514" y="65314"/>
                </a:cubicBezTo>
                <a:cubicBezTo>
                  <a:pt x="1295400" y="72571"/>
                  <a:pt x="1305146" y="81931"/>
                  <a:pt x="1317171" y="87085"/>
                </a:cubicBezTo>
                <a:cubicBezTo>
                  <a:pt x="1330922" y="92978"/>
                  <a:pt x="1346329" y="93861"/>
                  <a:pt x="1360714" y="97971"/>
                </a:cubicBezTo>
                <a:cubicBezTo>
                  <a:pt x="1371747" y="101123"/>
                  <a:pt x="1382485" y="105228"/>
                  <a:pt x="1393371" y="108857"/>
                </a:cubicBezTo>
                <a:lnTo>
                  <a:pt x="1436914" y="152400"/>
                </a:lnTo>
              </a:path>
            </a:pathLst>
          </a:custGeom>
          <a:noFill/>
          <a:ln cap="flat" cmpd="sng" w="38100">
            <a:solidFill>
              <a:srgbClr val="1616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273628" y="2139043"/>
            <a:ext cx="1036865" cy="1077686"/>
          </a:xfrm>
          <a:custGeom>
            <a:rect b="b" l="l" r="r" t="t"/>
            <a:pathLst>
              <a:path extrusionOk="0" h="1436914" w="1382486">
                <a:moveTo>
                  <a:pt x="0" y="1436914"/>
                </a:moveTo>
                <a:cubicBezTo>
                  <a:pt x="7257" y="1418771"/>
                  <a:pt x="12077" y="1399452"/>
                  <a:pt x="21772" y="1382486"/>
                </a:cubicBezTo>
                <a:cubicBezTo>
                  <a:pt x="26864" y="1373575"/>
                  <a:pt x="38953" y="1369894"/>
                  <a:pt x="43543" y="1360714"/>
                </a:cubicBezTo>
                <a:cubicBezTo>
                  <a:pt x="53806" y="1340188"/>
                  <a:pt x="58058" y="1317171"/>
                  <a:pt x="65315" y="1295400"/>
                </a:cubicBezTo>
                <a:lnTo>
                  <a:pt x="108858" y="1164772"/>
                </a:lnTo>
                <a:cubicBezTo>
                  <a:pt x="108860" y="1164767"/>
                  <a:pt x="130625" y="1099462"/>
                  <a:pt x="130629" y="1099457"/>
                </a:cubicBezTo>
                <a:lnTo>
                  <a:pt x="152400" y="1066800"/>
                </a:lnTo>
                <a:cubicBezTo>
                  <a:pt x="159882" y="1029389"/>
                  <a:pt x="163923" y="1004698"/>
                  <a:pt x="174172" y="968829"/>
                </a:cubicBezTo>
                <a:cubicBezTo>
                  <a:pt x="177324" y="957796"/>
                  <a:pt x="181429" y="947058"/>
                  <a:pt x="185058" y="936172"/>
                </a:cubicBezTo>
                <a:cubicBezTo>
                  <a:pt x="192507" y="884026"/>
                  <a:pt x="193805" y="842478"/>
                  <a:pt x="217715" y="794657"/>
                </a:cubicBezTo>
                <a:cubicBezTo>
                  <a:pt x="224972" y="780143"/>
                  <a:pt x="230054" y="764319"/>
                  <a:pt x="239486" y="751114"/>
                </a:cubicBezTo>
                <a:cubicBezTo>
                  <a:pt x="248434" y="738587"/>
                  <a:pt x="261257" y="729343"/>
                  <a:pt x="272143" y="718457"/>
                </a:cubicBezTo>
                <a:cubicBezTo>
                  <a:pt x="293336" y="654881"/>
                  <a:pt x="266447" y="713267"/>
                  <a:pt x="315686" y="664029"/>
                </a:cubicBezTo>
                <a:cubicBezTo>
                  <a:pt x="333369" y="646346"/>
                  <a:pt x="347843" y="607754"/>
                  <a:pt x="359229" y="587829"/>
                </a:cubicBezTo>
                <a:cubicBezTo>
                  <a:pt x="365720" y="576470"/>
                  <a:pt x="373743" y="566058"/>
                  <a:pt x="381000" y="555172"/>
                </a:cubicBezTo>
                <a:cubicBezTo>
                  <a:pt x="384629" y="540658"/>
                  <a:pt x="385992" y="525380"/>
                  <a:pt x="391886" y="511629"/>
                </a:cubicBezTo>
                <a:cubicBezTo>
                  <a:pt x="407349" y="475550"/>
                  <a:pt x="413822" y="484209"/>
                  <a:pt x="435429" y="457200"/>
                </a:cubicBezTo>
                <a:cubicBezTo>
                  <a:pt x="443602" y="446984"/>
                  <a:pt x="449027" y="434759"/>
                  <a:pt x="457200" y="424543"/>
                </a:cubicBezTo>
                <a:cubicBezTo>
                  <a:pt x="470698" y="407670"/>
                  <a:pt x="492773" y="390429"/>
                  <a:pt x="511629" y="381000"/>
                </a:cubicBezTo>
                <a:cubicBezTo>
                  <a:pt x="521892" y="375868"/>
                  <a:pt x="533400" y="373743"/>
                  <a:pt x="544286" y="370114"/>
                </a:cubicBezTo>
                <a:cubicBezTo>
                  <a:pt x="551543" y="348343"/>
                  <a:pt x="546963" y="317530"/>
                  <a:pt x="566058" y="304800"/>
                </a:cubicBezTo>
                <a:cubicBezTo>
                  <a:pt x="576944" y="297543"/>
                  <a:pt x="588782" y="291543"/>
                  <a:pt x="598715" y="283029"/>
                </a:cubicBezTo>
                <a:cubicBezTo>
                  <a:pt x="691111" y="203833"/>
                  <a:pt x="599938" y="267700"/>
                  <a:pt x="674915" y="217714"/>
                </a:cubicBezTo>
                <a:cubicBezTo>
                  <a:pt x="682172" y="206828"/>
                  <a:pt x="688172" y="194990"/>
                  <a:pt x="696686" y="185057"/>
                </a:cubicBezTo>
                <a:cubicBezTo>
                  <a:pt x="710044" y="169472"/>
                  <a:pt x="723150" y="152900"/>
                  <a:pt x="740229" y="141514"/>
                </a:cubicBezTo>
                <a:cubicBezTo>
                  <a:pt x="773028" y="119649"/>
                  <a:pt x="777756" y="114546"/>
                  <a:pt x="816429" y="97972"/>
                </a:cubicBezTo>
                <a:cubicBezTo>
                  <a:pt x="826976" y="93452"/>
                  <a:pt x="838200" y="90715"/>
                  <a:pt x="849086" y="87086"/>
                </a:cubicBezTo>
                <a:cubicBezTo>
                  <a:pt x="887086" y="49086"/>
                  <a:pt x="861121" y="68560"/>
                  <a:pt x="936172" y="43543"/>
                </a:cubicBezTo>
                <a:lnTo>
                  <a:pt x="1001486" y="21772"/>
                </a:lnTo>
                <a:cubicBezTo>
                  <a:pt x="1012372" y="18143"/>
                  <a:pt x="1022784" y="12509"/>
                  <a:pt x="1034143" y="10886"/>
                </a:cubicBezTo>
                <a:lnTo>
                  <a:pt x="1110343" y="0"/>
                </a:lnTo>
                <a:cubicBezTo>
                  <a:pt x="1153886" y="7257"/>
                  <a:pt x="1198439" y="9957"/>
                  <a:pt x="1240972" y="21772"/>
                </a:cubicBezTo>
                <a:cubicBezTo>
                  <a:pt x="1273978" y="30940"/>
                  <a:pt x="1309687" y="56697"/>
                  <a:pt x="1338943" y="76200"/>
                </a:cubicBezTo>
                <a:cubicBezTo>
                  <a:pt x="1342572" y="87086"/>
                  <a:pt x="1343925" y="99018"/>
                  <a:pt x="1349829" y="108857"/>
                </a:cubicBezTo>
                <a:cubicBezTo>
                  <a:pt x="1355109" y="117658"/>
                  <a:pt x="1365442" y="122418"/>
                  <a:pt x="1371600" y="130629"/>
                </a:cubicBezTo>
                <a:cubicBezTo>
                  <a:pt x="1376468" y="137120"/>
                  <a:pt x="1378857" y="145143"/>
                  <a:pt x="1382486" y="152400"/>
                </a:cubicBezTo>
              </a:path>
            </a:pathLst>
          </a:custGeom>
          <a:noFill/>
          <a:ln cap="flat" cmpd="sng" w="34925">
            <a:solidFill>
              <a:srgbClr val="1616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391886" y="2179865"/>
            <a:ext cx="359229" cy="1738993"/>
          </a:xfrm>
          <a:custGeom>
            <a:rect b="b" l="l" r="r" t="t"/>
            <a:pathLst>
              <a:path extrusionOk="0" h="2318657" w="478972">
                <a:moveTo>
                  <a:pt x="478972" y="0"/>
                </a:moveTo>
                <a:cubicBezTo>
                  <a:pt x="460829" y="7257"/>
                  <a:pt x="439555" y="9262"/>
                  <a:pt x="424543" y="21771"/>
                </a:cubicBezTo>
                <a:cubicBezTo>
                  <a:pt x="415728" y="29117"/>
                  <a:pt x="418789" y="44165"/>
                  <a:pt x="413657" y="54428"/>
                </a:cubicBezTo>
                <a:cubicBezTo>
                  <a:pt x="407806" y="66130"/>
                  <a:pt x="400400" y="77152"/>
                  <a:pt x="391886" y="87085"/>
                </a:cubicBezTo>
                <a:cubicBezTo>
                  <a:pt x="359746" y="124582"/>
                  <a:pt x="346565" y="123299"/>
                  <a:pt x="326572" y="163285"/>
                </a:cubicBezTo>
                <a:cubicBezTo>
                  <a:pt x="308866" y="198697"/>
                  <a:pt x="325110" y="197406"/>
                  <a:pt x="293915" y="228600"/>
                </a:cubicBezTo>
                <a:cubicBezTo>
                  <a:pt x="284664" y="237851"/>
                  <a:pt x="272143" y="243114"/>
                  <a:pt x="261257" y="250371"/>
                </a:cubicBezTo>
                <a:cubicBezTo>
                  <a:pt x="246743" y="272142"/>
                  <a:pt x="225989" y="290862"/>
                  <a:pt x="217715" y="315685"/>
                </a:cubicBezTo>
                <a:cubicBezTo>
                  <a:pt x="202692" y="360755"/>
                  <a:pt x="213194" y="338795"/>
                  <a:pt x="185057" y="381000"/>
                </a:cubicBezTo>
                <a:cubicBezTo>
                  <a:pt x="160348" y="455131"/>
                  <a:pt x="191453" y="363943"/>
                  <a:pt x="152400" y="468085"/>
                </a:cubicBezTo>
                <a:cubicBezTo>
                  <a:pt x="148371" y="478829"/>
                  <a:pt x="147419" y="490903"/>
                  <a:pt x="141515" y="500743"/>
                </a:cubicBezTo>
                <a:cubicBezTo>
                  <a:pt x="136235" y="509544"/>
                  <a:pt x="127000" y="515257"/>
                  <a:pt x="119743" y="522514"/>
                </a:cubicBezTo>
                <a:cubicBezTo>
                  <a:pt x="85711" y="658638"/>
                  <a:pt x="129205" y="489396"/>
                  <a:pt x="97972" y="598714"/>
                </a:cubicBezTo>
                <a:cubicBezTo>
                  <a:pt x="93862" y="613099"/>
                  <a:pt x="91196" y="627872"/>
                  <a:pt x="87086" y="642257"/>
                </a:cubicBezTo>
                <a:cubicBezTo>
                  <a:pt x="83934" y="653290"/>
                  <a:pt x="79219" y="663844"/>
                  <a:pt x="76200" y="674914"/>
                </a:cubicBezTo>
                <a:cubicBezTo>
                  <a:pt x="68327" y="703782"/>
                  <a:pt x="61686" y="732971"/>
                  <a:pt x="54429" y="762000"/>
                </a:cubicBezTo>
                <a:cubicBezTo>
                  <a:pt x="50800" y="776514"/>
                  <a:pt x="48274" y="791350"/>
                  <a:pt x="43543" y="805543"/>
                </a:cubicBezTo>
                <a:lnTo>
                  <a:pt x="32657" y="838200"/>
                </a:lnTo>
                <a:cubicBezTo>
                  <a:pt x="29029" y="859971"/>
                  <a:pt x="25720" y="881798"/>
                  <a:pt x="21772" y="903514"/>
                </a:cubicBezTo>
                <a:cubicBezTo>
                  <a:pt x="18462" y="921718"/>
                  <a:pt x="13699" y="939656"/>
                  <a:pt x="10886" y="957943"/>
                </a:cubicBezTo>
                <a:cubicBezTo>
                  <a:pt x="6438" y="986857"/>
                  <a:pt x="3629" y="1016000"/>
                  <a:pt x="0" y="1045028"/>
                </a:cubicBezTo>
                <a:cubicBezTo>
                  <a:pt x="11315" y="1339211"/>
                  <a:pt x="3326" y="1281795"/>
                  <a:pt x="32657" y="1545771"/>
                </a:cubicBezTo>
                <a:cubicBezTo>
                  <a:pt x="45195" y="1658612"/>
                  <a:pt x="35573" y="1611866"/>
                  <a:pt x="54429" y="1687285"/>
                </a:cubicBezTo>
                <a:cubicBezTo>
                  <a:pt x="58058" y="1727199"/>
                  <a:pt x="59647" y="1767352"/>
                  <a:pt x="65315" y="1807028"/>
                </a:cubicBezTo>
                <a:cubicBezTo>
                  <a:pt x="66938" y="1818387"/>
                  <a:pt x="74455" y="1828344"/>
                  <a:pt x="76200" y="1839685"/>
                </a:cubicBezTo>
                <a:cubicBezTo>
                  <a:pt x="81745" y="1875728"/>
                  <a:pt x="82563" y="1912358"/>
                  <a:pt x="87086" y="1948543"/>
                </a:cubicBezTo>
                <a:cubicBezTo>
                  <a:pt x="89656" y="1969100"/>
                  <a:pt x="103562" y="2062990"/>
                  <a:pt x="119743" y="2079171"/>
                </a:cubicBezTo>
                <a:lnTo>
                  <a:pt x="141515" y="2100943"/>
                </a:lnTo>
                <a:cubicBezTo>
                  <a:pt x="159355" y="2154465"/>
                  <a:pt x="159431" y="2164955"/>
                  <a:pt x="185057" y="2209800"/>
                </a:cubicBezTo>
                <a:cubicBezTo>
                  <a:pt x="191548" y="2221159"/>
                  <a:pt x="198453" y="2232406"/>
                  <a:pt x="206829" y="2242457"/>
                </a:cubicBezTo>
                <a:cubicBezTo>
                  <a:pt x="216684" y="2254283"/>
                  <a:pt x="229631" y="2263287"/>
                  <a:pt x="239486" y="2275114"/>
                </a:cubicBezTo>
                <a:cubicBezTo>
                  <a:pt x="301030" y="2348968"/>
                  <a:pt x="237522" y="2284036"/>
                  <a:pt x="272143" y="2318657"/>
                </a:cubicBezTo>
              </a:path>
            </a:pathLst>
          </a:custGeom>
          <a:noFill/>
          <a:ln cap="flat" cmpd="sng" w="38100">
            <a:solidFill>
              <a:srgbClr val="1616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325025" y="5798425"/>
            <a:ext cx="83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https://github.com/ravichas/ML-predict-drugclass</a:t>
            </a:r>
            <a:r>
              <a:rPr lang="en-US"/>
              <a:t>  (additional information on Fingerprints)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2007-01-16T17:20:08Z</dcterms:created>
  <dc:creator>NCI at Frederick</dc:creator>
</cp:coreProperties>
</file>