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6"/>
    <p:sldMasterId id="214748369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manda Paulson"/>
  <p:cmAuthor clrIdx="1" id="1" initials="" lastIdx="1" name="Caleb Clas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984A4E-8A0A-44C4-B0DA-849B04988B65}">
  <a:tblStyle styleId="{AF984A4E-8A0A-44C4-B0DA-849B04988B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2.xml"/><Relationship Id="rId41" Type="http://schemas.openxmlformats.org/officeDocument/2006/relationships/font" Target="fonts/Montserrat-bold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Roboto-bold.fntdata"/><Relationship Id="rId12" Type="http://schemas.openxmlformats.org/officeDocument/2006/relationships/slide" Target="slides/slide4.xml"/><Relationship Id="rId34" Type="http://schemas.openxmlformats.org/officeDocument/2006/relationships/font" Target="fonts/Roboto-regular.fntdata"/><Relationship Id="rId15" Type="http://schemas.openxmlformats.org/officeDocument/2006/relationships/slide" Target="slides/slide7.xml"/><Relationship Id="rId37" Type="http://schemas.openxmlformats.org/officeDocument/2006/relationships/font" Target="fonts/Roboto-boldItalic.fntdata"/><Relationship Id="rId14" Type="http://schemas.openxmlformats.org/officeDocument/2006/relationships/slide" Target="slides/slide6.xml"/><Relationship Id="rId36" Type="http://schemas.openxmlformats.org/officeDocument/2006/relationships/font" Target="fonts/Roboto-italic.fntdata"/><Relationship Id="rId17" Type="http://schemas.openxmlformats.org/officeDocument/2006/relationships/slide" Target="slides/slide9.xml"/><Relationship Id="rId39" Type="http://schemas.openxmlformats.org/officeDocument/2006/relationships/font" Target="fonts/Montserrat-bold.fntdata"/><Relationship Id="rId16" Type="http://schemas.openxmlformats.org/officeDocument/2006/relationships/slide" Target="slides/slide8.xml"/><Relationship Id="rId38" Type="http://schemas.openxmlformats.org/officeDocument/2006/relationships/font" Target="fonts/Montserrat-regular.fntdata"/><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25T18:32:34.677">
    <p:pos x="396" y="581"/>
    <p:text>we know this isn't 100% true so maybe point out that a caveat is that different people use different thresholds because it's not a perfect correlation, but this is the one you chose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7-27T18:18:28.797">
    <p:pos x="6000" y="0"/>
    <p:text>Nice plots! This kinda demonstrates the subjectivity of the 0 cutoff.  Many of the orange/red dots are predicted well by the model, they just barely fall on the wrong side of the cutoff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149f206bc_0_4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e149f206bc_0_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66cc9e2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66cc9e2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149f206bc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149f206bc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3137ee0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3137ee0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800"/>
              </a:spcBef>
              <a:spcAft>
                <a:spcPts val="0"/>
              </a:spcAft>
              <a:buClr>
                <a:srgbClr val="4B4B4B"/>
              </a:buClr>
              <a:buSzPts val="1400"/>
              <a:buChar char="-"/>
            </a:pPr>
            <a:r>
              <a:rPr lang="en" sz="2100">
                <a:solidFill>
                  <a:srgbClr val="4B4B4B"/>
                </a:solidFill>
              </a:rPr>
              <a:t>Models featurized by ECFP tended to have the worst performance for both classification and regression</a:t>
            </a:r>
            <a:endParaRPr sz="2100">
              <a:solidFill>
                <a:srgbClr val="4B4B4B"/>
              </a:solidFill>
            </a:endParaRPr>
          </a:p>
          <a:p>
            <a:pPr indent="-317500" lvl="0" marL="457200" rtl="0" algn="l">
              <a:lnSpc>
                <a:spcPct val="90000"/>
              </a:lnSpc>
              <a:spcBef>
                <a:spcPts val="0"/>
              </a:spcBef>
              <a:spcAft>
                <a:spcPts val="0"/>
              </a:spcAft>
              <a:buClr>
                <a:srgbClr val="4B4B4B"/>
              </a:buClr>
              <a:buSzPts val="1400"/>
              <a:buChar char="-"/>
            </a:pPr>
            <a:r>
              <a:rPr lang="en" sz="2100">
                <a:solidFill>
                  <a:srgbClr val="4B4B4B"/>
                </a:solidFill>
              </a:rPr>
              <a:t>Molecules that were predicted incorrectly for the classification model have a LogBB close to 0</a:t>
            </a:r>
            <a:endParaRPr sz="2100">
              <a:solidFill>
                <a:srgbClr val="4B4B4B"/>
              </a:solidFill>
            </a:endParaRPr>
          </a:p>
          <a:p>
            <a:pPr indent="-317500" lvl="0" marL="457200" rtl="0" algn="l">
              <a:lnSpc>
                <a:spcPct val="90000"/>
              </a:lnSpc>
              <a:spcBef>
                <a:spcPts val="0"/>
              </a:spcBef>
              <a:spcAft>
                <a:spcPts val="0"/>
              </a:spcAft>
              <a:buClr>
                <a:srgbClr val="4B4B4B"/>
              </a:buClr>
              <a:buSzPts val="1400"/>
              <a:buChar char="-"/>
            </a:pPr>
            <a:r>
              <a:rPr lang="en" sz="2100">
                <a:solidFill>
                  <a:srgbClr val="4B4B4B"/>
                </a:solidFill>
              </a:rPr>
              <a:t>Point out as explaining it and eliminate the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3fdbc65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3fdbc65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149f206bc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149f206bc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3fdbc654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3fdbc65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800"/>
              </a:spcBef>
              <a:spcAft>
                <a:spcPts val="0"/>
              </a:spcAft>
              <a:buClr>
                <a:srgbClr val="4B4B4B"/>
              </a:buClr>
              <a:buSzPts val="1400"/>
              <a:buChar char="-"/>
            </a:pPr>
            <a:r>
              <a:rPr lang="en" sz="2100">
                <a:solidFill>
                  <a:srgbClr val="4B4B4B"/>
                </a:solidFill>
              </a:rPr>
              <a:t>Know what part of the molecule may play a larger role in the mechanism of action</a:t>
            </a:r>
            <a:endParaRPr sz="2100">
              <a:solidFill>
                <a:srgbClr val="4B4B4B"/>
              </a:solidFill>
            </a:endParaRPr>
          </a:p>
          <a:p>
            <a:pPr indent="-317500" lvl="0" marL="457200" rtl="0" algn="l">
              <a:lnSpc>
                <a:spcPct val="90000"/>
              </a:lnSpc>
              <a:spcBef>
                <a:spcPts val="0"/>
              </a:spcBef>
              <a:spcAft>
                <a:spcPts val="0"/>
              </a:spcAft>
              <a:buClr>
                <a:srgbClr val="4B4B4B"/>
              </a:buClr>
              <a:buSzPts val="1400"/>
              <a:buChar char="-"/>
            </a:pPr>
            <a:r>
              <a:rPr lang="en" sz="2100">
                <a:solidFill>
                  <a:srgbClr val="4B4B4B"/>
                </a:solidFill>
              </a:rPr>
              <a:t>My algorithm can work for all model types featurized by Graph Conv, MOE, Mordred, and Rdkit</a:t>
            </a:r>
            <a:endParaRPr sz="2100">
              <a:solidFill>
                <a:srgbClr val="4B4B4B"/>
              </a:solidFill>
            </a:endParaRPr>
          </a:p>
          <a:p>
            <a:pPr indent="0" lvl="0" marL="0" rtl="0" algn="l">
              <a:lnSpc>
                <a:spcPct val="90000"/>
              </a:lnSpc>
              <a:spcBef>
                <a:spcPts val="800"/>
              </a:spcBef>
              <a:spcAft>
                <a:spcPts val="0"/>
              </a:spcAft>
              <a:buNone/>
            </a:pPr>
            <a:r>
              <a:t/>
            </a:r>
            <a:endParaRPr sz="2100">
              <a:solidFill>
                <a:srgbClr val="4B4B4B"/>
              </a:solidFill>
            </a:endParaRPr>
          </a:p>
          <a:p>
            <a:pPr indent="0" lvl="0" marL="0" rtl="0" algn="l">
              <a:lnSpc>
                <a:spcPct val="90000"/>
              </a:lnSpc>
              <a:spcBef>
                <a:spcPts val="800"/>
              </a:spcBef>
              <a:spcAft>
                <a:spcPts val="0"/>
              </a:spcAft>
              <a:buNone/>
            </a:pPr>
            <a:r>
              <a:t/>
            </a:r>
            <a:endParaRPr sz="2100">
              <a:solidFill>
                <a:srgbClr val="4B4B4B"/>
              </a:solidFill>
            </a:endParaRPr>
          </a:p>
          <a:p>
            <a:pPr indent="-361950" lvl="0" marL="457200" rtl="0" algn="l">
              <a:lnSpc>
                <a:spcPct val="90000"/>
              </a:lnSpc>
              <a:spcBef>
                <a:spcPts val="800"/>
              </a:spcBef>
              <a:spcAft>
                <a:spcPts val="0"/>
              </a:spcAft>
              <a:buClr>
                <a:srgbClr val="4B4B4B"/>
              </a:buClr>
              <a:buSzPts val="2100"/>
              <a:buChar char="-"/>
            </a:pPr>
            <a:r>
              <a:rPr lang="en" sz="2100">
                <a:solidFill>
                  <a:srgbClr val="4B4B4B"/>
                </a:solidFill>
              </a:rPr>
              <a:t>Why do we want to explore this feature</a:t>
            </a:r>
            <a:endParaRPr sz="2100">
              <a:solidFill>
                <a:srgbClr val="4B4B4B"/>
              </a:solidFill>
            </a:endParaRPr>
          </a:p>
          <a:p>
            <a:pPr indent="-361950" lvl="0" marL="457200" rtl="0" algn="l">
              <a:lnSpc>
                <a:spcPct val="90000"/>
              </a:lnSpc>
              <a:spcBef>
                <a:spcPts val="0"/>
              </a:spcBef>
              <a:spcAft>
                <a:spcPts val="0"/>
              </a:spcAft>
              <a:buClr>
                <a:srgbClr val="4B4B4B"/>
              </a:buClr>
              <a:buSzPts val="2100"/>
              <a:buChar char="-"/>
            </a:pPr>
            <a:r>
              <a:rPr lang="en" sz="2100">
                <a:solidFill>
                  <a:srgbClr val="4B4B4B"/>
                </a:solidFill>
              </a:rPr>
              <a:t>How does it work</a:t>
            </a:r>
            <a:endParaRPr sz="2100">
              <a:solidFill>
                <a:srgbClr val="4B4B4B"/>
              </a:solidFill>
            </a:endParaRPr>
          </a:p>
          <a:p>
            <a:pPr indent="-361950" lvl="0" marL="457200" rtl="0" algn="l">
              <a:lnSpc>
                <a:spcPct val="90000"/>
              </a:lnSpc>
              <a:spcBef>
                <a:spcPts val="0"/>
              </a:spcBef>
              <a:spcAft>
                <a:spcPts val="0"/>
              </a:spcAft>
              <a:buClr>
                <a:srgbClr val="4B4B4B"/>
              </a:buClr>
              <a:buSzPts val="2100"/>
              <a:buChar char="-"/>
            </a:pPr>
            <a:r>
              <a:rPr lang="en" sz="2100">
                <a:solidFill>
                  <a:srgbClr val="4B4B4B"/>
                </a:solidFill>
              </a:rPr>
              <a:t>What am I contributing</a:t>
            </a:r>
            <a:endParaRPr sz="2100">
              <a:solidFill>
                <a:srgbClr val="4B4B4B"/>
              </a:solidFill>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pixelation</a:t>
            </a:r>
            <a:endParaRPr sz="1050">
              <a:solidFill>
                <a:srgbClr val="3C4043"/>
              </a:solidFill>
              <a:highlight>
                <a:srgbClr val="FFFFFF"/>
              </a:highlight>
              <a:latin typeface="Roboto"/>
              <a:ea typeface="Roboto"/>
              <a:cs typeface="Roboto"/>
              <a:sym typeface="Roboto"/>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For this slide here are some points / language to be explicit about what you're doing here:</a:t>
            </a:r>
            <a:endParaRPr sz="1050">
              <a:solidFill>
                <a:srgbClr val="3C4043"/>
              </a:solidFill>
              <a:highlight>
                <a:srgbClr val="FFFFFF"/>
              </a:highlight>
              <a:latin typeface="Roboto"/>
              <a:ea typeface="Roboto"/>
              <a:cs typeface="Roboto"/>
              <a:sym typeface="Roboto"/>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1) Why do we want to explore feature importance?</a:t>
            </a:r>
            <a:endParaRPr sz="1050">
              <a:solidFill>
                <a:srgbClr val="3C4043"/>
              </a:solidFill>
              <a:highlight>
                <a:srgbClr val="FFFFFF"/>
              </a:highlight>
              <a:latin typeface="Roboto"/>
              <a:ea typeface="Roboto"/>
              <a:cs typeface="Roboto"/>
              <a:sym typeface="Roboto"/>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Once I had my best models trained, I wanted to further explore what chemical features contribute to making a molecule pass or not pass the blood brain barrier. To do this, I analyzed feature importance using the permutation method. </a:t>
            </a:r>
            <a:endParaRPr sz="1050">
              <a:solidFill>
                <a:srgbClr val="3C4043"/>
              </a:solidFill>
              <a:highlight>
                <a:srgbClr val="FFFFFF"/>
              </a:highlight>
              <a:latin typeface="Roboto"/>
              <a:ea typeface="Roboto"/>
              <a:cs typeface="Roboto"/>
              <a:sym typeface="Roboto"/>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2) How does it work?</a:t>
            </a:r>
            <a:endParaRPr sz="1050">
              <a:solidFill>
                <a:srgbClr val="3C4043"/>
              </a:solidFill>
              <a:highlight>
                <a:srgbClr val="FFFFFF"/>
              </a:highlight>
              <a:latin typeface="Roboto"/>
              <a:ea typeface="Roboto"/>
              <a:cs typeface="Roboto"/>
              <a:sym typeface="Roboto"/>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for each feature, I randomly shuffled the values and used that new dataframe with a single shuffled feature as input to the model for new predictions. Then I recalculated the performance metrics to analyze how much worse the model performed after losing the information from that feature. We assume that the features that elicited the largest decrease in performance metrics were the most important for the model to determine the molecule's structure activity relationship.</a:t>
            </a:r>
            <a:endParaRPr sz="1050">
              <a:solidFill>
                <a:srgbClr val="3C4043"/>
              </a:solidFill>
              <a:highlight>
                <a:srgbClr val="FFFFFF"/>
              </a:highlight>
              <a:latin typeface="Roboto"/>
              <a:ea typeface="Roboto"/>
              <a:cs typeface="Roboto"/>
              <a:sym typeface="Roboto"/>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3) What are you contributing? </a:t>
            </a:r>
            <a:endParaRPr sz="1050">
              <a:solidFill>
                <a:srgbClr val="3C4043"/>
              </a:solidFill>
              <a:highlight>
                <a:srgbClr val="FFFFFF"/>
              </a:highlight>
              <a:latin typeface="Roboto"/>
              <a:ea typeface="Roboto"/>
              <a:cs typeface="Roboto"/>
              <a:sym typeface="Roboto"/>
            </a:endParaRPr>
          </a:p>
          <a:p>
            <a:pPr indent="-361950" lvl="0" marL="457200" rtl="0" algn="l">
              <a:lnSpc>
                <a:spcPct val="90000"/>
              </a:lnSpc>
              <a:spcBef>
                <a:spcPts val="0"/>
              </a:spcBef>
              <a:spcAft>
                <a:spcPts val="0"/>
              </a:spcAft>
              <a:buClr>
                <a:srgbClr val="4B4B4B"/>
              </a:buClr>
              <a:buSzPts val="2100"/>
              <a:buChar char="-"/>
            </a:pPr>
            <a:r>
              <a:rPr lang="en" sz="1050">
                <a:solidFill>
                  <a:srgbClr val="3C4043"/>
                </a:solidFill>
                <a:highlight>
                  <a:srgbClr val="FFFFFF"/>
                </a:highlight>
                <a:latin typeface="Roboto"/>
                <a:ea typeface="Roboto"/>
                <a:cs typeface="Roboto"/>
                <a:sym typeface="Roboto"/>
              </a:rPr>
              <a:t>The nice thing about the permutation method is that it can be applied to any model type and almost any feature set. I implemented this algorithm to work with AMPL models and created a module that I am hoping to contribute to the AMPL code base.</a:t>
            </a:r>
            <a:endParaRPr sz="2100">
              <a:solidFill>
                <a:srgbClr val="4B4B4B"/>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5dc75e08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5dc75e08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X_1 = MW</a:t>
            </a:r>
            <a:endParaRPr/>
          </a:p>
          <a:p>
            <a:pPr indent="0" lvl="0" marL="0" rtl="0" algn="l">
              <a:spcBef>
                <a:spcPts val="0"/>
              </a:spcBef>
              <a:spcAft>
                <a:spcPts val="0"/>
              </a:spcAft>
              <a:buNone/>
            </a:pPr>
            <a:r>
              <a:rPr lang="en"/>
              <a:t>X_2 = HBD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5dc75e08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5dc75e08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X_1 = MW</a:t>
            </a:r>
            <a:endParaRPr/>
          </a:p>
          <a:p>
            <a:pPr indent="0" lvl="0" marL="0" rtl="0" algn="l">
              <a:spcBef>
                <a:spcPts val="0"/>
              </a:spcBef>
              <a:spcAft>
                <a:spcPts val="0"/>
              </a:spcAft>
              <a:buNone/>
            </a:pPr>
            <a:r>
              <a:rPr lang="en"/>
              <a:t>X_2 = HBD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149f206bc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149f206bc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4e2da527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4e2da527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149f206bc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149f206bc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4e2da527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4e2da527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mean to the molecules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4e2da527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4e2da527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4e2da527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4e2da52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5dc75e08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5dc75e08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5dc75e08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5dc75e08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3137ee0b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e3137ee0b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149f206bc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149f206bc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Why is this important and what other aspects can this be used for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149f206bc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149f206bc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in a more biological perspective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3fdbc65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3fdbc65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that this is not 100 percent true, but this is the one that we chose. People use different thresholds because it is not a perfect </a:t>
            </a:r>
            <a:r>
              <a:rPr lang="en"/>
              <a:t>correlation</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149f206bc_0_7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e149f206bc_0_7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4e2da52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4e2da52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63e77e59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63e77e59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63e77e59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63e77e59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solidFill>
          <a:srgbClr val="000000"/>
        </a:solidFill>
      </p:bgPr>
    </p:bg>
    <p:spTree>
      <p:nvGrpSpPr>
        <p:cNvPr id="56" name="Shape 56"/>
        <p:cNvGrpSpPr/>
        <p:nvPr/>
      </p:nvGrpSpPr>
      <p:grpSpPr>
        <a:xfrm>
          <a:off x="0" y="0"/>
          <a:ext cx="0" cy="0"/>
          <a:chOff x="0" y="0"/>
          <a:chExt cx="0" cy="0"/>
        </a:xfrm>
      </p:grpSpPr>
      <p:sp>
        <p:nvSpPr>
          <p:cNvPr id="57" name="Google Shape;57;p14"/>
          <p:cNvSpPr txBox="1"/>
          <p:nvPr>
            <p:ph idx="1" type="subTitle"/>
          </p:nvPr>
        </p:nvSpPr>
        <p:spPr>
          <a:xfrm>
            <a:off x="2057400" y="3202784"/>
            <a:ext cx="50106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58" name="Google Shape;58;p14"/>
          <p:cNvPicPr preferRelativeResize="0"/>
          <p:nvPr/>
        </p:nvPicPr>
        <p:blipFill rotWithShape="1">
          <a:blip r:embed="rId2">
            <a:alphaModFix/>
          </a:blip>
          <a:srcRect b="0" l="0" r="0" t="0"/>
          <a:stretch/>
        </p:blipFill>
        <p:spPr>
          <a:xfrm>
            <a:off x="1828800" y="1411599"/>
            <a:ext cx="5486396" cy="1482576"/>
          </a:xfrm>
          <a:prstGeom prst="rect">
            <a:avLst/>
          </a:prstGeom>
          <a:noFill/>
          <a:ln>
            <a:noFill/>
          </a:ln>
        </p:spPr>
      </p:pic>
      <p:sp>
        <p:nvSpPr>
          <p:cNvPr id="59" name="Google Shape;59;p14"/>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60" name="Shape 60"/>
        <p:cNvGrpSpPr/>
        <p:nvPr/>
      </p:nvGrpSpPr>
      <p:grpSpPr>
        <a:xfrm>
          <a:off x="0" y="0"/>
          <a:ext cx="0" cy="0"/>
          <a:chOff x="0" y="0"/>
          <a:chExt cx="0" cy="0"/>
        </a:xfrm>
      </p:grpSpPr>
      <p:sp>
        <p:nvSpPr>
          <p:cNvPr id="61" name="Google Shape;61;p15"/>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2" name="Google Shape;62;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3" name="Google Shape;63;p15"/>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64" name="Google Shape;64;p15"/>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65" name="Google Shape;65;p15"/>
          <p:cNvSpPr txBox="1"/>
          <p:nvPr>
            <p:ph idx="1" type="body"/>
          </p:nvPr>
        </p:nvSpPr>
        <p:spPr>
          <a:xfrm>
            <a:off x="629841" y="923433"/>
            <a:ext cx="7885500" cy="317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b="1" sz="2100">
                <a:solidFill>
                  <a:schemeClr val="dk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66" name="Google Shape;66;p15"/>
          <p:cNvSpPr txBox="1"/>
          <p:nvPr>
            <p:ph idx="2" type="body"/>
          </p:nvPr>
        </p:nvSpPr>
        <p:spPr>
          <a:xfrm>
            <a:off x="629841" y="1286638"/>
            <a:ext cx="7885500" cy="3339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67" name="Google Shape;67;p15"/>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68" name="Google Shape;68;p15"/>
          <p:cNvSpPr txBox="1"/>
          <p:nvPr>
            <p:ph idx="3"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5"/>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900" u="none" cap="none" strike="noStrike">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p:cSld name="18_Title Slide">
    <p:bg>
      <p:bgPr>
        <a:solidFill>
          <a:srgbClr val="6B4791"/>
        </a:solidFill>
      </p:bgPr>
    </p:bg>
    <p:spTree>
      <p:nvGrpSpPr>
        <p:cNvPr id="70" name="Shape 70"/>
        <p:cNvGrpSpPr/>
        <p:nvPr/>
      </p:nvGrpSpPr>
      <p:grpSpPr>
        <a:xfrm>
          <a:off x="0" y="0"/>
          <a:ext cx="0" cy="0"/>
          <a:chOff x="0" y="0"/>
          <a:chExt cx="0" cy="0"/>
        </a:xfrm>
      </p:grpSpPr>
      <p:sp>
        <p:nvSpPr>
          <p:cNvPr id="71" name="Google Shape;71;p16"/>
          <p:cNvSpPr txBox="1"/>
          <p:nvPr>
            <p:ph idx="1" type="subTitle"/>
          </p:nvPr>
        </p:nvSpPr>
        <p:spPr>
          <a:xfrm>
            <a:off x="2057400" y="3202784"/>
            <a:ext cx="50106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2" name="Google Shape;72;p16"/>
          <p:cNvSpPr/>
          <p:nvPr/>
        </p:nvSpPr>
        <p:spPr>
          <a:xfrm>
            <a:off x="4262814" y="1456040"/>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 name="Google Shape;73;p16"/>
          <p:cNvSpPr/>
          <p:nvPr/>
        </p:nvSpPr>
        <p:spPr>
          <a:xfrm rot="5400000">
            <a:off x="4981885" y="735918"/>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 name="Google Shape;74;p16"/>
          <p:cNvSpPr/>
          <p:nvPr/>
        </p:nvSpPr>
        <p:spPr>
          <a:xfrm>
            <a:off x="5731858" y="1423339"/>
            <a:ext cx="69000" cy="1438200"/>
          </a:xfrm>
          <a:prstGeom prst="rect">
            <a:avLst/>
          </a:prstGeom>
          <a:solidFill>
            <a:srgbClr val="6B479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75" name="Google Shape;75;p16"/>
          <p:cNvPicPr preferRelativeResize="0"/>
          <p:nvPr/>
        </p:nvPicPr>
        <p:blipFill rotWithShape="1">
          <a:blip r:embed="rId2">
            <a:alphaModFix/>
          </a:blip>
          <a:srcRect b="40898" l="23888" r="23987" t="39421"/>
          <a:stretch/>
        </p:blipFill>
        <p:spPr>
          <a:xfrm>
            <a:off x="1792280" y="1357931"/>
            <a:ext cx="5540675" cy="1568949"/>
          </a:xfrm>
          <a:prstGeom prst="rect">
            <a:avLst/>
          </a:prstGeom>
          <a:noFill/>
          <a:ln>
            <a:noFill/>
          </a:ln>
        </p:spPr>
      </p:pic>
      <p:sp>
        <p:nvSpPr>
          <p:cNvPr id="76" name="Google Shape;76;p16"/>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p:cSld name="14_Title Slide">
    <p:bg>
      <p:bgPr>
        <a:solidFill>
          <a:srgbClr val="333B4E"/>
        </a:solidFill>
      </p:bgPr>
    </p:bg>
    <p:spTree>
      <p:nvGrpSpPr>
        <p:cNvPr id="77" name="Shape 77"/>
        <p:cNvGrpSpPr/>
        <p:nvPr/>
      </p:nvGrpSpPr>
      <p:grpSpPr>
        <a:xfrm>
          <a:off x="0" y="0"/>
          <a:ext cx="0" cy="0"/>
          <a:chOff x="0" y="0"/>
          <a:chExt cx="0" cy="0"/>
        </a:xfrm>
      </p:grpSpPr>
      <p:sp>
        <p:nvSpPr>
          <p:cNvPr id="78" name="Google Shape;78;p17"/>
          <p:cNvSpPr txBox="1"/>
          <p:nvPr>
            <p:ph idx="1" type="subTitle"/>
          </p:nvPr>
        </p:nvSpPr>
        <p:spPr>
          <a:xfrm>
            <a:off x="2057400" y="3202784"/>
            <a:ext cx="50106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79" name="Google Shape;79;p17"/>
          <p:cNvPicPr preferRelativeResize="0"/>
          <p:nvPr/>
        </p:nvPicPr>
        <p:blipFill rotWithShape="1">
          <a:blip r:embed="rId2">
            <a:alphaModFix/>
          </a:blip>
          <a:srcRect b="0" l="0" r="0" t="0"/>
          <a:stretch/>
        </p:blipFill>
        <p:spPr>
          <a:xfrm>
            <a:off x="1828176" y="1380558"/>
            <a:ext cx="5487649" cy="1574846"/>
          </a:xfrm>
          <a:prstGeom prst="rect">
            <a:avLst/>
          </a:prstGeom>
          <a:noFill/>
          <a:ln>
            <a:noFill/>
          </a:ln>
        </p:spPr>
      </p:pic>
      <p:sp>
        <p:nvSpPr>
          <p:cNvPr id="80" name="Google Shape;80;p17"/>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bg>
      <p:bgPr>
        <a:solidFill>
          <a:srgbClr val="FFC617"/>
        </a:solidFill>
      </p:bgPr>
    </p:bg>
    <p:spTree>
      <p:nvGrpSpPr>
        <p:cNvPr id="81" name="Shape 81"/>
        <p:cNvGrpSpPr/>
        <p:nvPr/>
      </p:nvGrpSpPr>
      <p:grpSpPr>
        <a:xfrm>
          <a:off x="0" y="0"/>
          <a:ext cx="0" cy="0"/>
          <a:chOff x="0" y="0"/>
          <a:chExt cx="0" cy="0"/>
        </a:xfrm>
      </p:grpSpPr>
      <p:sp>
        <p:nvSpPr>
          <p:cNvPr id="82" name="Google Shape;82;p18"/>
          <p:cNvSpPr txBox="1"/>
          <p:nvPr>
            <p:ph idx="1" type="subTitle"/>
          </p:nvPr>
        </p:nvSpPr>
        <p:spPr>
          <a:xfrm>
            <a:off x="2057400" y="3202784"/>
            <a:ext cx="50106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83" name="Google Shape;83;p18"/>
          <p:cNvPicPr preferRelativeResize="0"/>
          <p:nvPr/>
        </p:nvPicPr>
        <p:blipFill rotWithShape="1">
          <a:blip r:embed="rId2">
            <a:alphaModFix/>
          </a:blip>
          <a:srcRect b="0" l="0" r="0" t="0"/>
          <a:stretch/>
        </p:blipFill>
        <p:spPr>
          <a:xfrm>
            <a:off x="1829423" y="1290781"/>
            <a:ext cx="5485152" cy="1664625"/>
          </a:xfrm>
          <a:prstGeom prst="rect">
            <a:avLst/>
          </a:prstGeom>
          <a:noFill/>
          <a:ln>
            <a:noFill/>
          </a:ln>
        </p:spPr>
      </p:pic>
      <p:sp>
        <p:nvSpPr>
          <p:cNvPr id="84" name="Google Shape;84;p18"/>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bg>
      <p:bgPr>
        <a:solidFill>
          <a:srgbClr val="000000"/>
        </a:solidFill>
      </p:bgPr>
    </p:bg>
    <p:spTree>
      <p:nvGrpSpPr>
        <p:cNvPr id="85" name="Shape 85"/>
        <p:cNvGrpSpPr/>
        <p:nvPr/>
      </p:nvGrpSpPr>
      <p:grpSpPr>
        <a:xfrm>
          <a:off x="0" y="0"/>
          <a:ext cx="0" cy="0"/>
          <a:chOff x="0" y="0"/>
          <a:chExt cx="0" cy="0"/>
        </a:xfrm>
      </p:grpSpPr>
      <p:sp>
        <p:nvSpPr>
          <p:cNvPr id="86" name="Google Shape;86;p19"/>
          <p:cNvSpPr txBox="1"/>
          <p:nvPr>
            <p:ph idx="1" type="subTitle"/>
          </p:nvPr>
        </p:nvSpPr>
        <p:spPr>
          <a:xfrm>
            <a:off x="2057400" y="3202784"/>
            <a:ext cx="50106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87" name="Google Shape;87;p19"/>
          <p:cNvPicPr preferRelativeResize="0"/>
          <p:nvPr/>
        </p:nvPicPr>
        <p:blipFill rotWithShape="1">
          <a:blip r:embed="rId2">
            <a:alphaModFix/>
          </a:blip>
          <a:srcRect b="0" l="0" r="0" t="0"/>
          <a:stretch/>
        </p:blipFill>
        <p:spPr>
          <a:xfrm>
            <a:off x="1828800" y="1456823"/>
            <a:ext cx="5486398" cy="1418983"/>
          </a:xfrm>
          <a:prstGeom prst="rect">
            <a:avLst/>
          </a:prstGeom>
          <a:noFill/>
          <a:ln>
            <a:noFill/>
          </a:ln>
        </p:spPr>
      </p:pic>
      <p:sp>
        <p:nvSpPr>
          <p:cNvPr id="88" name="Google Shape;88;p19"/>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bg>
      <p:bgPr>
        <a:solidFill>
          <a:srgbClr val="E9E8E6"/>
        </a:solidFill>
      </p:bgPr>
    </p:bg>
    <p:spTree>
      <p:nvGrpSpPr>
        <p:cNvPr id="89" name="Shape 89"/>
        <p:cNvGrpSpPr/>
        <p:nvPr/>
      </p:nvGrpSpPr>
      <p:grpSpPr>
        <a:xfrm>
          <a:off x="0" y="0"/>
          <a:ext cx="0" cy="0"/>
          <a:chOff x="0" y="0"/>
          <a:chExt cx="0" cy="0"/>
        </a:xfrm>
      </p:grpSpPr>
      <p:sp>
        <p:nvSpPr>
          <p:cNvPr id="90" name="Google Shape;90;p20"/>
          <p:cNvSpPr txBox="1"/>
          <p:nvPr>
            <p:ph idx="1" type="subTitle"/>
          </p:nvPr>
        </p:nvSpPr>
        <p:spPr>
          <a:xfrm>
            <a:off x="2057400" y="3202784"/>
            <a:ext cx="50106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dk1"/>
              </a:buClr>
              <a:buSzPts val="1500"/>
              <a:buNone/>
              <a:defRPr sz="1500">
                <a:solidFill>
                  <a:schemeClr val="dk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91" name="Google Shape;91;p20"/>
          <p:cNvPicPr preferRelativeResize="0"/>
          <p:nvPr/>
        </p:nvPicPr>
        <p:blipFill rotWithShape="1">
          <a:blip r:embed="rId2">
            <a:alphaModFix/>
          </a:blip>
          <a:srcRect b="0" l="0" r="0" t="0"/>
          <a:stretch/>
        </p:blipFill>
        <p:spPr>
          <a:xfrm>
            <a:off x="1828176" y="1473590"/>
            <a:ext cx="5487645" cy="1371601"/>
          </a:xfrm>
          <a:prstGeom prst="rect">
            <a:avLst/>
          </a:prstGeom>
          <a:noFill/>
          <a:ln>
            <a:noFill/>
          </a:ln>
        </p:spPr>
      </p:pic>
      <p:sp>
        <p:nvSpPr>
          <p:cNvPr id="92" name="Google Shape;92;p20"/>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dk1"/>
              </a:buClr>
              <a:buSzPts val="1500"/>
              <a:buFont typeface="Arial"/>
              <a:buNone/>
              <a:defRPr sz="15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p:cSld name="17_Title Slide">
    <p:bg>
      <p:bgPr>
        <a:solidFill>
          <a:srgbClr val="70C7BF"/>
        </a:solidFill>
      </p:bgPr>
    </p:bg>
    <p:spTree>
      <p:nvGrpSpPr>
        <p:cNvPr id="93" name="Shape 93"/>
        <p:cNvGrpSpPr/>
        <p:nvPr/>
      </p:nvGrpSpPr>
      <p:grpSpPr>
        <a:xfrm>
          <a:off x="0" y="0"/>
          <a:ext cx="0" cy="0"/>
          <a:chOff x="0" y="0"/>
          <a:chExt cx="0" cy="0"/>
        </a:xfrm>
      </p:grpSpPr>
      <p:pic>
        <p:nvPicPr>
          <p:cNvPr id="94" name="Google Shape;94;p21"/>
          <p:cNvPicPr preferRelativeResize="0"/>
          <p:nvPr/>
        </p:nvPicPr>
        <p:blipFill rotWithShape="1">
          <a:blip r:embed="rId2">
            <a:alphaModFix/>
          </a:blip>
          <a:srcRect b="0" l="0" r="0" t="3025"/>
          <a:stretch/>
        </p:blipFill>
        <p:spPr>
          <a:xfrm>
            <a:off x="0" y="0"/>
            <a:ext cx="9144002" cy="4433863"/>
          </a:xfrm>
          <a:prstGeom prst="rect">
            <a:avLst/>
          </a:prstGeom>
          <a:noFill/>
          <a:ln>
            <a:noFill/>
          </a:ln>
        </p:spPr>
      </p:pic>
      <p:sp>
        <p:nvSpPr>
          <p:cNvPr id="95" name="Google Shape;95;p21"/>
          <p:cNvSpPr/>
          <p:nvPr/>
        </p:nvSpPr>
        <p:spPr>
          <a:xfrm>
            <a:off x="0" y="2794850"/>
            <a:ext cx="9144000" cy="2348700"/>
          </a:xfrm>
          <a:prstGeom prst="rect">
            <a:avLst/>
          </a:prstGeom>
          <a:solidFill>
            <a:srgbClr val="70C7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21"/>
          <p:cNvSpPr txBox="1"/>
          <p:nvPr>
            <p:ph idx="1" type="subTitle"/>
          </p:nvPr>
        </p:nvSpPr>
        <p:spPr>
          <a:xfrm>
            <a:off x="2057400" y="3202784"/>
            <a:ext cx="5010600" cy="12417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97" name="Google Shape;97;p21"/>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lt1"/>
              </a:buClr>
              <a:buSzPts val="1500"/>
              <a:buFont typeface="Arial"/>
              <a:buNone/>
              <a:defRPr sz="1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21"/>
          <p:cNvSpPr/>
          <p:nvPr/>
        </p:nvSpPr>
        <p:spPr>
          <a:xfrm>
            <a:off x="0" y="0"/>
            <a:ext cx="9144000" cy="1543200"/>
          </a:xfrm>
          <a:prstGeom prst="rect">
            <a:avLst/>
          </a:prstGeom>
          <a:solidFill>
            <a:srgbClr val="70C7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bg>
      <p:bgPr>
        <a:solidFill>
          <a:srgbClr val="000000"/>
        </a:solidFill>
      </p:bgPr>
    </p:bg>
    <p:spTree>
      <p:nvGrpSpPr>
        <p:cNvPr id="99" name="Shape 99"/>
        <p:cNvGrpSpPr/>
        <p:nvPr/>
      </p:nvGrpSpPr>
      <p:grpSpPr>
        <a:xfrm>
          <a:off x="0" y="0"/>
          <a:ext cx="0" cy="0"/>
          <a:chOff x="0" y="0"/>
          <a:chExt cx="0" cy="0"/>
        </a:xfrm>
      </p:grpSpPr>
      <p:pic>
        <p:nvPicPr>
          <p:cNvPr id="100" name="Google Shape;100;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1" name="Google Shape;101;p22"/>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22"/>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03" name="Google Shape;103;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22"/>
          <p:cNvCxnSpPr/>
          <p:nvPr/>
        </p:nvCxnSpPr>
        <p:spPr>
          <a:xfrm>
            <a:off x="342900" y="4682888"/>
            <a:ext cx="8401200" cy="0"/>
          </a:xfrm>
          <a:prstGeom prst="straightConnector1">
            <a:avLst/>
          </a:prstGeom>
          <a:noFill/>
          <a:ln cap="flat" cmpd="sng" w="9525">
            <a:solidFill>
              <a:schemeClr val="lt1"/>
            </a:solidFill>
            <a:prstDash val="solid"/>
            <a:miter lim="800000"/>
            <a:headEnd len="sm" w="sm" type="none"/>
            <a:tailEnd len="sm" w="sm" type="none"/>
          </a:ln>
        </p:spPr>
      </p:cxnSp>
      <p:pic>
        <p:nvPicPr>
          <p:cNvPr id="105" name="Google Shape;105;p22"/>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694790"/>
        </a:solidFill>
      </p:bgPr>
    </p:bg>
    <p:spTree>
      <p:nvGrpSpPr>
        <p:cNvPr id="106" name="Shape 106"/>
        <p:cNvGrpSpPr/>
        <p:nvPr/>
      </p:nvGrpSpPr>
      <p:grpSpPr>
        <a:xfrm>
          <a:off x="0" y="0"/>
          <a:ext cx="0" cy="0"/>
          <a:chOff x="0" y="0"/>
          <a:chExt cx="0" cy="0"/>
        </a:xfrm>
      </p:grpSpPr>
      <p:pic>
        <p:nvPicPr>
          <p:cNvPr id="107" name="Google Shape;107;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8" name="Google Shape;10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3"/>
          <p:cNvCxnSpPr/>
          <p:nvPr/>
        </p:nvCxnSpPr>
        <p:spPr>
          <a:xfrm>
            <a:off x="342900" y="4682888"/>
            <a:ext cx="8401200" cy="0"/>
          </a:xfrm>
          <a:prstGeom prst="straightConnector1">
            <a:avLst/>
          </a:prstGeom>
          <a:noFill/>
          <a:ln cap="flat" cmpd="sng" w="9525">
            <a:solidFill>
              <a:schemeClr val="lt1"/>
            </a:solidFill>
            <a:prstDash val="solid"/>
            <a:miter lim="800000"/>
            <a:headEnd len="sm" w="sm" type="none"/>
            <a:tailEnd len="sm" w="sm" type="none"/>
          </a:ln>
        </p:spPr>
      </p:cxnSp>
      <p:pic>
        <p:nvPicPr>
          <p:cNvPr id="110" name="Google Shape;110;p23"/>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
        <p:nvSpPr>
          <p:cNvPr id="111" name="Google Shape;111;p23"/>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2" name="Google Shape;112;p23"/>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rgbClr val="333C4F"/>
        </a:solidFill>
      </p:bgPr>
    </p:bg>
    <p:spTree>
      <p:nvGrpSpPr>
        <p:cNvPr id="113" name="Shape 113"/>
        <p:cNvGrpSpPr/>
        <p:nvPr/>
      </p:nvGrpSpPr>
      <p:grpSpPr>
        <a:xfrm>
          <a:off x="0" y="0"/>
          <a:ext cx="0" cy="0"/>
          <a:chOff x="0" y="0"/>
          <a:chExt cx="0" cy="0"/>
        </a:xfrm>
      </p:grpSpPr>
      <p:pic>
        <p:nvPicPr>
          <p:cNvPr id="114" name="Google Shape;114;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5" name="Google Shape;115;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16" name="Google Shape;116;p24"/>
          <p:cNvCxnSpPr/>
          <p:nvPr/>
        </p:nvCxnSpPr>
        <p:spPr>
          <a:xfrm>
            <a:off x="342900" y="4682888"/>
            <a:ext cx="8401200" cy="0"/>
          </a:xfrm>
          <a:prstGeom prst="straightConnector1">
            <a:avLst/>
          </a:prstGeom>
          <a:noFill/>
          <a:ln cap="flat" cmpd="sng" w="9525">
            <a:solidFill>
              <a:schemeClr val="lt1"/>
            </a:solidFill>
            <a:prstDash val="solid"/>
            <a:miter lim="800000"/>
            <a:headEnd len="sm" w="sm" type="none"/>
            <a:tailEnd len="sm" w="sm" type="none"/>
          </a:ln>
        </p:spPr>
      </p:cxnSp>
      <p:sp>
        <p:nvSpPr>
          <p:cNvPr id="117" name="Google Shape;117;p24"/>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 name="Google Shape;118;p24"/>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19" name="Google Shape;119;p24"/>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bg>
      <p:bgPr>
        <a:solidFill>
          <a:srgbClr val="FFC519"/>
        </a:solidFill>
      </p:bgPr>
    </p:bg>
    <p:spTree>
      <p:nvGrpSpPr>
        <p:cNvPr id="120" name="Shape 120"/>
        <p:cNvGrpSpPr/>
        <p:nvPr/>
      </p:nvGrpSpPr>
      <p:grpSpPr>
        <a:xfrm>
          <a:off x="0" y="0"/>
          <a:ext cx="0" cy="0"/>
          <a:chOff x="0" y="0"/>
          <a:chExt cx="0" cy="0"/>
        </a:xfrm>
      </p:grpSpPr>
      <p:pic>
        <p:nvPicPr>
          <p:cNvPr id="121" name="Google Shape;121;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2" name="Google Shape;122;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23" name="Google Shape;123;p25"/>
          <p:cNvCxnSpPr/>
          <p:nvPr/>
        </p:nvCxnSpPr>
        <p:spPr>
          <a:xfrm>
            <a:off x="342900" y="4682888"/>
            <a:ext cx="8401200" cy="0"/>
          </a:xfrm>
          <a:prstGeom prst="straightConnector1">
            <a:avLst/>
          </a:prstGeom>
          <a:noFill/>
          <a:ln cap="flat" cmpd="sng" w="9525">
            <a:solidFill>
              <a:schemeClr val="lt1"/>
            </a:solidFill>
            <a:prstDash val="solid"/>
            <a:miter lim="800000"/>
            <a:headEnd len="sm" w="sm" type="none"/>
            <a:tailEnd len="sm" w="sm" type="none"/>
          </a:ln>
        </p:spPr>
      </p:cxnSp>
      <p:sp>
        <p:nvSpPr>
          <p:cNvPr id="124" name="Google Shape;124;p25"/>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5" name="Google Shape;125;p25"/>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26" name="Google Shape;126;p25"/>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bg>
      <p:bgPr>
        <a:solidFill>
          <a:srgbClr val="000000"/>
        </a:solidFill>
      </p:bgPr>
    </p:bg>
    <p:spTree>
      <p:nvGrpSpPr>
        <p:cNvPr id="127" name="Shape 127"/>
        <p:cNvGrpSpPr/>
        <p:nvPr/>
      </p:nvGrpSpPr>
      <p:grpSpPr>
        <a:xfrm>
          <a:off x="0" y="0"/>
          <a:ext cx="0" cy="0"/>
          <a:chOff x="0" y="0"/>
          <a:chExt cx="0" cy="0"/>
        </a:xfrm>
      </p:grpSpPr>
      <p:sp>
        <p:nvSpPr>
          <p:cNvPr id="128" name="Google Shape;128;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29" name="Google Shape;129;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0" name="Google Shape;130;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1" name="Google Shape;131;p26"/>
          <p:cNvCxnSpPr/>
          <p:nvPr/>
        </p:nvCxnSpPr>
        <p:spPr>
          <a:xfrm>
            <a:off x="342900" y="4682888"/>
            <a:ext cx="8401200" cy="0"/>
          </a:xfrm>
          <a:prstGeom prst="straightConnector1">
            <a:avLst/>
          </a:prstGeom>
          <a:noFill/>
          <a:ln cap="flat" cmpd="sng" w="9525">
            <a:solidFill>
              <a:schemeClr val="lt1"/>
            </a:solidFill>
            <a:prstDash val="solid"/>
            <a:miter lim="800000"/>
            <a:headEnd len="sm" w="sm" type="none"/>
            <a:tailEnd len="sm" w="sm" type="none"/>
          </a:ln>
        </p:spPr>
      </p:cxnSp>
      <p:sp>
        <p:nvSpPr>
          <p:cNvPr id="132" name="Google Shape;132;p26"/>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6"/>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34" name="Google Shape;134;p26"/>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bg>
      <p:bgPr>
        <a:solidFill>
          <a:srgbClr val="EAE8E6"/>
        </a:solidFill>
      </p:bgPr>
    </p:bg>
    <p:spTree>
      <p:nvGrpSpPr>
        <p:cNvPr id="135" name="Shape 135"/>
        <p:cNvGrpSpPr/>
        <p:nvPr/>
      </p:nvGrpSpPr>
      <p:grpSpPr>
        <a:xfrm>
          <a:off x="0" y="0"/>
          <a:ext cx="0" cy="0"/>
          <a:chOff x="0" y="0"/>
          <a:chExt cx="0" cy="0"/>
        </a:xfrm>
      </p:grpSpPr>
      <p:pic>
        <p:nvPicPr>
          <p:cNvPr id="136" name="Google Shape;136;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7" name="Google Shape;137;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8" name="Google Shape;138;p27"/>
          <p:cNvCxnSpPr/>
          <p:nvPr/>
        </p:nvCxnSpPr>
        <p:spPr>
          <a:xfrm>
            <a:off x="342900" y="4682888"/>
            <a:ext cx="8401200" cy="0"/>
          </a:xfrm>
          <a:prstGeom prst="straightConnector1">
            <a:avLst/>
          </a:prstGeom>
          <a:noFill/>
          <a:ln cap="flat" cmpd="sng" w="9525">
            <a:solidFill>
              <a:schemeClr val="dk1"/>
            </a:solidFill>
            <a:prstDash val="solid"/>
            <a:miter lim="800000"/>
            <a:headEnd len="sm" w="sm" type="none"/>
            <a:tailEnd len="sm" w="sm" type="none"/>
          </a:ln>
        </p:spPr>
      </p:cxnSp>
      <p:pic>
        <p:nvPicPr>
          <p:cNvPr id="139" name="Google Shape;139;p27"/>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
        <p:nvSpPr>
          <p:cNvPr id="140" name="Google Shape;140;p27"/>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3800"/>
              <a:buFont typeface="Arial"/>
              <a:buNone/>
              <a:defRPr sz="38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7"/>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dk1"/>
              </a:buClr>
              <a:buSzPts val="1700"/>
              <a:buNone/>
              <a:defRPr sz="1700">
                <a:solidFill>
                  <a:schemeClr val="dk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bg>
      <p:bgPr>
        <a:solidFill>
          <a:schemeClr val="accent5"/>
        </a:solidFill>
      </p:bgPr>
    </p:bg>
    <p:spTree>
      <p:nvGrpSpPr>
        <p:cNvPr id="142" name="Shape 142"/>
        <p:cNvGrpSpPr/>
        <p:nvPr/>
      </p:nvGrpSpPr>
      <p:grpSpPr>
        <a:xfrm>
          <a:off x="0" y="0"/>
          <a:ext cx="0" cy="0"/>
          <a:chOff x="0" y="0"/>
          <a:chExt cx="0" cy="0"/>
        </a:xfrm>
      </p:grpSpPr>
      <p:pic>
        <p:nvPicPr>
          <p:cNvPr id="143" name="Google Shape;143;p2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Arial"/>
                <a:ea typeface="Arial"/>
                <a:cs typeface="Arial"/>
                <a:sym typeface="Arial"/>
              </a:defRPr>
            </a:lvl1pPr>
            <a:lvl2pPr indent="0" lvl="1" marL="0" rtl="0" algn="r">
              <a:spcBef>
                <a:spcPts val="0"/>
              </a:spcBef>
              <a:buNone/>
              <a:defRPr sz="900">
                <a:solidFill>
                  <a:schemeClr val="lt1"/>
                </a:solidFill>
                <a:latin typeface="Arial"/>
                <a:ea typeface="Arial"/>
                <a:cs typeface="Arial"/>
                <a:sym typeface="Arial"/>
              </a:defRPr>
            </a:lvl2pPr>
            <a:lvl3pPr indent="0" lvl="2" marL="0" rtl="0" algn="r">
              <a:spcBef>
                <a:spcPts val="0"/>
              </a:spcBef>
              <a:buNone/>
              <a:defRPr sz="900">
                <a:solidFill>
                  <a:schemeClr val="lt1"/>
                </a:solidFill>
                <a:latin typeface="Arial"/>
                <a:ea typeface="Arial"/>
                <a:cs typeface="Arial"/>
                <a:sym typeface="Arial"/>
              </a:defRPr>
            </a:lvl3pPr>
            <a:lvl4pPr indent="0" lvl="3" marL="0" rtl="0" algn="r">
              <a:spcBef>
                <a:spcPts val="0"/>
              </a:spcBef>
              <a:buNone/>
              <a:defRPr sz="900">
                <a:solidFill>
                  <a:schemeClr val="lt1"/>
                </a:solidFill>
                <a:latin typeface="Arial"/>
                <a:ea typeface="Arial"/>
                <a:cs typeface="Arial"/>
                <a:sym typeface="Arial"/>
              </a:defRPr>
            </a:lvl4pPr>
            <a:lvl5pPr indent="0" lvl="4" marL="0" rtl="0" algn="r">
              <a:spcBef>
                <a:spcPts val="0"/>
              </a:spcBef>
              <a:buNone/>
              <a:defRPr sz="900">
                <a:solidFill>
                  <a:schemeClr val="lt1"/>
                </a:solidFill>
                <a:latin typeface="Arial"/>
                <a:ea typeface="Arial"/>
                <a:cs typeface="Arial"/>
                <a:sym typeface="Arial"/>
              </a:defRPr>
            </a:lvl5pPr>
            <a:lvl6pPr indent="0" lvl="5" marL="0" rtl="0" algn="r">
              <a:spcBef>
                <a:spcPts val="0"/>
              </a:spcBef>
              <a:buNone/>
              <a:defRPr sz="900">
                <a:solidFill>
                  <a:schemeClr val="lt1"/>
                </a:solidFill>
                <a:latin typeface="Arial"/>
                <a:ea typeface="Arial"/>
                <a:cs typeface="Arial"/>
                <a:sym typeface="Arial"/>
              </a:defRPr>
            </a:lvl6pPr>
            <a:lvl7pPr indent="0" lvl="6" marL="0" rtl="0" algn="r">
              <a:spcBef>
                <a:spcPts val="0"/>
              </a:spcBef>
              <a:buNone/>
              <a:defRPr sz="900">
                <a:solidFill>
                  <a:schemeClr val="lt1"/>
                </a:solidFill>
                <a:latin typeface="Arial"/>
                <a:ea typeface="Arial"/>
                <a:cs typeface="Arial"/>
                <a:sym typeface="Arial"/>
              </a:defRPr>
            </a:lvl7pPr>
            <a:lvl8pPr indent="0" lvl="7" marL="0" rtl="0" algn="r">
              <a:spcBef>
                <a:spcPts val="0"/>
              </a:spcBef>
              <a:buNone/>
              <a:defRPr sz="900">
                <a:solidFill>
                  <a:schemeClr val="lt1"/>
                </a:solidFill>
                <a:latin typeface="Arial"/>
                <a:ea typeface="Arial"/>
                <a:cs typeface="Arial"/>
                <a:sym typeface="Arial"/>
              </a:defRPr>
            </a:lvl8pPr>
            <a:lvl9pPr indent="0" lvl="8" marL="0" rtl="0" algn="r">
              <a:spcBef>
                <a:spcPts val="0"/>
              </a:spcBef>
              <a:buNone/>
              <a:defRPr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5" name="Google Shape;145;p28"/>
          <p:cNvCxnSpPr/>
          <p:nvPr/>
        </p:nvCxnSpPr>
        <p:spPr>
          <a:xfrm>
            <a:off x="342900" y="4682888"/>
            <a:ext cx="8401200" cy="0"/>
          </a:xfrm>
          <a:prstGeom prst="straightConnector1">
            <a:avLst/>
          </a:prstGeom>
          <a:noFill/>
          <a:ln cap="flat" cmpd="sng" w="9525">
            <a:solidFill>
              <a:schemeClr val="lt1"/>
            </a:solidFill>
            <a:prstDash val="solid"/>
            <a:miter lim="800000"/>
            <a:headEnd len="sm" w="sm" type="none"/>
            <a:tailEnd len="sm" w="sm" type="none"/>
          </a:ln>
        </p:spPr>
      </p:cxnSp>
      <p:sp>
        <p:nvSpPr>
          <p:cNvPr id="146" name="Google Shape;146;p28"/>
          <p:cNvSpPr txBox="1"/>
          <p:nvPr>
            <p:ph type="ctrTitle"/>
          </p:nvPr>
        </p:nvSpPr>
        <p:spPr>
          <a:xfrm>
            <a:off x="342900" y="2755670"/>
            <a:ext cx="4229100" cy="159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800"/>
              <a:buFont typeface="Arial"/>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28"/>
          <p:cNvSpPr txBox="1"/>
          <p:nvPr>
            <p:ph idx="1" type="subTitle"/>
          </p:nvPr>
        </p:nvSpPr>
        <p:spPr>
          <a:xfrm>
            <a:off x="342900" y="4350221"/>
            <a:ext cx="4229100" cy="2946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1700"/>
              <a:buNone/>
              <a:defRPr sz="17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48" name="Google Shape;148;p28"/>
          <p:cNvPicPr preferRelativeResize="0"/>
          <p:nvPr/>
        </p:nvPicPr>
        <p:blipFill rotWithShape="1">
          <a:blip r:embed="rId3">
            <a:alphaModFix/>
          </a:blip>
          <a:srcRect b="0" l="0" r="0" t="0"/>
          <a:stretch/>
        </p:blipFill>
        <p:spPr>
          <a:xfrm>
            <a:off x="342900" y="4793619"/>
            <a:ext cx="953919" cy="221130"/>
          </a:xfrm>
          <a:prstGeom prst="rect">
            <a:avLst/>
          </a:prstGeom>
          <a:noFill/>
          <a:ln>
            <a:noFill/>
          </a:ln>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type="secHead">
  <p:cSld name="SECTION_HEADER">
    <p:spTree>
      <p:nvGrpSpPr>
        <p:cNvPr id="149" name="Shape 149"/>
        <p:cNvGrpSpPr/>
        <p:nvPr/>
      </p:nvGrpSpPr>
      <p:grpSpPr>
        <a:xfrm>
          <a:off x="0" y="0"/>
          <a:ext cx="0" cy="0"/>
          <a:chOff x="0" y="0"/>
          <a:chExt cx="0" cy="0"/>
        </a:xfrm>
      </p:grpSpPr>
      <p:sp>
        <p:nvSpPr>
          <p:cNvPr id="150" name="Google Shape;150;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3800"/>
              <a:buFont typeface="Arial"/>
              <a:buNone/>
              <a:defRPr sz="38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1" name="Google Shape;151;p29"/>
          <p:cNvSpPr txBox="1"/>
          <p:nvPr>
            <p:ph idx="1" type="body"/>
          </p:nvPr>
        </p:nvSpPr>
        <p:spPr>
          <a:xfrm>
            <a:off x="623888" y="3442098"/>
            <a:ext cx="7886700" cy="304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solidFill>
                  <a:schemeClr val="dk1"/>
                </a:solidFill>
              </a:defRPr>
            </a:lvl1pPr>
            <a:lvl2pPr indent="-228600" lvl="1" marL="914400" rtl="0" algn="l">
              <a:lnSpc>
                <a:spcPct val="90000"/>
              </a:lnSpc>
              <a:spcBef>
                <a:spcPts val="400"/>
              </a:spcBef>
              <a:spcAft>
                <a:spcPts val="0"/>
              </a:spcAft>
              <a:buClr>
                <a:srgbClr val="949494"/>
              </a:buClr>
              <a:buSzPts val="1500"/>
              <a:buNone/>
              <a:defRPr sz="1500">
                <a:solidFill>
                  <a:srgbClr val="949494"/>
                </a:solidFill>
              </a:defRPr>
            </a:lvl2pPr>
            <a:lvl3pPr indent="-228600" lvl="2" marL="1371600" rtl="0" algn="l">
              <a:lnSpc>
                <a:spcPct val="90000"/>
              </a:lnSpc>
              <a:spcBef>
                <a:spcPts val="400"/>
              </a:spcBef>
              <a:spcAft>
                <a:spcPts val="0"/>
              </a:spcAft>
              <a:buClr>
                <a:srgbClr val="949494"/>
              </a:buClr>
              <a:buSzPts val="1400"/>
              <a:buNone/>
              <a:defRPr sz="1400">
                <a:solidFill>
                  <a:srgbClr val="949494"/>
                </a:solidFill>
              </a:defRPr>
            </a:lvl3pPr>
            <a:lvl4pPr indent="-228600" lvl="3" marL="1828800" rtl="0" algn="l">
              <a:lnSpc>
                <a:spcPct val="90000"/>
              </a:lnSpc>
              <a:spcBef>
                <a:spcPts val="400"/>
              </a:spcBef>
              <a:spcAft>
                <a:spcPts val="0"/>
              </a:spcAft>
              <a:buClr>
                <a:srgbClr val="949494"/>
              </a:buClr>
              <a:buSzPts val="1200"/>
              <a:buNone/>
              <a:defRPr sz="1200">
                <a:solidFill>
                  <a:srgbClr val="949494"/>
                </a:solidFill>
              </a:defRPr>
            </a:lvl4pPr>
            <a:lvl5pPr indent="-228600" lvl="4" marL="2286000" rtl="0" algn="l">
              <a:lnSpc>
                <a:spcPct val="90000"/>
              </a:lnSpc>
              <a:spcBef>
                <a:spcPts val="400"/>
              </a:spcBef>
              <a:spcAft>
                <a:spcPts val="0"/>
              </a:spcAft>
              <a:buClr>
                <a:srgbClr val="949494"/>
              </a:buClr>
              <a:buSzPts val="1200"/>
              <a:buNone/>
              <a:defRPr sz="1200">
                <a:solidFill>
                  <a:srgbClr val="949494"/>
                </a:solidFill>
              </a:defRPr>
            </a:lvl5pPr>
            <a:lvl6pPr indent="-228600" lvl="5" marL="2743200" rtl="0" algn="l">
              <a:lnSpc>
                <a:spcPct val="90000"/>
              </a:lnSpc>
              <a:spcBef>
                <a:spcPts val="400"/>
              </a:spcBef>
              <a:spcAft>
                <a:spcPts val="0"/>
              </a:spcAft>
              <a:buClr>
                <a:srgbClr val="949494"/>
              </a:buClr>
              <a:buSzPts val="1200"/>
              <a:buNone/>
              <a:defRPr sz="1200">
                <a:solidFill>
                  <a:srgbClr val="949494"/>
                </a:solidFill>
              </a:defRPr>
            </a:lvl6pPr>
            <a:lvl7pPr indent="-228600" lvl="6" marL="3200400" rtl="0" algn="l">
              <a:lnSpc>
                <a:spcPct val="90000"/>
              </a:lnSpc>
              <a:spcBef>
                <a:spcPts val="400"/>
              </a:spcBef>
              <a:spcAft>
                <a:spcPts val="0"/>
              </a:spcAft>
              <a:buClr>
                <a:srgbClr val="949494"/>
              </a:buClr>
              <a:buSzPts val="1200"/>
              <a:buNone/>
              <a:defRPr sz="1200">
                <a:solidFill>
                  <a:srgbClr val="949494"/>
                </a:solidFill>
              </a:defRPr>
            </a:lvl7pPr>
            <a:lvl8pPr indent="-228600" lvl="7" marL="3657600" rtl="0" algn="l">
              <a:lnSpc>
                <a:spcPct val="90000"/>
              </a:lnSpc>
              <a:spcBef>
                <a:spcPts val="400"/>
              </a:spcBef>
              <a:spcAft>
                <a:spcPts val="0"/>
              </a:spcAft>
              <a:buClr>
                <a:srgbClr val="949494"/>
              </a:buClr>
              <a:buSzPts val="1200"/>
              <a:buNone/>
              <a:defRPr sz="1200">
                <a:solidFill>
                  <a:srgbClr val="949494"/>
                </a:solidFill>
              </a:defRPr>
            </a:lvl8pPr>
            <a:lvl9pPr indent="-228600" lvl="8" marL="4114800" rtl="0" algn="l">
              <a:lnSpc>
                <a:spcPct val="90000"/>
              </a:lnSpc>
              <a:spcBef>
                <a:spcPts val="400"/>
              </a:spcBef>
              <a:spcAft>
                <a:spcPts val="0"/>
              </a:spcAft>
              <a:buClr>
                <a:srgbClr val="949494"/>
              </a:buClr>
              <a:buSzPts val="1200"/>
              <a:buNone/>
              <a:defRPr sz="1200">
                <a:solidFill>
                  <a:srgbClr val="949494"/>
                </a:solidFill>
              </a:defRPr>
            </a:lvl9pPr>
          </a:lstStyle>
          <a:p/>
        </p:txBody>
      </p:sp>
      <p:sp>
        <p:nvSpPr>
          <p:cNvPr id="152" name="Google Shape;152;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3" name="Google Shape;153;p29"/>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154" name="Google Shape;154;p29"/>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55" name="Shape 155"/>
        <p:cNvGrpSpPr/>
        <p:nvPr/>
      </p:nvGrpSpPr>
      <p:grpSpPr>
        <a:xfrm>
          <a:off x="0" y="0"/>
          <a:ext cx="0" cy="0"/>
          <a:chOff x="0" y="0"/>
          <a:chExt cx="0" cy="0"/>
        </a:xfrm>
      </p:grpSpPr>
      <p:sp>
        <p:nvSpPr>
          <p:cNvPr id="156" name="Google Shape;156;p30"/>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7" name="Google Shape;157;p30"/>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8" name="Google Shape;158;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9" name="Google Shape;159;p30"/>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160" name="Google Shape;160;p30"/>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161" name="Google Shape;161;p30"/>
          <p:cNvSpPr txBox="1"/>
          <p:nvPr>
            <p:ph idx="2"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62" name="Google Shape;162;p30"/>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63" name="Google Shape;163;p30"/>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164" name="Shape 164"/>
        <p:cNvGrpSpPr/>
        <p:nvPr/>
      </p:nvGrpSpPr>
      <p:grpSpPr>
        <a:xfrm>
          <a:off x="0" y="0"/>
          <a:ext cx="0" cy="0"/>
          <a:chOff x="0" y="0"/>
          <a:chExt cx="0" cy="0"/>
        </a:xfrm>
      </p:grpSpPr>
      <p:sp>
        <p:nvSpPr>
          <p:cNvPr id="165" name="Google Shape;165;p31"/>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31"/>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68" name="Google Shape;168;p31"/>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169" name="Google Shape;169;p31"/>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170" name="Google Shape;170;p31"/>
          <p:cNvSpPr txBox="1"/>
          <p:nvPr>
            <p:ph idx="2"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71" name="Google Shape;171;p31"/>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172" name="Shape 172"/>
        <p:cNvGrpSpPr/>
        <p:nvPr/>
      </p:nvGrpSpPr>
      <p:grpSpPr>
        <a:xfrm>
          <a:off x="0" y="0"/>
          <a:ext cx="0" cy="0"/>
          <a:chOff x="0" y="0"/>
          <a:chExt cx="0" cy="0"/>
        </a:xfrm>
      </p:grpSpPr>
      <p:sp>
        <p:nvSpPr>
          <p:cNvPr id="173" name="Google Shape;173;p32"/>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5" name="Google Shape;175;p32"/>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176" name="Google Shape;176;p32"/>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177" name="Google Shape;177;p32"/>
          <p:cNvSpPr txBox="1"/>
          <p:nvPr>
            <p:ph idx="1" type="body"/>
          </p:nvPr>
        </p:nvSpPr>
        <p:spPr>
          <a:xfrm>
            <a:off x="6286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8" name="Google Shape;178;p32"/>
          <p:cNvSpPr txBox="1"/>
          <p:nvPr>
            <p:ph idx="2" type="body"/>
          </p:nvPr>
        </p:nvSpPr>
        <p:spPr>
          <a:xfrm>
            <a:off x="46291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9" name="Google Shape;179;p32"/>
          <p:cNvSpPr txBox="1"/>
          <p:nvPr>
            <p:ph idx="3"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80" name="Google Shape;180;p32"/>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81" name="Shape 181"/>
        <p:cNvGrpSpPr/>
        <p:nvPr/>
      </p:nvGrpSpPr>
      <p:grpSpPr>
        <a:xfrm>
          <a:off x="0" y="0"/>
          <a:ext cx="0" cy="0"/>
          <a:chOff x="0" y="0"/>
          <a:chExt cx="0" cy="0"/>
        </a:xfrm>
      </p:grpSpPr>
      <p:sp>
        <p:nvSpPr>
          <p:cNvPr id="182" name="Google Shape;182;p33"/>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3" name="Google Shape;183;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84" name="Google Shape;184;p33"/>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185" name="Google Shape;185;p33"/>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186" name="Google Shape;186;p33"/>
          <p:cNvSpPr txBox="1"/>
          <p:nvPr>
            <p:ph idx="1" type="body"/>
          </p:nvPr>
        </p:nvSpPr>
        <p:spPr>
          <a:xfrm>
            <a:off x="6286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7" name="Google Shape;187;p33"/>
          <p:cNvSpPr txBox="1"/>
          <p:nvPr>
            <p:ph idx="2" type="body"/>
          </p:nvPr>
        </p:nvSpPr>
        <p:spPr>
          <a:xfrm>
            <a:off x="4629150" y="923433"/>
            <a:ext cx="3886200" cy="36312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8" name="Google Shape;188;p33"/>
          <p:cNvSpPr txBox="1"/>
          <p:nvPr>
            <p:ph idx="3"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89" name="Google Shape;189;p33"/>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90" name="Google Shape;190;p33"/>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91" name="Shape 191"/>
        <p:cNvGrpSpPr/>
        <p:nvPr/>
      </p:nvGrpSpPr>
      <p:grpSpPr>
        <a:xfrm>
          <a:off x="0" y="0"/>
          <a:ext cx="0" cy="0"/>
          <a:chOff x="0" y="0"/>
          <a:chExt cx="0" cy="0"/>
        </a:xfrm>
      </p:grpSpPr>
      <p:sp>
        <p:nvSpPr>
          <p:cNvPr id="192" name="Google Shape;192;p34"/>
          <p:cNvSpPr txBox="1"/>
          <p:nvPr>
            <p:ph type="title"/>
          </p:nvPr>
        </p:nvSpPr>
        <p:spPr>
          <a:xfrm>
            <a:off x="628650" y="388267"/>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3" name="Google Shape;193;p34"/>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4" name="Google Shape;194;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95" name="Google Shape;195;p34"/>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196" name="Google Shape;196;p34"/>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197" name="Google Shape;197;p34"/>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198" name="Google Shape;198;p34"/>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99" name="Shape 199"/>
        <p:cNvGrpSpPr/>
        <p:nvPr/>
      </p:nvGrpSpPr>
      <p:grpSpPr>
        <a:xfrm>
          <a:off x="0" y="0"/>
          <a:ext cx="0" cy="0"/>
          <a:chOff x="0" y="0"/>
          <a:chExt cx="0" cy="0"/>
        </a:xfrm>
      </p:grpSpPr>
      <p:sp>
        <p:nvSpPr>
          <p:cNvPr id="200" name="Google Shape;200;p35"/>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1" name="Google Shape;20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02" name="Google Shape;202;p35"/>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203" name="Google Shape;203;p35"/>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204" name="Google Shape;204;p35"/>
          <p:cNvSpPr txBox="1"/>
          <p:nvPr>
            <p:ph idx="1" type="body"/>
          </p:nvPr>
        </p:nvSpPr>
        <p:spPr>
          <a:xfrm>
            <a:off x="629841" y="923433"/>
            <a:ext cx="3868500" cy="317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b="1" sz="2100">
                <a:solidFill>
                  <a:schemeClr val="dk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5" name="Google Shape;205;p35"/>
          <p:cNvSpPr txBox="1"/>
          <p:nvPr>
            <p:ph idx="2" type="body"/>
          </p:nvPr>
        </p:nvSpPr>
        <p:spPr>
          <a:xfrm>
            <a:off x="629841" y="1286638"/>
            <a:ext cx="3868500" cy="3339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6" name="Google Shape;206;p35"/>
          <p:cNvSpPr txBox="1"/>
          <p:nvPr>
            <p:ph idx="3" type="body"/>
          </p:nvPr>
        </p:nvSpPr>
        <p:spPr>
          <a:xfrm>
            <a:off x="4629150" y="923433"/>
            <a:ext cx="3887400" cy="317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b="1" sz="2100">
                <a:solidFill>
                  <a:schemeClr val="dk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7" name="Google Shape;207;p35"/>
          <p:cNvSpPr txBox="1"/>
          <p:nvPr>
            <p:ph idx="4" type="body"/>
          </p:nvPr>
        </p:nvSpPr>
        <p:spPr>
          <a:xfrm>
            <a:off x="4629150" y="1286638"/>
            <a:ext cx="3887400" cy="3339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8" name="Google Shape;208;p35"/>
          <p:cNvSpPr txBox="1"/>
          <p:nvPr>
            <p:ph idx="5"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209" name="Google Shape;209;p35"/>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210" name="Google Shape;210;p35"/>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 with Caption" type="objTx">
  <p:cSld name="OBJECT_WITH_CAPTION_TEXT">
    <p:spTree>
      <p:nvGrpSpPr>
        <p:cNvPr id="211" name="Shape 211"/>
        <p:cNvGrpSpPr/>
        <p:nvPr/>
      </p:nvGrpSpPr>
      <p:grpSpPr>
        <a:xfrm>
          <a:off x="0" y="0"/>
          <a:ext cx="0" cy="0"/>
          <a:chOff x="0" y="0"/>
          <a:chExt cx="0" cy="0"/>
        </a:xfrm>
      </p:grpSpPr>
      <p:sp>
        <p:nvSpPr>
          <p:cNvPr id="212" name="Google Shape;212;p36"/>
          <p:cNvSpPr txBox="1"/>
          <p:nvPr>
            <p:ph type="title"/>
          </p:nvPr>
        </p:nvSpPr>
        <p:spPr>
          <a:xfrm>
            <a:off x="629841" y="342900"/>
            <a:ext cx="2949000" cy="12003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3" name="Google Shape;213;p3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solidFill>
                  <a:schemeClr val="dk1"/>
                </a:solidFill>
              </a:defRPr>
            </a:lvl1pPr>
            <a:lvl2pPr indent="-361950" lvl="1" marL="914400" rtl="0" algn="l">
              <a:lnSpc>
                <a:spcPct val="90000"/>
              </a:lnSpc>
              <a:spcBef>
                <a:spcPts val="400"/>
              </a:spcBef>
              <a:spcAft>
                <a:spcPts val="0"/>
              </a:spcAft>
              <a:buClr>
                <a:schemeClr val="dk1"/>
              </a:buClr>
              <a:buSzPts val="2100"/>
              <a:buChar char="•"/>
              <a:defRPr sz="2100">
                <a:solidFill>
                  <a:schemeClr val="dk1"/>
                </a:solidFill>
              </a:defRPr>
            </a:lvl2pPr>
            <a:lvl3pPr indent="-342900" lvl="2" marL="1371600" rtl="0" algn="l">
              <a:lnSpc>
                <a:spcPct val="90000"/>
              </a:lnSpc>
              <a:spcBef>
                <a:spcPts val="400"/>
              </a:spcBef>
              <a:spcAft>
                <a:spcPts val="0"/>
              </a:spcAft>
              <a:buClr>
                <a:schemeClr val="dk1"/>
              </a:buClr>
              <a:buSzPts val="1800"/>
              <a:buChar char="•"/>
              <a:defRPr sz="1800">
                <a:solidFill>
                  <a:schemeClr val="dk1"/>
                </a:solidFill>
              </a:defRPr>
            </a:lvl3pPr>
            <a:lvl4pPr indent="-323850" lvl="3" marL="1828800" rtl="0" algn="l">
              <a:lnSpc>
                <a:spcPct val="90000"/>
              </a:lnSpc>
              <a:spcBef>
                <a:spcPts val="400"/>
              </a:spcBef>
              <a:spcAft>
                <a:spcPts val="0"/>
              </a:spcAft>
              <a:buClr>
                <a:schemeClr val="dk1"/>
              </a:buClr>
              <a:buSzPts val="1500"/>
              <a:buChar char="•"/>
              <a:defRPr sz="1500">
                <a:solidFill>
                  <a:schemeClr val="dk1"/>
                </a:solidFill>
              </a:defRPr>
            </a:lvl4pPr>
            <a:lvl5pPr indent="-323850" lvl="4" marL="2286000" rtl="0" algn="l">
              <a:lnSpc>
                <a:spcPct val="90000"/>
              </a:lnSpc>
              <a:spcBef>
                <a:spcPts val="400"/>
              </a:spcBef>
              <a:spcAft>
                <a:spcPts val="0"/>
              </a:spcAft>
              <a:buClr>
                <a:schemeClr val="dk1"/>
              </a:buClr>
              <a:buSzPts val="1500"/>
              <a:buChar char="•"/>
              <a:defRPr sz="1500">
                <a:solidFill>
                  <a:schemeClr val="dk1"/>
                </a:solidFill>
              </a:defRPr>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14" name="Google Shape;214;p3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solidFill>
                  <a:schemeClr val="dk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15" name="Google Shape;215;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16" name="Google Shape;216;p36"/>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17" name="Google Shape;217;p36"/>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 with Caption">
  <p:cSld name="4_Content with Caption">
    <p:spTree>
      <p:nvGrpSpPr>
        <p:cNvPr id="218" name="Shape 218"/>
        <p:cNvGrpSpPr/>
        <p:nvPr/>
      </p:nvGrpSpPr>
      <p:grpSpPr>
        <a:xfrm>
          <a:off x="0" y="0"/>
          <a:ext cx="0" cy="0"/>
          <a:chOff x="0" y="0"/>
          <a:chExt cx="0" cy="0"/>
        </a:xfrm>
      </p:grpSpPr>
      <p:sp>
        <p:nvSpPr>
          <p:cNvPr id="219" name="Google Shape;219;p37"/>
          <p:cNvSpPr txBox="1"/>
          <p:nvPr>
            <p:ph type="title"/>
          </p:nvPr>
        </p:nvSpPr>
        <p:spPr>
          <a:xfrm>
            <a:off x="629841" y="342900"/>
            <a:ext cx="2949000" cy="12003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0" name="Google Shape;220;p37"/>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solidFill>
                  <a:schemeClr val="dk1"/>
                </a:solidFill>
              </a:defRPr>
            </a:lvl1pPr>
            <a:lvl2pPr indent="-361950" lvl="1" marL="914400" rtl="0" algn="l">
              <a:lnSpc>
                <a:spcPct val="90000"/>
              </a:lnSpc>
              <a:spcBef>
                <a:spcPts val="400"/>
              </a:spcBef>
              <a:spcAft>
                <a:spcPts val="0"/>
              </a:spcAft>
              <a:buClr>
                <a:schemeClr val="dk1"/>
              </a:buClr>
              <a:buSzPts val="2100"/>
              <a:buChar char="•"/>
              <a:defRPr sz="2100">
                <a:solidFill>
                  <a:schemeClr val="dk1"/>
                </a:solidFill>
              </a:defRPr>
            </a:lvl2pPr>
            <a:lvl3pPr indent="-342900" lvl="2" marL="1371600" rtl="0" algn="l">
              <a:lnSpc>
                <a:spcPct val="90000"/>
              </a:lnSpc>
              <a:spcBef>
                <a:spcPts val="400"/>
              </a:spcBef>
              <a:spcAft>
                <a:spcPts val="0"/>
              </a:spcAft>
              <a:buClr>
                <a:schemeClr val="dk1"/>
              </a:buClr>
              <a:buSzPts val="1800"/>
              <a:buChar char="•"/>
              <a:defRPr sz="1800">
                <a:solidFill>
                  <a:schemeClr val="dk1"/>
                </a:solidFill>
              </a:defRPr>
            </a:lvl3pPr>
            <a:lvl4pPr indent="-323850" lvl="3" marL="1828800" rtl="0" algn="l">
              <a:lnSpc>
                <a:spcPct val="90000"/>
              </a:lnSpc>
              <a:spcBef>
                <a:spcPts val="400"/>
              </a:spcBef>
              <a:spcAft>
                <a:spcPts val="0"/>
              </a:spcAft>
              <a:buClr>
                <a:schemeClr val="dk1"/>
              </a:buClr>
              <a:buSzPts val="1500"/>
              <a:buChar char="•"/>
              <a:defRPr sz="1500">
                <a:solidFill>
                  <a:schemeClr val="dk1"/>
                </a:solidFill>
              </a:defRPr>
            </a:lvl4pPr>
            <a:lvl5pPr indent="-323850" lvl="4" marL="2286000" rtl="0" algn="l">
              <a:lnSpc>
                <a:spcPct val="90000"/>
              </a:lnSpc>
              <a:spcBef>
                <a:spcPts val="400"/>
              </a:spcBef>
              <a:spcAft>
                <a:spcPts val="0"/>
              </a:spcAft>
              <a:buClr>
                <a:schemeClr val="dk1"/>
              </a:buClr>
              <a:buSzPts val="1500"/>
              <a:buChar char="•"/>
              <a:defRPr sz="1500">
                <a:solidFill>
                  <a:schemeClr val="dk1"/>
                </a:solidFill>
              </a:defRPr>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21" name="Google Shape;221;p37"/>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solidFill>
                  <a:schemeClr val="dk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22" name="Google Shape;222;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23" name="Google Shape;223;p37"/>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24" name="Google Shape;224;p37"/>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225" name="Google Shape;225;p37"/>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226" name="Shape 226"/>
        <p:cNvGrpSpPr/>
        <p:nvPr/>
      </p:nvGrpSpPr>
      <p:grpSpPr>
        <a:xfrm>
          <a:off x="0" y="0"/>
          <a:ext cx="0" cy="0"/>
          <a:chOff x="0" y="0"/>
          <a:chExt cx="0" cy="0"/>
        </a:xfrm>
      </p:grpSpPr>
      <p:sp>
        <p:nvSpPr>
          <p:cNvPr id="227" name="Google Shape;227;p3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3800"/>
              <a:buFont typeface="Arial"/>
              <a:buNone/>
              <a:defRPr sz="38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8" name="Google Shape;228;p38"/>
          <p:cNvSpPr txBox="1"/>
          <p:nvPr>
            <p:ph idx="1" type="body"/>
          </p:nvPr>
        </p:nvSpPr>
        <p:spPr>
          <a:xfrm>
            <a:off x="623888" y="3442098"/>
            <a:ext cx="7886700" cy="304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solidFill>
                  <a:schemeClr val="dk1"/>
                </a:solidFill>
              </a:defRPr>
            </a:lvl1pPr>
            <a:lvl2pPr indent="-228600" lvl="1" marL="914400" rtl="0" algn="l">
              <a:lnSpc>
                <a:spcPct val="90000"/>
              </a:lnSpc>
              <a:spcBef>
                <a:spcPts val="400"/>
              </a:spcBef>
              <a:spcAft>
                <a:spcPts val="0"/>
              </a:spcAft>
              <a:buClr>
                <a:srgbClr val="949494"/>
              </a:buClr>
              <a:buSzPts val="1500"/>
              <a:buNone/>
              <a:defRPr sz="1500">
                <a:solidFill>
                  <a:srgbClr val="949494"/>
                </a:solidFill>
              </a:defRPr>
            </a:lvl2pPr>
            <a:lvl3pPr indent="-228600" lvl="2" marL="1371600" rtl="0" algn="l">
              <a:lnSpc>
                <a:spcPct val="90000"/>
              </a:lnSpc>
              <a:spcBef>
                <a:spcPts val="400"/>
              </a:spcBef>
              <a:spcAft>
                <a:spcPts val="0"/>
              </a:spcAft>
              <a:buClr>
                <a:srgbClr val="949494"/>
              </a:buClr>
              <a:buSzPts val="1400"/>
              <a:buNone/>
              <a:defRPr sz="1400">
                <a:solidFill>
                  <a:srgbClr val="949494"/>
                </a:solidFill>
              </a:defRPr>
            </a:lvl3pPr>
            <a:lvl4pPr indent="-228600" lvl="3" marL="1828800" rtl="0" algn="l">
              <a:lnSpc>
                <a:spcPct val="90000"/>
              </a:lnSpc>
              <a:spcBef>
                <a:spcPts val="400"/>
              </a:spcBef>
              <a:spcAft>
                <a:spcPts val="0"/>
              </a:spcAft>
              <a:buClr>
                <a:srgbClr val="949494"/>
              </a:buClr>
              <a:buSzPts val="1200"/>
              <a:buNone/>
              <a:defRPr sz="1200">
                <a:solidFill>
                  <a:srgbClr val="949494"/>
                </a:solidFill>
              </a:defRPr>
            </a:lvl4pPr>
            <a:lvl5pPr indent="-228600" lvl="4" marL="2286000" rtl="0" algn="l">
              <a:lnSpc>
                <a:spcPct val="90000"/>
              </a:lnSpc>
              <a:spcBef>
                <a:spcPts val="400"/>
              </a:spcBef>
              <a:spcAft>
                <a:spcPts val="0"/>
              </a:spcAft>
              <a:buClr>
                <a:srgbClr val="949494"/>
              </a:buClr>
              <a:buSzPts val="1200"/>
              <a:buNone/>
              <a:defRPr sz="1200">
                <a:solidFill>
                  <a:srgbClr val="949494"/>
                </a:solidFill>
              </a:defRPr>
            </a:lvl5pPr>
            <a:lvl6pPr indent="-228600" lvl="5" marL="2743200" rtl="0" algn="l">
              <a:lnSpc>
                <a:spcPct val="90000"/>
              </a:lnSpc>
              <a:spcBef>
                <a:spcPts val="400"/>
              </a:spcBef>
              <a:spcAft>
                <a:spcPts val="0"/>
              </a:spcAft>
              <a:buClr>
                <a:srgbClr val="949494"/>
              </a:buClr>
              <a:buSzPts val="1200"/>
              <a:buNone/>
              <a:defRPr sz="1200">
                <a:solidFill>
                  <a:srgbClr val="949494"/>
                </a:solidFill>
              </a:defRPr>
            </a:lvl6pPr>
            <a:lvl7pPr indent="-228600" lvl="6" marL="3200400" rtl="0" algn="l">
              <a:lnSpc>
                <a:spcPct val="90000"/>
              </a:lnSpc>
              <a:spcBef>
                <a:spcPts val="400"/>
              </a:spcBef>
              <a:spcAft>
                <a:spcPts val="0"/>
              </a:spcAft>
              <a:buClr>
                <a:srgbClr val="949494"/>
              </a:buClr>
              <a:buSzPts val="1200"/>
              <a:buNone/>
              <a:defRPr sz="1200">
                <a:solidFill>
                  <a:srgbClr val="949494"/>
                </a:solidFill>
              </a:defRPr>
            </a:lvl7pPr>
            <a:lvl8pPr indent="-228600" lvl="7" marL="3657600" rtl="0" algn="l">
              <a:lnSpc>
                <a:spcPct val="90000"/>
              </a:lnSpc>
              <a:spcBef>
                <a:spcPts val="400"/>
              </a:spcBef>
              <a:spcAft>
                <a:spcPts val="0"/>
              </a:spcAft>
              <a:buClr>
                <a:srgbClr val="949494"/>
              </a:buClr>
              <a:buSzPts val="1200"/>
              <a:buNone/>
              <a:defRPr sz="1200">
                <a:solidFill>
                  <a:srgbClr val="949494"/>
                </a:solidFill>
              </a:defRPr>
            </a:lvl8pPr>
            <a:lvl9pPr indent="-228600" lvl="8" marL="4114800" rtl="0" algn="l">
              <a:lnSpc>
                <a:spcPct val="90000"/>
              </a:lnSpc>
              <a:spcBef>
                <a:spcPts val="400"/>
              </a:spcBef>
              <a:spcAft>
                <a:spcPts val="0"/>
              </a:spcAft>
              <a:buClr>
                <a:srgbClr val="949494"/>
              </a:buClr>
              <a:buSzPts val="1200"/>
              <a:buNone/>
              <a:defRPr sz="1200">
                <a:solidFill>
                  <a:srgbClr val="949494"/>
                </a:solidFill>
              </a:defRPr>
            </a:lvl9pPr>
          </a:lstStyle>
          <a:p/>
        </p:txBody>
      </p:sp>
      <p:sp>
        <p:nvSpPr>
          <p:cNvPr id="229" name="Google Shape;229;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30" name="Google Shape;230;p38"/>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31" name="Google Shape;231;p38"/>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232" name="Google Shape;232;p38"/>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233" name="Shape 233"/>
        <p:cNvGrpSpPr/>
        <p:nvPr/>
      </p:nvGrpSpPr>
      <p:grpSpPr>
        <a:xfrm>
          <a:off x="0" y="0"/>
          <a:ext cx="0" cy="0"/>
          <a:chOff x="0" y="0"/>
          <a:chExt cx="0" cy="0"/>
        </a:xfrm>
      </p:grpSpPr>
      <p:sp>
        <p:nvSpPr>
          <p:cNvPr id="234" name="Google Shape;234;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35" name="Google Shape;235;p39"/>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236" name="Google Shape;236;p39"/>
          <p:cNvCxnSpPr/>
          <p:nvPr/>
        </p:nvCxnSpPr>
        <p:spPr>
          <a:xfrm>
            <a:off x="342900" y="829818"/>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237" name="Google Shape;237;p39"/>
          <p:cNvSpPr txBox="1"/>
          <p:nvPr>
            <p:ph idx="1" type="body"/>
          </p:nvPr>
        </p:nvSpPr>
        <p:spPr>
          <a:xfrm>
            <a:off x="628650" y="53492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8" name="Google Shape;238;p39"/>
          <p:cNvSpPr txBox="1"/>
          <p:nvPr>
            <p:ph type="title"/>
          </p:nvPr>
        </p:nvSpPr>
        <p:spPr>
          <a:xfrm>
            <a:off x="628650" y="116586"/>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239" name="Google Shape;239;p39"/>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240" name="Google Shape;240;p39"/>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type="blank">
  <p:cSld name="BLANK">
    <p:spTree>
      <p:nvGrpSpPr>
        <p:cNvPr id="241" name="Shape 241"/>
        <p:cNvGrpSpPr/>
        <p:nvPr/>
      </p:nvGrpSpPr>
      <p:grpSpPr>
        <a:xfrm>
          <a:off x="0" y="0"/>
          <a:ext cx="0" cy="0"/>
          <a:chOff x="0" y="0"/>
          <a:chExt cx="0" cy="0"/>
        </a:xfrm>
      </p:grpSpPr>
      <p:sp>
        <p:nvSpPr>
          <p:cNvPr id="242" name="Google Shape;242;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43" name="Google Shape;243;p40"/>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44" name="Google Shape;244;p40"/>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245" name="Google Shape;245;p40"/>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icture with Caption" type="picTx">
  <p:cSld name="PICTURE_WITH_CAPTION_TEXT">
    <p:spTree>
      <p:nvGrpSpPr>
        <p:cNvPr id="246" name="Shape 246"/>
        <p:cNvGrpSpPr/>
        <p:nvPr/>
      </p:nvGrpSpPr>
      <p:grpSpPr>
        <a:xfrm>
          <a:off x="0" y="0"/>
          <a:ext cx="0" cy="0"/>
          <a:chOff x="0" y="0"/>
          <a:chExt cx="0" cy="0"/>
        </a:xfrm>
      </p:grpSpPr>
      <p:sp>
        <p:nvSpPr>
          <p:cNvPr id="247" name="Google Shape;247;p41"/>
          <p:cNvSpPr txBox="1"/>
          <p:nvPr>
            <p:ph type="title"/>
          </p:nvPr>
        </p:nvSpPr>
        <p:spPr>
          <a:xfrm>
            <a:off x="629841" y="342900"/>
            <a:ext cx="2949000" cy="12003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8" name="Google Shape;248;p41"/>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249" name="Google Shape;249;p41"/>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solidFill>
                  <a:schemeClr val="dk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50" name="Google Shape;250;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51" name="Google Shape;251;p41"/>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52" name="Google Shape;252;p41"/>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253" name="Google Shape;253;p41"/>
          <p:cNvSpPr txBox="1"/>
          <p:nvPr/>
        </p:nvSpPr>
        <p:spPr>
          <a:xfrm>
            <a:off x="3634027" y="4793618"/>
            <a:ext cx="2236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PROTECTED CRADA INFORMATION</a:t>
            </a:r>
            <a:endParaRPr sz="1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p:cSld name="18_Title and Content">
    <p:spTree>
      <p:nvGrpSpPr>
        <p:cNvPr id="254" name="Shape 254"/>
        <p:cNvGrpSpPr/>
        <p:nvPr/>
      </p:nvGrpSpPr>
      <p:grpSpPr>
        <a:xfrm>
          <a:off x="0" y="0"/>
          <a:ext cx="0" cy="0"/>
          <a:chOff x="0" y="0"/>
          <a:chExt cx="0" cy="0"/>
        </a:xfrm>
      </p:grpSpPr>
      <p:sp>
        <p:nvSpPr>
          <p:cNvPr id="255" name="Google Shape;255;p42"/>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6" name="Google Shape;256;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57" name="Google Shape;257;p42"/>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258" name="Google Shape;258;p42"/>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259" name="Google Shape;259;p42"/>
          <p:cNvSpPr txBox="1"/>
          <p:nvPr>
            <p:ph idx="1" type="body"/>
          </p:nvPr>
        </p:nvSpPr>
        <p:spPr>
          <a:xfrm>
            <a:off x="629841" y="923433"/>
            <a:ext cx="7885500" cy="317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b="1" sz="2100">
                <a:solidFill>
                  <a:schemeClr val="dk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60" name="Google Shape;260;p42"/>
          <p:cNvSpPr txBox="1"/>
          <p:nvPr>
            <p:ph idx="2" type="body"/>
          </p:nvPr>
        </p:nvSpPr>
        <p:spPr>
          <a:xfrm>
            <a:off x="629841" y="1286638"/>
            <a:ext cx="7885500" cy="3339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261" name="Google Shape;261;p42"/>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
        <p:nvSpPr>
          <p:cNvPr id="262" name="Google Shape;262;p42"/>
          <p:cNvSpPr txBox="1"/>
          <p:nvPr>
            <p:ph idx="3"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263" name="Shape 263"/>
        <p:cNvGrpSpPr/>
        <p:nvPr/>
      </p:nvGrpSpPr>
      <p:grpSpPr>
        <a:xfrm>
          <a:off x="0" y="0"/>
          <a:ext cx="0" cy="0"/>
          <a:chOff x="0" y="0"/>
          <a:chExt cx="0" cy="0"/>
        </a:xfrm>
      </p:grpSpPr>
      <p:sp>
        <p:nvSpPr>
          <p:cNvPr id="264" name="Google Shape;264;p43"/>
          <p:cNvSpPr txBox="1"/>
          <p:nvPr>
            <p:ph type="title"/>
          </p:nvPr>
        </p:nvSpPr>
        <p:spPr>
          <a:xfrm>
            <a:off x="628650" y="388267"/>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5" name="Google Shape;265;p43"/>
          <p:cNvSpPr txBox="1"/>
          <p:nvPr>
            <p:ph idx="1" type="body"/>
          </p:nvPr>
        </p:nvSpPr>
        <p:spPr>
          <a:xfrm>
            <a:off x="628650" y="923433"/>
            <a:ext cx="7886700" cy="363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6" name="Google Shape;266;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67" name="Google Shape;267;p43"/>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268" name="Google Shape;268;p43"/>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69" name="Google Shape;269;p43"/>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270" name="Shape 270"/>
        <p:cNvGrpSpPr/>
        <p:nvPr/>
      </p:nvGrpSpPr>
      <p:grpSpPr>
        <a:xfrm>
          <a:off x="0" y="0"/>
          <a:ext cx="0" cy="0"/>
          <a:chOff x="0" y="0"/>
          <a:chExt cx="0" cy="0"/>
        </a:xfrm>
      </p:grpSpPr>
      <p:sp>
        <p:nvSpPr>
          <p:cNvPr id="271" name="Google Shape;271;p44"/>
          <p:cNvSpPr txBox="1"/>
          <p:nvPr>
            <p:ph type="title"/>
          </p:nvPr>
        </p:nvSpPr>
        <p:spPr>
          <a:xfrm>
            <a:off x="628650" y="116085"/>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2" name="Google Shape;272;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73" name="Google Shape;273;p44"/>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274" name="Google Shape;274;p44"/>
          <p:cNvCxnSpPr/>
          <p:nvPr/>
        </p:nvCxnSpPr>
        <p:spPr>
          <a:xfrm>
            <a:off x="342900" y="832593"/>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275" name="Google Shape;275;p44"/>
          <p:cNvSpPr txBox="1"/>
          <p:nvPr>
            <p:ph idx="1" type="body"/>
          </p:nvPr>
        </p:nvSpPr>
        <p:spPr>
          <a:xfrm>
            <a:off x="629841" y="923433"/>
            <a:ext cx="3868500" cy="317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b="1" sz="2100">
                <a:solidFill>
                  <a:schemeClr val="dk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76" name="Google Shape;276;p44"/>
          <p:cNvSpPr txBox="1"/>
          <p:nvPr>
            <p:ph idx="2" type="body"/>
          </p:nvPr>
        </p:nvSpPr>
        <p:spPr>
          <a:xfrm>
            <a:off x="629841" y="1286638"/>
            <a:ext cx="3868500" cy="3339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7" name="Google Shape;277;p44"/>
          <p:cNvSpPr txBox="1"/>
          <p:nvPr>
            <p:ph idx="3" type="body"/>
          </p:nvPr>
        </p:nvSpPr>
        <p:spPr>
          <a:xfrm>
            <a:off x="4629150" y="923433"/>
            <a:ext cx="3887400" cy="317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b="1" sz="2100">
                <a:solidFill>
                  <a:schemeClr val="dk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78" name="Google Shape;278;p44"/>
          <p:cNvSpPr txBox="1"/>
          <p:nvPr>
            <p:ph idx="4" type="body"/>
          </p:nvPr>
        </p:nvSpPr>
        <p:spPr>
          <a:xfrm>
            <a:off x="4629150" y="1286638"/>
            <a:ext cx="3887400" cy="3339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9" name="Google Shape;279;p44"/>
          <p:cNvSpPr txBox="1"/>
          <p:nvPr>
            <p:ph idx="5" type="body"/>
          </p:nvPr>
        </p:nvSpPr>
        <p:spPr>
          <a:xfrm>
            <a:off x="628650" y="53280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280" name="Google Shape;280;p44"/>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281" name="Shape 281"/>
        <p:cNvGrpSpPr/>
        <p:nvPr/>
      </p:nvGrpSpPr>
      <p:grpSpPr>
        <a:xfrm>
          <a:off x="0" y="0"/>
          <a:ext cx="0" cy="0"/>
          <a:chOff x="0" y="0"/>
          <a:chExt cx="0" cy="0"/>
        </a:xfrm>
      </p:grpSpPr>
      <p:sp>
        <p:nvSpPr>
          <p:cNvPr id="282" name="Google Shape;282;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83" name="Google Shape;283;p45"/>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cxnSp>
        <p:nvCxnSpPr>
          <p:cNvPr id="284" name="Google Shape;284;p45"/>
          <p:cNvCxnSpPr/>
          <p:nvPr/>
        </p:nvCxnSpPr>
        <p:spPr>
          <a:xfrm>
            <a:off x="342900" y="829818"/>
            <a:ext cx="8401200" cy="0"/>
          </a:xfrm>
          <a:prstGeom prst="straightConnector1">
            <a:avLst/>
          </a:prstGeom>
          <a:noFill/>
          <a:ln cap="flat" cmpd="sng" w="16500">
            <a:solidFill>
              <a:schemeClr val="dk1"/>
            </a:solidFill>
            <a:prstDash val="solid"/>
            <a:miter lim="800000"/>
            <a:headEnd len="sm" w="sm" type="none"/>
            <a:tailEnd len="sm" w="sm" type="none"/>
          </a:ln>
        </p:spPr>
      </p:cxnSp>
      <p:sp>
        <p:nvSpPr>
          <p:cNvPr id="285" name="Google Shape;285;p45"/>
          <p:cNvSpPr txBox="1"/>
          <p:nvPr>
            <p:ph idx="1" type="body"/>
          </p:nvPr>
        </p:nvSpPr>
        <p:spPr>
          <a:xfrm>
            <a:off x="628650" y="534924"/>
            <a:ext cx="7886700" cy="269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lvl1pPr>
            <a:lvl2pPr indent="-228600" lvl="1" marL="914400" rtl="0" algn="l">
              <a:lnSpc>
                <a:spcPct val="90000"/>
              </a:lnSpc>
              <a:spcBef>
                <a:spcPts val="400"/>
              </a:spcBef>
              <a:spcAft>
                <a:spcPts val="0"/>
              </a:spcAft>
              <a:buClr>
                <a:schemeClr val="dk1"/>
              </a:buClr>
              <a:buSzPts val="1800"/>
              <a:buNone/>
              <a:defRPr/>
            </a:lvl2pPr>
            <a:lvl3pPr indent="-228600" lvl="2" marL="1371600" rtl="0" algn="l">
              <a:lnSpc>
                <a:spcPct val="90000"/>
              </a:lnSpc>
              <a:spcBef>
                <a:spcPts val="400"/>
              </a:spcBef>
              <a:spcAft>
                <a:spcPts val="0"/>
              </a:spcAft>
              <a:buClr>
                <a:schemeClr val="dk1"/>
              </a:buClr>
              <a:buSzPts val="15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86" name="Google Shape;286;p45"/>
          <p:cNvSpPr txBox="1"/>
          <p:nvPr>
            <p:ph type="title"/>
          </p:nvPr>
        </p:nvSpPr>
        <p:spPr>
          <a:xfrm>
            <a:off x="628650" y="116586"/>
            <a:ext cx="7886700" cy="417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287" name="Google Shape;287;p45"/>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288" name="Shape 288"/>
        <p:cNvGrpSpPr/>
        <p:nvPr/>
      </p:nvGrpSpPr>
      <p:grpSpPr>
        <a:xfrm>
          <a:off x="0" y="0"/>
          <a:ext cx="0" cy="0"/>
          <a:chOff x="0" y="0"/>
          <a:chExt cx="0" cy="0"/>
        </a:xfrm>
      </p:grpSpPr>
      <p:sp>
        <p:nvSpPr>
          <p:cNvPr id="289" name="Google Shape;289;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90" name="Google Shape;290;p46"/>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91" name="Google Shape;291;p46"/>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icture with Caption">
  <p:cSld name="5_Picture with Caption">
    <p:spTree>
      <p:nvGrpSpPr>
        <p:cNvPr id="292" name="Shape 292"/>
        <p:cNvGrpSpPr/>
        <p:nvPr/>
      </p:nvGrpSpPr>
      <p:grpSpPr>
        <a:xfrm>
          <a:off x="0" y="0"/>
          <a:ext cx="0" cy="0"/>
          <a:chOff x="0" y="0"/>
          <a:chExt cx="0" cy="0"/>
        </a:xfrm>
      </p:grpSpPr>
      <p:sp>
        <p:nvSpPr>
          <p:cNvPr id="293" name="Google Shape;293;p47"/>
          <p:cNvSpPr txBox="1"/>
          <p:nvPr>
            <p:ph type="title"/>
          </p:nvPr>
        </p:nvSpPr>
        <p:spPr>
          <a:xfrm>
            <a:off x="629841" y="342900"/>
            <a:ext cx="2949000" cy="12003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4" name="Google Shape;294;p4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295" name="Google Shape;295;p4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700"/>
              <a:buNone/>
              <a:defRPr sz="1700">
                <a:solidFill>
                  <a:schemeClr val="dk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96" name="Google Shape;296;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97" name="Google Shape;297;p47"/>
          <p:cNvCxnSpPr/>
          <p:nvPr/>
        </p:nvCxnSpPr>
        <p:spPr>
          <a:xfrm>
            <a:off x="342900" y="4682888"/>
            <a:ext cx="8401200" cy="0"/>
          </a:xfrm>
          <a:prstGeom prst="straightConnector1">
            <a:avLst/>
          </a:prstGeom>
          <a:noFill/>
          <a:ln cap="flat" cmpd="sng" w="16500">
            <a:solidFill>
              <a:schemeClr val="dk1"/>
            </a:solidFill>
            <a:prstDash val="solid"/>
            <a:miter lim="800000"/>
            <a:headEnd len="sm" w="sm" type="none"/>
            <a:tailEnd len="sm" w="sm" type="none"/>
          </a:ln>
        </p:spPr>
      </p:cxnSp>
      <p:pic>
        <p:nvPicPr>
          <p:cNvPr id="298" name="Google Shape;298;p47"/>
          <p:cNvPicPr preferRelativeResize="0"/>
          <p:nvPr/>
        </p:nvPicPr>
        <p:blipFill rotWithShape="1">
          <a:blip r:embed="rId2">
            <a:alphaModFix/>
          </a:blip>
          <a:srcRect b="0" l="0" r="0" t="0"/>
          <a:stretch/>
        </p:blipFill>
        <p:spPr>
          <a:xfrm>
            <a:off x="342900" y="4786928"/>
            <a:ext cx="953919" cy="22113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3.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949494"/>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949494"/>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949494"/>
                </a:solidFill>
                <a:latin typeface="Arial"/>
                <a:ea typeface="Arial"/>
                <a:cs typeface="Arial"/>
                <a:sym typeface="Arial"/>
              </a:defRPr>
            </a:lvl1pPr>
            <a:lvl2pPr indent="0" lvl="1" marL="0" marR="0" rtl="0" algn="r">
              <a:spcBef>
                <a:spcPts val="0"/>
              </a:spcBef>
              <a:buNone/>
              <a:defRPr b="0" i="0" sz="900" u="none" cap="none" strike="noStrike">
                <a:solidFill>
                  <a:srgbClr val="949494"/>
                </a:solidFill>
                <a:latin typeface="Arial"/>
                <a:ea typeface="Arial"/>
                <a:cs typeface="Arial"/>
                <a:sym typeface="Arial"/>
              </a:defRPr>
            </a:lvl2pPr>
            <a:lvl3pPr indent="0" lvl="2" marL="0" marR="0" rtl="0" algn="r">
              <a:spcBef>
                <a:spcPts val="0"/>
              </a:spcBef>
              <a:buNone/>
              <a:defRPr b="0" i="0" sz="900" u="none" cap="none" strike="noStrike">
                <a:solidFill>
                  <a:srgbClr val="949494"/>
                </a:solidFill>
                <a:latin typeface="Arial"/>
                <a:ea typeface="Arial"/>
                <a:cs typeface="Arial"/>
                <a:sym typeface="Arial"/>
              </a:defRPr>
            </a:lvl3pPr>
            <a:lvl4pPr indent="0" lvl="3" marL="0" marR="0" rtl="0" algn="r">
              <a:spcBef>
                <a:spcPts val="0"/>
              </a:spcBef>
              <a:buNone/>
              <a:defRPr b="0" i="0" sz="900" u="none" cap="none" strike="noStrike">
                <a:solidFill>
                  <a:srgbClr val="949494"/>
                </a:solidFill>
                <a:latin typeface="Arial"/>
                <a:ea typeface="Arial"/>
                <a:cs typeface="Arial"/>
                <a:sym typeface="Arial"/>
              </a:defRPr>
            </a:lvl4pPr>
            <a:lvl5pPr indent="0" lvl="4" marL="0" marR="0" rtl="0" algn="r">
              <a:spcBef>
                <a:spcPts val="0"/>
              </a:spcBef>
              <a:buNone/>
              <a:defRPr b="0" i="0" sz="900" u="none" cap="none" strike="noStrike">
                <a:solidFill>
                  <a:srgbClr val="949494"/>
                </a:solidFill>
                <a:latin typeface="Arial"/>
                <a:ea typeface="Arial"/>
                <a:cs typeface="Arial"/>
                <a:sym typeface="Arial"/>
              </a:defRPr>
            </a:lvl5pPr>
            <a:lvl6pPr indent="0" lvl="5" marL="0" marR="0" rtl="0" algn="r">
              <a:spcBef>
                <a:spcPts val="0"/>
              </a:spcBef>
              <a:buNone/>
              <a:defRPr b="0" i="0" sz="900" u="none" cap="none" strike="noStrike">
                <a:solidFill>
                  <a:srgbClr val="949494"/>
                </a:solidFill>
                <a:latin typeface="Arial"/>
                <a:ea typeface="Arial"/>
                <a:cs typeface="Arial"/>
                <a:sym typeface="Arial"/>
              </a:defRPr>
            </a:lvl6pPr>
            <a:lvl7pPr indent="0" lvl="6" marL="0" marR="0" rtl="0" algn="r">
              <a:spcBef>
                <a:spcPts val="0"/>
              </a:spcBef>
              <a:buNone/>
              <a:defRPr b="0" i="0" sz="900" u="none" cap="none" strike="noStrike">
                <a:solidFill>
                  <a:srgbClr val="949494"/>
                </a:solidFill>
                <a:latin typeface="Arial"/>
                <a:ea typeface="Arial"/>
                <a:cs typeface="Arial"/>
                <a:sym typeface="Arial"/>
              </a:defRPr>
            </a:lvl7pPr>
            <a:lvl8pPr indent="0" lvl="7" marL="0" marR="0" rtl="0" algn="r">
              <a:spcBef>
                <a:spcPts val="0"/>
              </a:spcBef>
              <a:buNone/>
              <a:defRPr b="0" i="0" sz="900" u="none" cap="none" strike="noStrike">
                <a:solidFill>
                  <a:srgbClr val="949494"/>
                </a:solidFill>
                <a:latin typeface="Arial"/>
                <a:ea typeface="Arial"/>
                <a:cs typeface="Arial"/>
                <a:sym typeface="Arial"/>
              </a:defRPr>
            </a:lvl8pPr>
            <a:lvl9pPr indent="0" lvl="8" marL="0" marR="0" rtl="0" algn="r">
              <a:spcBef>
                <a:spcPts val="0"/>
              </a:spcBef>
              <a:buNone/>
              <a:defRPr b="0" i="0" sz="900" u="none" cap="none" strike="noStrike">
                <a:solidFill>
                  <a:srgbClr val="9494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transition>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17.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 Id="rId3" Type="http://schemas.openxmlformats.org/officeDocument/2006/relationships/hyperlink" Target="https://doi.org/10.3390/molecules25245901" TargetMode="External"/><Relationship Id="rId4" Type="http://schemas.openxmlformats.org/officeDocument/2006/relationships/hyperlink" Target="https://doi.org/10.1016/j.chemosphere.2021.130330" TargetMode="External"/><Relationship Id="rId5" Type="http://schemas.openxmlformats.org/officeDocument/2006/relationships/hyperlink" Target="https://doi.org/10.1016/j.jmgm.2010.03.010" TargetMode="External"/><Relationship Id="rId6" Type="http://schemas.openxmlformats.org/officeDocument/2006/relationships/hyperlink" Target="https://doi.org/10.3390/md17020081" TargetMode="External"/><Relationship Id="rId7" Type="http://schemas.openxmlformats.org/officeDocument/2006/relationships/hyperlink" Target="https://doi.org/10.1007/s11030-018-9866-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idx="1" type="subTitle"/>
          </p:nvPr>
        </p:nvSpPr>
        <p:spPr>
          <a:xfrm>
            <a:off x="2057400" y="3438009"/>
            <a:ext cx="5010600" cy="12417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chemeClr val="lt1"/>
              </a:buClr>
              <a:buSzPts val="1500"/>
              <a:buNone/>
            </a:pPr>
            <a:r>
              <a:rPr lang="en" sz="1300"/>
              <a:t>Caiden Lukan | PharmD </a:t>
            </a:r>
            <a:r>
              <a:rPr lang="en" sz="1300"/>
              <a:t>candidate</a:t>
            </a:r>
            <a:endParaRPr sz="1300"/>
          </a:p>
          <a:p>
            <a:pPr indent="0" lvl="0" marL="0" rtl="0" algn="r">
              <a:lnSpc>
                <a:spcPct val="100000"/>
              </a:lnSpc>
              <a:spcBef>
                <a:spcPts val="800"/>
              </a:spcBef>
              <a:spcAft>
                <a:spcPts val="0"/>
              </a:spcAft>
              <a:buClr>
                <a:schemeClr val="lt1"/>
              </a:buClr>
              <a:buSzPts val="1500"/>
              <a:buNone/>
            </a:pPr>
            <a:r>
              <a:rPr lang="en" sz="1300"/>
              <a:t>Data Science Intern</a:t>
            </a:r>
            <a:endParaRPr sz="1300"/>
          </a:p>
          <a:p>
            <a:pPr indent="0" lvl="0" marL="0" rtl="0" algn="r">
              <a:lnSpc>
                <a:spcPct val="100000"/>
              </a:lnSpc>
              <a:spcBef>
                <a:spcPts val="800"/>
              </a:spcBef>
              <a:spcAft>
                <a:spcPts val="0"/>
              </a:spcAft>
              <a:buClr>
                <a:schemeClr val="lt1"/>
              </a:buClr>
              <a:buSzPts val="1500"/>
              <a:buNone/>
            </a:pPr>
            <a:r>
              <a:rPr lang="en" sz="1300"/>
              <a:t>Mentor: Amanda Paulson</a:t>
            </a:r>
            <a:endParaRPr sz="1300"/>
          </a:p>
          <a:p>
            <a:pPr indent="0" lvl="0" marL="0" rtl="0" algn="r">
              <a:lnSpc>
                <a:spcPct val="100000"/>
              </a:lnSpc>
              <a:spcBef>
                <a:spcPts val="800"/>
              </a:spcBef>
              <a:spcAft>
                <a:spcPts val="0"/>
              </a:spcAft>
              <a:buClr>
                <a:schemeClr val="lt1"/>
              </a:buClr>
              <a:buSzPts val="1500"/>
              <a:buNone/>
            </a:pPr>
            <a:r>
              <a:rPr lang="en" sz="1300"/>
              <a:t>Butler University</a:t>
            </a:r>
            <a:endParaRPr sz="1300"/>
          </a:p>
          <a:p>
            <a:pPr indent="0" lvl="0" marL="0" rtl="0" algn="r">
              <a:lnSpc>
                <a:spcPct val="100000"/>
              </a:lnSpc>
              <a:spcBef>
                <a:spcPts val="800"/>
              </a:spcBef>
              <a:spcAft>
                <a:spcPts val="0"/>
              </a:spcAft>
              <a:buClr>
                <a:schemeClr val="lt1"/>
              </a:buClr>
              <a:buSzPts val="1500"/>
              <a:buNone/>
            </a:pPr>
            <a:r>
              <a:rPr lang="en" sz="1300"/>
              <a:t>2021 ATOM internship symposium | July 30th, 2021</a:t>
            </a:r>
            <a:endParaRPr sz="1300"/>
          </a:p>
          <a:p>
            <a:pPr indent="0" lvl="0" marL="0" rtl="0" algn="r">
              <a:lnSpc>
                <a:spcPct val="90000"/>
              </a:lnSpc>
              <a:spcBef>
                <a:spcPts val="800"/>
              </a:spcBef>
              <a:spcAft>
                <a:spcPts val="0"/>
              </a:spcAft>
              <a:buClr>
                <a:schemeClr val="lt1"/>
              </a:buClr>
              <a:buSzPts val="1500"/>
              <a:buNone/>
            </a:pPr>
            <a:r>
              <a:t/>
            </a:r>
            <a:endParaRPr/>
          </a:p>
        </p:txBody>
      </p:sp>
      <p:sp>
        <p:nvSpPr>
          <p:cNvPr id="304" name="Google Shape;304;p48"/>
          <p:cNvSpPr txBox="1"/>
          <p:nvPr>
            <p:ph type="ctrTitle"/>
          </p:nvPr>
        </p:nvSpPr>
        <p:spPr>
          <a:xfrm>
            <a:off x="2057400" y="2894174"/>
            <a:ext cx="5010600" cy="2760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lt1"/>
              </a:buClr>
              <a:buSzPts val="1500"/>
              <a:buFont typeface="Arial"/>
              <a:buNone/>
            </a:pPr>
            <a:r>
              <a:rPr lang="en"/>
              <a:t>Use of LogBB data to model and predict small molecule Blood Brain Barrier Penetrance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Final regression logBB, 2D projection based on t</a:t>
            </a:r>
            <a:r>
              <a:rPr lang="en" sz="2000"/>
              <a:t>animoto</a:t>
            </a:r>
            <a:r>
              <a:rPr lang="en" sz="2000"/>
              <a:t> distance</a:t>
            </a:r>
            <a:endParaRPr sz="2000"/>
          </a:p>
        </p:txBody>
      </p:sp>
      <p:pic>
        <p:nvPicPr>
          <p:cNvPr id="368" name="Google Shape;368;p57"/>
          <p:cNvPicPr preferRelativeResize="0"/>
          <p:nvPr/>
        </p:nvPicPr>
        <p:blipFill rotWithShape="1">
          <a:blip r:embed="rId3">
            <a:alphaModFix/>
          </a:blip>
          <a:srcRect b="3207" l="0" r="0" t="5150"/>
          <a:stretch/>
        </p:blipFill>
        <p:spPr>
          <a:xfrm>
            <a:off x="2432075" y="874300"/>
            <a:ext cx="4461024" cy="3810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ctrTitle"/>
          </p:nvPr>
        </p:nvSpPr>
        <p:spPr>
          <a:xfrm>
            <a:off x="342900" y="2755670"/>
            <a:ext cx="4229100" cy="1594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 Modelling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Classification NN featurized by Rdkit inferencing</a:t>
            </a:r>
            <a:endParaRPr/>
          </a:p>
        </p:txBody>
      </p:sp>
      <p:pic>
        <p:nvPicPr>
          <p:cNvPr id="379" name="Google Shape;379;p59"/>
          <p:cNvPicPr preferRelativeResize="0"/>
          <p:nvPr/>
        </p:nvPicPr>
        <p:blipFill rotWithShape="1">
          <a:blip r:embed="rId3">
            <a:alphaModFix/>
          </a:blip>
          <a:srcRect b="0" l="0" r="0" t="5855"/>
          <a:stretch/>
        </p:blipFill>
        <p:spPr>
          <a:xfrm>
            <a:off x="4815375" y="1353850"/>
            <a:ext cx="3539175" cy="2372700"/>
          </a:xfrm>
          <a:prstGeom prst="rect">
            <a:avLst/>
          </a:prstGeom>
          <a:noFill/>
          <a:ln>
            <a:noFill/>
          </a:ln>
        </p:spPr>
      </p:pic>
      <p:sp>
        <p:nvSpPr>
          <p:cNvPr id="380" name="Google Shape;380;p59"/>
          <p:cNvSpPr txBox="1"/>
          <p:nvPr/>
        </p:nvSpPr>
        <p:spPr>
          <a:xfrm>
            <a:off x="5615163" y="3799575"/>
            <a:ext cx="16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AUC_ROC = 0.83</a:t>
            </a:r>
            <a:endParaRPr/>
          </a:p>
        </p:txBody>
      </p:sp>
      <p:pic>
        <p:nvPicPr>
          <p:cNvPr id="381" name="Google Shape;381;p59"/>
          <p:cNvPicPr preferRelativeResize="0"/>
          <p:nvPr/>
        </p:nvPicPr>
        <p:blipFill rotWithShape="1">
          <a:blip r:embed="rId4">
            <a:alphaModFix/>
          </a:blip>
          <a:srcRect b="0" l="0" r="0" t="6032"/>
          <a:stretch/>
        </p:blipFill>
        <p:spPr>
          <a:xfrm>
            <a:off x="432450" y="1353850"/>
            <a:ext cx="3436625" cy="2372700"/>
          </a:xfrm>
          <a:prstGeom prst="rect">
            <a:avLst/>
          </a:prstGeom>
          <a:noFill/>
          <a:ln>
            <a:noFill/>
          </a:ln>
        </p:spPr>
      </p:pic>
      <p:sp>
        <p:nvSpPr>
          <p:cNvPr id="382" name="Google Shape;382;p59"/>
          <p:cNvSpPr txBox="1"/>
          <p:nvPr/>
        </p:nvSpPr>
        <p:spPr>
          <a:xfrm>
            <a:off x="1184600" y="3799575"/>
            <a:ext cx="17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AUC_ROC = 0.94</a:t>
            </a:r>
            <a:endParaRPr/>
          </a:p>
        </p:txBody>
      </p:sp>
      <p:sp>
        <p:nvSpPr>
          <p:cNvPr id="383" name="Google Shape;383;p59"/>
          <p:cNvSpPr txBox="1"/>
          <p:nvPr/>
        </p:nvSpPr>
        <p:spPr>
          <a:xfrm>
            <a:off x="1240100" y="998725"/>
            <a:ext cx="13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Validation Set</a:t>
            </a:r>
            <a:endParaRPr/>
          </a:p>
        </p:txBody>
      </p:sp>
      <p:sp>
        <p:nvSpPr>
          <p:cNvPr id="384" name="Google Shape;384;p59"/>
          <p:cNvSpPr txBox="1"/>
          <p:nvPr/>
        </p:nvSpPr>
        <p:spPr>
          <a:xfrm>
            <a:off x="5852650" y="998725"/>
            <a:ext cx="8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 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0"/>
          <p:cNvSpPr txBox="1"/>
          <p:nvPr/>
        </p:nvSpPr>
        <p:spPr>
          <a:xfrm>
            <a:off x="320175" y="309850"/>
            <a:ext cx="796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Regression NN featurized by rdkit inferencing</a:t>
            </a:r>
            <a:endParaRPr sz="2400">
              <a:solidFill>
                <a:schemeClr val="dk1"/>
              </a:solidFill>
            </a:endParaRPr>
          </a:p>
        </p:txBody>
      </p:sp>
      <p:sp>
        <p:nvSpPr>
          <p:cNvPr id="390" name="Google Shape;390;p60"/>
          <p:cNvSpPr txBox="1"/>
          <p:nvPr/>
        </p:nvSpPr>
        <p:spPr>
          <a:xfrm>
            <a:off x="1344425" y="3572525"/>
            <a:ext cx="152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R2 = .61</a:t>
            </a:r>
            <a:endParaRPr/>
          </a:p>
          <a:p>
            <a:pPr indent="0" lvl="0" marL="0" rtl="0" algn="ctr">
              <a:spcBef>
                <a:spcPts val="0"/>
              </a:spcBef>
              <a:spcAft>
                <a:spcPts val="0"/>
              </a:spcAft>
              <a:buNone/>
            </a:pPr>
            <a:r>
              <a:rPr lang="en"/>
              <a:t>ROC_AUC = .83</a:t>
            </a:r>
            <a:endParaRPr/>
          </a:p>
        </p:txBody>
      </p:sp>
      <p:sp>
        <p:nvSpPr>
          <p:cNvPr id="391" name="Google Shape;391;p60"/>
          <p:cNvSpPr txBox="1"/>
          <p:nvPr/>
        </p:nvSpPr>
        <p:spPr>
          <a:xfrm>
            <a:off x="5487625" y="3572525"/>
            <a:ext cx="1849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R2 = .43</a:t>
            </a:r>
            <a:endParaRPr/>
          </a:p>
          <a:p>
            <a:pPr indent="0" lvl="0" marL="0" rtl="0" algn="ctr">
              <a:spcBef>
                <a:spcPts val="0"/>
              </a:spcBef>
              <a:spcAft>
                <a:spcPts val="0"/>
              </a:spcAft>
              <a:buNone/>
            </a:pPr>
            <a:r>
              <a:rPr lang="en"/>
              <a:t>ROC_AUC = .82</a:t>
            </a:r>
            <a:endParaRPr/>
          </a:p>
        </p:txBody>
      </p:sp>
      <p:pic>
        <p:nvPicPr>
          <p:cNvPr id="392" name="Google Shape;392;p60"/>
          <p:cNvPicPr preferRelativeResize="0"/>
          <p:nvPr/>
        </p:nvPicPr>
        <p:blipFill>
          <a:blip r:embed="rId4">
            <a:alphaModFix/>
          </a:blip>
          <a:stretch>
            <a:fillRect/>
          </a:stretch>
        </p:blipFill>
        <p:spPr>
          <a:xfrm>
            <a:off x="224175" y="1016350"/>
            <a:ext cx="3961151" cy="2403775"/>
          </a:xfrm>
          <a:prstGeom prst="rect">
            <a:avLst/>
          </a:prstGeom>
          <a:noFill/>
          <a:ln>
            <a:noFill/>
          </a:ln>
        </p:spPr>
      </p:pic>
      <p:pic>
        <p:nvPicPr>
          <p:cNvPr id="393" name="Google Shape;393;p60"/>
          <p:cNvPicPr preferRelativeResize="0"/>
          <p:nvPr/>
        </p:nvPicPr>
        <p:blipFill>
          <a:blip r:embed="rId5">
            <a:alphaModFix/>
          </a:blip>
          <a:stretch>
            <a:fillRect/>
          </a:stretch>
        </p:blipFill>
        <p:spPr>
          <a:xfrm>
            <a:off x="4572001" y="1016350"/>
            <a:ext cx="3961151" cy="240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ph type="ctrTitle"/>
          </p:nvPr>
        </p:nvSpPr>
        <p:spPr>
          <a:xfrm>
            <a:off x="342900" y="2755670"/>
            <a:ext cx="4229100" cy="1594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 Exploration</a:t>
            </a:r>
            <a:endParaRPr/>
          </a:p>
        </p:txBody>
      </p:sp>
      <p:sp>
        <p:nvSpPr>
          <p:cNvPr id="399" name="Google Shape;399;p61"/>
          <p:cNvSpPr txBox="1"/>
          <p:nvPr>
            <p:ph idx="1" type="subTitle"/>
          </p:nvPr>
        </p:nvSpPr>
        <p:spPr>
          <a:xfrm>
            <a:off x="342900" y="4350221"/>
            <a:ext cx="4229100" cy="294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Metadata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Feature importance		</a:t>
            </a:r>
            <a:endParaRPr/>
          </a:p>
        </p:txBody>
      </p:sp>
      <p:sp>
        <p:nvSpPr>
          <p:cNvPr id="405" name="Google Shape;405;p62"/>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Accomplished by shuffling the values of the features individually</a:t>
            </a:r>
            <a:endParaRPr/>
          </a:p>
          <a:p>
            <a:pPr indent="-317500" lvl="0" marL="457200" rtl="0" algn="l">
              <a:spcBef>
                <a:spcPts val="0"/>
              </a:spcBef>
              <a:spcAft>
                <a:spcPts val="0"/>
              </a:spcAft>
              <a:buSzPts val="1400"/>
              <a:buChar char="-"/>
            </a:pPr>
            <a:r>
              <a:rPr lang="en"/>
              <a:t>Poor scores reflect increased importance of said feature</a:t>
            </a:r>
            <a:endParaRPr/>
          </a:p>
          <a:p>
            <a:pPr indent="0" lvl="0" marL="457200" rtl="0" algn="l">
              <a:spcBef>
                <a:spcPts val="800"/>
              </a:spcBef>
              <a:spcAft>
                <a:spcPts val="0"/>
              </a:spcAft>
              <a:buNone/>
            </a:pPr>
            <a:r>
              <a:t/>
            </a:r>
            <a:endParaRPr/>
          </a:p>
        </p:txBody>
      </p:sp>
      <p:pic>
        <p:nvPicPr>
          <p:cNvPr id="406" name="Google Shape;406;p62"/>
          <p:cNvPicPr preferRelativeResize="0"/>
          <p:nvPr/>
        </p:nvPicPr>
        <p:blipFill>
          <a:blip r:embed="rId3">
            <a:alphaModFix/>
          </a:blip>
          <a:stretch>
            <a:fillRect/>
          </a:stretch>
        </p:blipFill>
        <p:spPr>
          <a:xfrm>
            <a:off x="2983377" y="2059725"/>
            <a:ext cx="2805450" cy="2494899"/>
          </a:xfrm>
          <a:prstGeom prst="rect">
            <a:avLst/>
          </a:prstGeom>
          <a:noFill/>
          <a:ln>
            <a:noFill/>
          </a:ln>
        </p:spPr>
      </p:pic>
      <p:sp>
        <p:nvSpPr>
          <p:cNvPr id="407" name="Google Shape;407;p62"/>
          <p:cNvSpPr/>
          <p:nvPr/>
        </p:nvSpPr>
        <p:spPr>
          <a:xfrm>
            <a:off x="3501300" y="2685350"/>
            <a:ext cx="258300" cy="8985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2"/>
          <p:cNvSpPr/>
          <p:nvPr/>
        </p:nvSpPr>
        <p:spPr>
          <a:xfrm rot="10800000">
            <a:off x="4366375" y="3034000"/>
            <a:ext cx="260700" cy="8985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was the process</a:t>
            </a:r>
            <a:endParaRPr/>
          </a:p>
        </p:txBody>
      </p:sp>
      <p:graphicFrame>
        <p:nvGraphicFramePr>
          <p:cNvPr id="414" name="Google Shape;414;p63"/>
          <p:cNvGraphicFramePr/>
          <p:nvPr/>
        </p:nvGraphicFramePr>
        <p:xfrm>
          <a:off x="155950" y="1143425"/>
          <a:ext cx="3000000" cy="3000000"/>
        </p:xfrm>
        <a:graphic>
          <a:graphicData uri="http://schemas.openxmlformats.org/drawingml/2006/table">
            <a:tbl>
              <a:tblPr>
                <a:noFill/>
                <a:tableStyleId>{AF984A4E-8A0A-44C4-B0DA-849B04988B65}</a:tableStyleId>
              </a:tblPr>
              <a:tblGrid>
                <a:gridCol w="670875"/>
                <a:gridCol w="670875"/>
                <a:gridCol w="670875"/>
                <a:gridCol w="670875"/>
              </a:tblGrid>
              <a:tr h="226350">
                <a:tc>
                  <a:txBody>
                    <a:bodyPr/>
                    <a:lstStyle/>
                    <a:p>
                      <a:pPr indent="0" lvl="0" marL="0" rtl="0" algn="l">
                        <a:spcBef>
                          <a:spcPts val="0"/>
                        </a:spcBef>
                        <a:spcAft>
                          <a:spcPts val="0"/>
                        </a:spcAft>
                        <a:buNone/>
                      </a:pPr>
                      <a:r>
                        <a:rPr lang="en"/>
                        <a:t>X_1</a:t>
                      </a:r>
                      <a:endParaRPr/>
                    </a:p>
                  </a:txBody>
                  <a:tcPr marT="91425" marB="91425" marR="91425" marL="91425"/>
                </a:tc>
                <a:tc>
                  <a:txBody>
                    <a:bodyPr/>
                    <a:lstStyle/>
                    <a:p>
                      <a:pPr indent="0" lvl="0" marL="0" rtl="0" algn="l">
                        <a:spcBef>
                          <a:spcPts val="0"/>
                        </a:spcBef>
                        <a:spcAft>
                          <a:spcPts val="0"/>
                        </a:spcAft>
                        <a:buNone/>
                      </a:pPr>
                      <a:r>
                        <a:rPr lang="en"/>
                        <a:t>X_2</a:t>
                      </a:r>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r>
              <a:tr h="226350">
                <a:tc>
                  <a:txBody>
                    <a:bodyPr/>
                    <a:lstStyle/>
                    <a:p>
                      <a:pPr indent="0" lvl="0" marL="0" rtl="0" algn="l">
                        <a:spcBef>
                          <a:spcPts val="0"/>
                        </a:spcBef>
                        <a:spcAft>
                          <a:spcPts val="0"/>
                        </a:spcAft>
                        <a:buNone/>
                      </a:pPr>
                      <a:r>
                        <a:rPr lang="en"/>
                        <a:t>X_1a</a:t>
                      </a:r>
                      <a:endParaRPr/>
                    </a:p>
                  </a:txBody>
                  <a:tcPr marT="91425" marB="91425" marR="91425" marL="91425"/>
                </a:tc>
                <a:tc>
                  <a:txBody>
                    <a:bodyPr/>
                    <a:lstStyle/>
                    <a:p>
                      <a:pPr indent="0" lvl="0" marL="0" rtl="0" algn="l">
                        <a:spcBef>
                          <a:spcPts val="0"/>
                        </a:spcBef>
                        <a:spcAft>
                          <a:spcPts val="0"/>
                        </a:spcAft>
                        <a:buNone/>
                      </a:pPr>
                      <a:r>
                        <a:rPr lang="en"/>
                        <a:t>X_2a</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y_1</a:t>
                      </a:r>
                      <a:endParaRPr/>
                    </a:p>
                  </a:txBody>
                  <a:tcPr marT="91425" marB="91425" marR="91425" marL="91425"/>
                </a:tc>
              </a:tr>
              <a:tr h="226350">
                <a:tc>
                  <a:txBody>
                    <a:bodyPr/>
                    <a:lstStyle/>
                    <a:p>
                      <a:pPr indent="0" lvl="0" marL="0" rtl="0" algn="l">
                        <a:spcBef>
                          <a:spcPts val="0"/>
                        </a:spcBef>
                        <a:spcAft>
                          <a:spcPts val="0"/>
                        </a:spcAft>
                        <a:buNone/>
                      </a:pPr>
                      <a:r>
                        <a:rPr lang="en"/>
                        <a:t>X_1b</a:t>
                      </a:r>
                      <a:endParaRPr/>
                    </a:p>
                  </a:txBody>
                  <a:tcPr marT="91425" marB="91425" marR="91425" marL="91425"/>
                </a:tc>
                <a:tc>
                  <a:txBody>
                    <a:bodyPr/>
                    <a:lstStyle/>
                    <a:p>
                      <a:pPr indent="0" lvl="0" marL="0" rtl="0" algn="l">
                        <a:spcBef>
                          <a:spcPts val="0"/>
                        </a:spcBef>
                        <a:spcAft>
                          <a:spcPts val="0"/>
                        </a:spcAft>
                        <a:buNone/>
                      </a:pPr>
                      <a:r>
                        <a:rPr lang="en"/>
                        <a:t>X_2b</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y_2</a:t>
                      </a:r>
                      <a:endParaRPr/>
                    </a:p>
                  </a:txBody>
                  <a:tcPr marT="91425" marB="91425" marR="91425" marL="91425"/>
                </a:tc>
              </a:tr>
              <a:tr h="226350">
                <a:tc>
                  <a:txBody>
                    <a:bodyPr/>
                    <a:lstStyle/>
                    <a:p>
                      <a:pPr indent="0" lvl="0" marL="0" rtl="0" algn="l">
                        <a:spcBef>
                          <a:spcPts val="0"/>
                        </a:spcBef>
                        <a:spcAft>
                          <a:spcPts val="0"/>
                        </a:spcAft>
                        <a:buNone/>
                      </a:pPr>
                      <a:r>
                        <a:rPr lang="en"/>
                        <a:t>X_1c</a:t>
                      </a:r>
                      <a:endParaRPr/>
                    </a:p>
                  </a:txBody>
                  <a:tcPr marT="91425" marB="91425" marR="91425" marL="91425"/>
                </a:tc>
                <a:tc>
                  <a:txBody>
                    <a:bodyPr/>
                    <a:lstStyle/>
                    <a:p>
                      <a:pPr indent="0" lvl="0" marL="0" rtl="0" algn="l">
                        <a:spcBef>
                          <a:spcPts val="0"/>
                        </a:spcBef>
                        <a:spcAft>
                          <a:spcPts val="0"/>
                        </a:spcAft>
                        <a:buNone/>
                      </a:pPr>
                      <a:r>
                        <a:rPr lang="en"/>
                        <a:t>X_2c</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y_3</a:t>
                      </a:r>
                      <a:endParaRPr/>
                    </a:p>
                  </a:txBody>
                  <a:tcPr marT="91425" marB="91425" marR="91425" marL="91425"/>
                </a:tc>
              </a:tr>
              <a:tr h="2263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226350">
                <a:tc>
                  <a:txBody>
                    <a:bodyPr/>
                    <a:lstStyle/>
                    <a:p>
                      <a:pPr indent="0" lvl="0" marL="0" rtl="0" algn="l">
                        <a:spcBef>
                          <a:spcPts val="0"/>
                        </a:spcBef>
                        <a:spcAft>
                          <a:spcPts val="0"/>
                        </a:spcAft>
                        <a:buNone/>
                      </a:pPr>
                      <a:r>
                        <a:rPr lang="en"/>
                        <a:t>X_1z</a:t>
                      </a:r>
                      <a:endParaRPr/>
                    </a:p>
                  </a:txBody>
                  <a:tcPr marT="91425" marB="91425" marR="91425" marL="91425"/>
                </a:tc>
                <a:tc>
                  <a:txBody>
                    <a:bodyPr/>
                    <a:lstStyle/>
                    <a:p>
                      <a:pPr indent="0" lvl="0" marL="0" rtl="0" algn="l">
                        <a:spcBef>
                          <a:spcPts val="0"/>
                        </a:spcBef>
                        <a:spcAft>
                          <a:spcPts val="0"/>
                        </a:spcAft>
                        <a:buNone/>
                      </a:pPr>
                      <a:r>
                        <a:rPr lang="en"/>
                        <a:t>X_2z</a:t>
                      </a:r>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lang="en"/>
                        <a:t>y_n</a:t>
                      </a:r>
                      <a:endParaRPr/>
                    </a:p>
                  </a:txBody>
                  <a:tcPr marT="91425" marB="91425" marR="91425" marL="91425"/>
                </a:tc>
              </a:tr>
            </a:tbl>
          </a:graphicData>
        </a:graphic>
      </p:graphicFrame>
      <p:graphicFrame>
        <p:nvGraphicFramePr>
          <p:cNvPr id="415" name="Google Shape;415;p63"/>
          <p:cNvGraphicFramePr/>
          <p:nvPr/>
        </p:nvGraphicFramePr>
        <p:xfrm>
          <a:off x="3113900" y="1143425"/>
          <a:ext cx="3000000" cy="3000000"/>
        </p:xfrm>
        <a:graphic>
          <a:graphicData uri="http://schemas.openxmlformats.org/drawingml/2006/table">
            <a:tbl>
              <a:tblPr>
                <a:noFill/>
                <a:tableStyleId>{AF984A4E-8A0A-44C4-B0DA-849B04988B65}</a:tableStyleId>
              </a:tblPr>
              <a:tblGrid>
                <a:gridCol w="670875"/>
                <a:gridCol w="670875"/>
                <a:gridCol w="670875"/>
                <a:gridCol w="670875"/>
              </a:tblGrid>
              <a:tr h="226350">
                <a:tc>
                  <a:txBody>
                    <a:bodyPr/>
                    <a:lstStyle/>
                    <a:p>
                      <a:pPr indent="0" lvl="0" marL="0" rtl="0" algn="l">
                        <a:spcBef>
                          <a:spcPts val="0"/>
                        </a:spcBef>
                        <a:spcAft>
                          <a:spcPts val="0"/>
                        </a:spcAft>
                        <a:buNone/>
                      </a:pPr>
                      <a:r>
                        <a:rPr b="1" lang="en">
                          <a:solidFill>
                            <a:srgbClr val="BD206B"/>
                          </a:solidFill>
                        </a:rPr>
                        <a:t>X_1</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X_2</a:t>
                      </a:r>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b="1" lang="en">
                          <a:solidFill>
                            <a:srgbClr val="BD206B"/>
                          </a:solidFill>
                        </a:rPr>
                        <a:t>X_1f</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X_2a</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y_1?</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b="1" lang="en">
                          <a:solidFill>
                            <a:srgbClr val="BD206B"/>
                          </a:solidFill>
                        </a:rPr>
                        <a:t>X_1p</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X_2b</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y_2?</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b="1" lang="en">
                          <a:solidFill>
                            <a:srgbClr val="BD206B"/>
                          </a:solidFill>
                        </a:rPr>
                        <a:t>X_1r</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X_2c</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y_3?</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b="1" lang="en">
                          <a:solidFill>
                            <a:srgbClr val="BD206B"/>
                          </a:solidFill>
                        </a:rPr>
                        <a:t>:</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b="1" lang="en">
                          <a:solidFill>
                            <a:srgbClr val="BD206B"/>
                          </a:solidFill>
                        </a:rPr>
                        <a:t>X_1b</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X_2z</a:t>
                      </a:r>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y_n?</a:t>
                      </a:r>
                      <a:endParaRPr b="1">
                        <a:solidFill>
                          <a:srgbClr val="70C7BF"/>
                        </a:solidFill>
                      </a:endParaRPr>
                    </a:p>
                  </a:txBody>
                  <a:tcPr marT="91425" marB="91425" marR="91425" marL="91425"/>
                </a:tc>
              </a:tr>
            </a:tbl>
          </a:graphicData>
        </a:graphic>
      </p:graphicFrame>
      <p:graphicFrame>
        <p:nvGraphicFramePr>
          <p:cNvPr id="416" name="Google Shape;416;p63"/>
          <p:cNvGraphicFramePr/>
          <p:nvPr/>
        </p:nvGraphicFramePr>
        <p:xfrm>
          <a:off x="6071850" y="1143425"/>
          <a:ext cx="3000000" cy="3000000"/>
        </p:xfrm>
        <a:graphic>
          <a:graphicData uri="http://schemas.openxmlformats.org/drawingml/2006/table">
            <a:tbl>
              <a:tblPr>
                <a:noFill/>
                <a:tableStyleId>{AF984A4E-8A0A-44C4-B0DA-849B04988B65}</a:tableStyleId>
              </a:tblPr>
              <a:tblGrid>
                <a:gridCol w="670875"/>
                <a:gridCol w="670875"/>
                <a:gridCol w="670875"/>
                <a:gridCol w="670875"/>
              </a:tblGrid>
              <a:tr h="226350">
                <a:tc>
                  <a:txBody>
                    <a:bodyPr/>
                    <a:lstStyle/>
                    <a:p>
                      <a:pPr indent="0" lvl="0" marL="0" rtl="0" algn="l">
                        <a:spcBef>
                          <a:spcPts val="0"/>
                        </a:spcBef>
                        <a:spcAft>
                          <a:spcPts val="0"/>
                        </a:spcAft>
                        <a:buNone/>
                      </a:pPr>
                      <a:r>
                        <a:rPr lang="en"/>
                        <a:t>X_1</a:t>
                      </a:r>
                      <a:endParaRPr/>
                    </a:p>
                  </a:txBody>
                  <a:tcPr marT="91425" marB="91425" marR="91425" marL="91425"/>
                </a:tc>
                <a:tc>
                  <a:txBody>
                    <a:bodyPr/>
                    <a:lstStyle/>
                    <a:p>
                      <a:pPr indent="0" lvl="0" marL="0" rtl="0" algn="l">
                        <a:spcBef>
                          <a:spcPts val="0"/>
                        </a:spcBef>
                        <a:spcAft>
                          <a:spcPts val="0"/>
                        </a:spcAft>
                        <a:buNone/>
                      </a:pPr>
                      <a:r>
                        <a:rPr b="1" lang="en">
                          <a:solidFill>
                            <a:srgbClr val="BD206B"/>
                          </a:solidFill>
                        </a:rPr>
                        <a:t>X_2</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lang="en"/>
                        <a:t>X_1a</a:t>
                      </a:r>
                      <a:endParaRPr/>
                    </a:p>
                  </a:txBody>
                  <a:tcPr marT="91425" marB="91425" marR="91425" marL="91425"/>
                </a:tc>
                <a:tc>
                  <a:txBody>
                    <a:bodyPr/>
                    <a:lstStyle/>
                    <a:p>
                      <a:pPr indent="0" lvl="0" marL="0" rtl="0" algn="l">
                        <a:spcBef>
                          <a:spcPts val="0"/>
                        </a:spcBef>
                        <a:spcAft>
                          <a:spcPts val="0"/>
                        </a:spcAft>
                        <a:buNone/>
                      </a:pPr>
                      <a:r>
                        <a:rPr b="1" lang="en">
                          <a:solidFill>
                            <a:srgbClr val="BD206B"/>
                          </a:solidFill>
                        </a:rPr>
                        <a:t>X_2g</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y_1?</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lang="en"/>
                        <a:t>X_1b</a:t>
                      </a:r>
                      <a:endParaRPr/>
                    </a:p>
                  </a:txBody>
                  <a:tcPr marT="91425" marB="91425" marR="91425" marL="91425"/>
                </a:tc>
                <a:tc>
                  <a:txBody>
                    <a:bodyPr/>
                    <a:lstStyle/>
                    <a:p>
                      <a:pPr indent="0" lvl="0" marL="0" rtl="0" algn="l">
                        <a:spcBef>
                          <a:spcPts val="0"/>
                        </a:spcBef>
                        <a:spcAft>
                          <a:spcPts val="0"/>
                        </a:spcAft>
                        <a:buNone/>
                      </a:pPr>
                      <a:r>
                        <a:rPr b="1" lang="en">
                          <a:solidFill>
                            <a:srgbClr val="BD206B"/>
                          </a:solidFill>
                        </a:rPr>
                        <a:t>X_2e</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y_2?</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lang="en"/>
                        <a:t>X_1c</a:t>
                      </a:r>
                      <a:endParaRPr/>
                    </a:p>
                  </a:txBody>
                  <a:tcPr marT="91425" marB="91425" marR="91425" marL="91425"/>
                </a:tc>
                <a:tc>
                  <a:txBody>
                    <a:bodyPr/>
                    <a:lstStyle/>
                    <a:p>
                      <a:pPr indent="0" lvl="0" marL="0" rtl="0" algn="l">
                        <a:spcBef>
                          <a:spcPts val="0"/>
                        </a:spcBef>
                        <a:spcAft>
                          <a:spcPts val="0"/>
                        </a:spcAft>
                        <a:buNone/>
                      </a:pPr>
                      <a:r>
                        <a:rPr b="1" lang="en">
                          <a:solidFill>
                            <a:srgbClr val="BD206B"/>
                          </a:solidFill>
                        </a:rPr>
                        <a:t>X_2s</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y_3?</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BD206B"/>
                          </a:solidFill>
                        </a:rPr>
                        <a:t>:</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a:t>
                      </a:r>
                      <a:endParaRPr b="1">
                        <a:solidFill>
                          <a:srgbClr val="70C7BF"/>
                        </a:solidFill>
                      </a:endParaRPr>
                    </a:p>
                  </a:txBody>
                  <a:tcPr marT="91425" marB="91425" marR="91425" marL="91425"/>
                </a:tc>
              </a:tr>
              <a:tr h="226350">
                <a:tc>
                  <a:txBody>
                    <a:bodyPr/>
                    <a:lstStyle/>
                    <a:p>
                      <a:pPr indent="0" lvl="0" marL="0" rtl="0" algn="l">
                        <a:spcBef>
                          <a:spcPts val="0"/>
                        </a:spcBef>
                        <a:spcAft>
                          <a:spcPts val="0"/>
                        </a:spcAft>
                        <a:buNone/>
                      </a:pPr>
                      <a:r>
                        <a:rPr lang="en"/>
                        <a:t>X_1z</a:t>
                      </a:r>
                      <a:endParaRPr/>
                    </a:p>
                  </a:txBody>
                  <a:tcPr marT="91425" marB="91425" marR="91425" marL="91425"/>
                </a:tc>
                <a:tc>
                  <a:txBody>
                    <a:bodyPr/>
                    <a:lstStyle/>
                    <a:p>
                      <a:pPr indent="0" lvl="0" marL="0" rtl="0" algn="l">
                        <a:spcBef>
                          <a:spcPts val="0"/>
                        </a:spcBef>
                        <a:spcAft>
                          <a:spcPts val="0"/>
                        </a:spcAft>
                        <a:buNone/>
                      </a:pPr>
                      <a:r>
                        <a:rPr b="1" lang="en">
                          <a:solidFill>
                            <a:srgbClr val="BD206B"/>
                          </a:solidFill>
                        </a:rPr>
                        <a:t>X_2q</a:t>
                      </a:r>
                      <a:endParaRPr b="1">
                        <a:solidFill>
                          <a:srgbClr val="BD206B"/>
                        </a:solidFill>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y_n?</a:t>
                      </a:r>
                      <a:endParaRPr b="1">
                        <a:solidFill>
                          <a:srgbClr val="70C7BF"/>
                        </a:solidFill>
                      </a:endParaRPr>
                    </a:p>
                  </a:txBody>
                  <a:tcPr marT="91425" marB="91425" marR="91425" marL="91425"/>
                </a:tc>
              </a:tr>
            </a:tbl>
          </a:graphicData>
        </a:graphic>
      </p:graphicFrame>
      <p:sp>
        <p:nvSpPr>
          <p:cNvPr id="417" name="Google Shape;417;p63"/>
          <p:cNvSpPr/>
          <p:nvPr/>
        </p:nvSpPr>
        <p:spPr>
          <a:xfrm>
            <a:off x="3113900" y="1143425"/>
            <a:ext cx="670800" cy="23772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3"/>
          <p:cNvSpPr/>
          <p:nvPr/>
        </p:nvSpPr>
        <p:spPr>
          <a:xfrm>
            <a:off x="6742725" y="1143425"/>
            <a:ext cx="670800" cy="23772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3"/>
          <p:cNvSpPr/>
          <p:nvPr/>
        </p:nvSpPr>
        <p:spPr>
          <a:xfrm>
            <a:off x="5126525" y="1143425"/>
            <a:ext cx="670800" cy="2377200"/>
          </a:xfrm>
          <a:prstGeom prst="rect">
            <a:avLst/>
          </a:prstGeom>
          <a:noFill/>
          <a:ln cap="flat" cmpd="sng" w="76200">
            <a:solidFill>
              <a:srgbClr val="70C7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3"/>
          <p:cNvSpPr/>
          <p:nvPr/>
        </p:nvSpPr>
        <p:spPr>
          <a:xfrm>
            <a:off x="8084400" y="1143425"/>
            <a:ext cx="670800" cy="2377200"/>
          </a:xfrm>
          <a:prstGeom prst="rect">
            <a:avLst/>
          </a:prstGeom>
          <a:noFill/>
          <a:ln cap="flat" cmpd="sng" w="76200">
            <a:solidFill>
              <a:srgbClr val="70C7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4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4"/>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was the process</a:t>
            </a:r>
            <a:endParaRPr/>
          </a:p>
        </p:txBody>
      </p:sp>
      <p:graphicFrame>
        <p:nvGraphicFramePr>
          <p:cNvPr id="426" name="Google Shape;426;p64"/>
          <p:cNvGraphicFramePr/>
          <p:nvPr/>
        </p:nvGraphicFramePr>
        <p:xfrm>
          <a:off x="155950" y="1143425"/>
          <a:ext cx="3000000" cy="3000000"/>
        </p:xfrm>
        <a:graphic>
          <a:graphicData uri="http://schemas.openxmlformats.org/drawingml/2006/table">
            <a:tbl>
              <a:tblPr>
                <a:noFill/>
                <a:tableStyleId>{AF984A4E-8A0A-44C4-B0DA-849B04988B65}</a:tableStyleId>
              </a:tblPr>
              <a:tblGrid>
                <a:gridCol w="670875"/>
                <a:gridCol w="670875"/>
                <a:gridCol w="670875"/>
                <a:gridCol w="670875"/>
              </a:tblGrid>
              <a:tr h="206525">
                <a:tc>
                  <a:txBody>
                    <a:bodyPr/>
                    <a:lstStyle/>
                    <a:p>
                      <a:pPr indent="0" lvl="0" marL="0" rtl="0" algn="l">
                        <a:spcBef>
                          <a:spcPts val="0"/>
                        </a:spcBef>
                        <a:spcAft>
                          <a:spcPts val="0"/>
                        </a:spcAft>
                        <a:buNone/>
                      </a:pPr>
                      <a:r>
                        <a:rPr lang="en"/>
                        <a:t>X_1</a:t>
                      </a:r>
                      <a:endParaRPr/>
                    </a:p>
                  </a:txBody>
                  <a:tcPr marT="91425" marB="91425" marR="91425" marL="91425"/>
                </a:tc>
                <a:tc>
                  <a:txBody>
                    <a:bodyPr/>
                    <a:lstStyle/>
                    <a:p>
                      <a:pPr indent="0" lvl="0" marL="0" rtl="0" algn="l">
                        <a:spcBef>
                          <a:spcPts val="0"/>
                        </a:spcBef>
                        <a:spcAft>
                          <a:spcPts val="0"/>
                        </a:spcAft>
                        <a:buNone/>
                      </a:pPr>
                      <a:r>
                        <a:rPr lang="en"/>
                        <a:t>X_2</a:t>
                      </a:r>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r>
              <a:tr h="396200">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155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r>
            </a:tbl>
          </a:graphicData>
        </a:graphic>
      </p:graphicFrame>
      <p:graphicFrame>
        <p:nvGraphicFramePr>
          <p:cNvPr id="427" name="Google Shape;427;p64"/>
          <p:cNvGraphicFramePr/>
          <p:nvPr/>
        </p:nvGraphicFramePr>
        <p:xfrm>
          <a:off x="3031825" y="1143425"/>
          <a:ext cx="3000000" cy="3000000"/>
        </p:xfrm>
        <a:graphic>
          <a:graphicData uri="http://schemas.openxmlformats.org/drawingml/2006/table">
            <a:tbl>
              <a:tblPr>
                <a:noFill/>
                <a:tableStyleId>{AF984A4E-8A0A-44C4-B0DA-849B04988B65}</a:tableStyleId>
              </a:tblPr>
              <a:tblGrid>
                <a:gridCol w="670875"/>
                <a:gridCol w="670875"/>
                <a:gridCol w="670875"/>
                <a:gridCol w="670875"/>
              </a:tblGrid>
              <a:tr h="206525">
                <a:tc>
                  <a:txBody>
                    <a:bodyPr/>
                    <a:lstStyle/>
                    <a:p>
                      <a:pPr indent="0" lvl="0" marL="0" rtl="0" algn="l">
                        <a:spcBef>
                          <a:spcPts val="0"/>
                        </a:spcBef>
                        <a:spcAft>
                          <a:spcPts val="0"/>
                        </a:spcAft>
                        <a:buNone/>
                      </a:pPr>
                      <a:r>
                        <a:rPr b="1" lang="en">
                          <a:solidFill>
                            <a:schemeClr val="accent3"/>
                          </a:solidFill>
                        </a:rPr>
                        <a:t>X_1</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X_2</a:t>
                      </a:r>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y</a:t>
                      </a:r>
                      <a:endParaRPr b="1">
                        <a:solidFill>
                          <a:srgbClr val="70C7BF"/>
                        </a:solidFill>
                      </a:endParaRPr>
                    </a:p>
                  </a:txBody>
                  <a:tcPr marT="91425" marB="91425" marR="91425" marL="91425"/>
                </a:tc>
              </a:tr>
              <a:tr h="396200">
                <a:tc>
                  <a:txBody>
                    <a:bodyPr/>
                    <a:lstStyle/>
                    <a:p>
                      <a:pPr indent="0" lvl="0" marL="0" rtl="0" algn="l">
                        <a:spcBef>
                          <a:spcPts val="0"/>
                        </a:spcBef>
                        <a:spcAft>
                          <a:spcPts val="0"/>
                        </a:spcAft>
                        <a:buNone/>
                      </a:pPr>
                      <a:r>
                        <a:rPr b="1" lang="en">
                          <a:solidFill>
                            <a:schemeClr val="accent3"/>
                          </a:solidFill>
                        </a:rPr>
                        <a:t>21</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rgbClr val="70C7BF"/>
                          </a:solidFill>
                        </a:rPr>
                        <a:t>1</a:t>
                      </a:r>
                      <a:endParaRPr b="1">
                        <a:solidFill>
                          <a:srgbClr val="70C7BF"/>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accent3"/>
                          </a:solidFill>
                        </a:rPr>
                        <a:t>500</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b="1" lang="en">
                          <a:solidFill>
                            <a:schemeClr val="accent3"/>
                          </a:solidFill>
                        </a:rPr>
                        <a:t>:</a:t>
                      </a:r>
                      <a:endParaRPr b="1">
                        <a:solidFill>
                          <a:schemeClr val="accent3"/>
                        </a:solidFill>
                      </a:endParaRPr>
                    </a:p>
                    <a:p>
                      <a:pPr indent="0" lvl="0" marL="0" rtl="0" algn="l">
                        <a:spcBef>
                          <a:spcPts val="0"/>
                        </a:spcBef>
                        <a:spcAft>
                          <a:spcPts val="0"/>
                        </a:spcAft>
                        <a:buNone/>
                      </a:pPr>
                      <a:r>
                        <a:rPr b="1" lang="en">
                          <a:solidFill>
                            <a:schemeClr val="accent3"/>
                          </a:solidFill>
                        </a:rPr>
                        <a:t>:</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chemeClr val="accent5"/>
                          </a:solidFill>
                        </a:rPr>
                        <a:t>:</a:t>
                      </a:r>
                      <a:endParaRPr b="1">
                        <a:solidFill>
                          <a:schemeClr val="accent5"/>
                        </a:solidFill>
                      </a:endParaRPr>
                    </a:p>
                    <a:p>
                      <a:pPr indent="0" lvl="0" marL="0" rtl="0" algn="l">
                        <a:spcBef>
                          <a:spcPts val="0"/>
                        </a:spcBef>
                        <a:spcAft>
                          <a:spcPts val="0"/>
                        </a:spcAft>
                        <a:buNone/>
                      </a:pPr>
                      <a:r>
                        <a:rPr b="1" lang="en">
                          <a:solidFill>
                            <a:schemeClr val="accent5"/>
                          </a:solidFill>
                        </a:rPr>
                        <a:t>:</a:t>
                      </a:r>
                      <a:endParaRPr b="1">
                        <a:solidFill>
                          <a:schemeClr val="accent5"/>
                        </a:solidFill>
                      </a:endParaRPr>
                    </a:p>
                  </a:txBody>
                  <a:tcPr marT="91425" marB="91425" marR="91425" marL="91425"/>
                </a:tc>
              </a:tr>
            </a:tbl>
          </a:graphicData>
        </a:graphic>
      </p:graphicFrame>
      <p:graphicFrame>
        <p:nvGraphicFramePr>
          <p:cNvPr id="428" name="Google Shape;428;p64"/>
          <p:cNvGraphicFramePr/>
          <p:nvPr/>
        </p:nvGraphicFramePr>
        <p:xfrm>
          <a:off x="6013225" y="1143425"/>
          <a:ext cx="3000000" cy="3000000"/>
        </p:xfrm>
        <a:graphic>
          <a:graphicData uri="http://schemas.openxmlformats.org/drawingml/2006/table">
            <a:tbl>
              <a:tblPr>
                <a:noFill/>
                <a:tableStyleId>{AF984A4E-8A0A-44C4-B0DA-849B04988B65}</a:tableStyleId>
              </a:tblPr>
              <a:tblGrid>
                <a:gridCol w="670875"/>
                <a:gridCol w="670875"/>
                <a:gridCol w="670875"/>
                <a:gridCol w="670875"/>
              </a:tblGrid>
              <a:tr h="206525">
                <a:tc>
                  <a:txBody>
                    <a:bodyPr/>
                    <a:lstStyle/>
                    <a:p>
                      <a:pPr indent="0" lvl="0" marL="0" rtl="0" algn="l">
                        <a:spcBef>
                          <a:spcPts val="0"/>
                        </a:spcBef>
                        <a:spcAft>
                          <a:spcPts val="0"/>
                        </a:spcAft>
                        <a:buNone/>
                      </a:pPr>
                      <a:r>
                        <a:rPr lang="en"/>
                        <a:t>X_1</a:t>
                      </a:r>
                      <a:endParaRPr/>
                    </a:p>
                  </a:txBody>
                  <a:tcPr marT="91425" marB="91425" marR="91425" marL="91425"/>
                </a:tc>
                <a:tc>
                  <a:txBody>
                    <a:bodyPr/>
                    <a:lstStyle/>
                    <a:p>
                      <a:pPr indent="0" lvl="0" marL="0" rtl="0" algn="l">
                        <a:spcBef>
                          <a:spcPts val="0"/>
                        </a:spcBef>
                        <a:spcAft>
                          <a:spcPts val="0"/>
                        </a:spcAft>
                        <a:buNone/>
                      </a:pPr>
                      <a:r>
                        <a:rPr b="1" lang="en">
                          <a:solidFill>
                            <a:schemeClr val="accent3"/>
                          </a:solidFill>
                        </a:rPr>
                        <a:t>X_2</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X_...</a:t>
                      </a:r>
                      <a:endParaRPr/>
                    </a:p>
                  </a:txBody>
                  <a:tcPr marT="91425" marB="91425" marR="91425" marL="91425"/>
                </a:tc>
                <a:tc>
                  <a:txBody>
                    <a:bodyPr/>
                    <a:lstStyle/>
                    <a:p>
                      <a:pPr indent="0" lvl="0" marL="0" rtl="0" algn="l">
                        <a:spcBef>
                          <a:spcPts val="0"/>
                        </a:spcBef>
                        <a:spcAft>
                          <a:spcPts val="0"/>
                        </a:spcAft>
                        <a:buNone/>
                      </a:pPr>
                      <a:r>
                        <a:rPr b="1" lang="en">
                          <a:solidFill>
                            <a:schemeClr val="accent5"/>
                          </a:solidFill>
                        </a:rPr>
                        <a:t>y</a:t>
                      </a:r>
                      <a:endParaRPr b="1">
                        <a:solidFill>
                          <a:schemeClr val="accent5"/>
                        </a:solidFill>
                      </a:endParaRPr>
                    </a:p>
                  </a:txBody>
                  <a:tcPr marT="91425" marB="91425" marR="91425" marL="91425"/>
                </a:tc>
              </a:tr>
              <a:tr h="396200">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b="1" lang="en">
                          <a:solidFill>
                            <a:schemeClr val="accent3"/>
                          </a:solidFill>
                        </a:rPr>
                        <a:t>4</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155</a:t>
                      </a:r>
                      <a:endParaRPr/>
                    </a:p>
                  </a:txBody>
                  <a:tcPr marT="91425" marB="91425" marR="91425" marL="91425"/>
                </a:tc>
                <a:tc>
                  <a:txBody>
                    <a:bodyPr/>
                    <a:lstStyle/>
                    <a:p>
                      <a:pPr indent="0" lvl="0" marL="0" rtl="0" algn="l">
                        <a:spcBef>
                          <a:spcPts val="0"/>
                        </a:spcBef>
                        <a:spcAft>
                          <a:spcPts val="0"/>
                        </a:spcAft>
                        <a:buNone/>
                      </a:pPr>
                      <a:r>
                        <a:rPr b="1" lang="en">
                          <a:solidFill>
                            <a:schemeClr val="accent3"/>
                          </a:solidFill>
                        </a:rPr>
                        <a:t>12</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chemeClr val="accent5"/>
                          </a:solidFill>
                        </a:rPr>
                        <a:t>0</a:t>
                      </a:r>
                      <a:endParaRPr b="1">
                        <a:solidFill>
                          <a:schemeClr val="accent5"/>
                        </a:solidFill>
                      </a:endParaRPr>
                    </a:p>
                  </a:txBody>
                  <a:tcPr marT="91425" marB="91425" marR="91425" marL="91425"/>
                </a:tc>
              </a:tr>
              <a:tr h="381000">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chemeClr val="accent3"/>
                          </a:solidFill>
                        </a:rPr>
                        <a:t>:</a:t>
                      </a:r>
                      <a:endParaRPr b="1">
                        <a:solidFill>
                          <a:schemeClr val="accent3"/>
                        </a:solidFill>
                      </a:endParaRPr>
                    </a:p>
                    <a:p>
                      <a:pPr indent="0" lvl="0" marL="0" rtl="0" algn="l">
                        <a:spcBef>
                          <a:spcPts val="0"/>
                        </a:spcBef>
                        <a:spcAft>
                          <a:spcPts val="0"/>
                        </a:spcAft>
                        <a:buNone/>
                      </a:pPr>
                      <a:r>
                        <a:rPr b="1" lang="en">
                          <a:solidFill>
                            <a:schemeClr val="accent3"/>
                          </a:solidFill>
                        </a:rPr>
                        <a:t>:</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b="1" lang="en">
                          <a:solidFill>
                            <a:schemeClr val="accent5"/>
                          </a:solidFill>
                        </a:rPr>
                        <a:t>:</a:t>
                      </a:r>
                      <a:endParaRPr b="1">
                        <a:solidFill>
                          <a:schemeClr val="accent5"/>
                        </a:solidFill>
                      </a:endParaRPr>
                    </a:p>
                    <a:p>
                      <a:pPr indent="0" lvl="0" marL="0" rtl="0" algn="l">
                        <a:spcBef>
                          <a:spcPts val="0"/>
                        </a:spcBef>
                        <a:spcAft>
                          <a:spcPts val="0"/>
                        </a:spcAft>
                        <a:buNone/>
                      </a:pPr>
                      <a:r>
                        <a:rPr b="1" lang="en">
                          <a:solidFill>
                            <a:schemeClr val="accent5"/>
                          </a:solidFill>
                        </a:rPr>
                        <a:t>:</a:t>
                      </a:r>
                      <a:endParaRPr b="1">
                        <a:solidFill>
                          <a:schemeClr val="accent5"/>
                        </a:solidFill>
                      </a:endParaRPr>
                    </a:p>
                  </a:txBody>
                  <a:tcPr marT="91425" marB="91425" marR="91425" marL="91425"/>
                </a:tc>
              </a:tr>
            </a:tbl>
          </a:graphicData>
        </a:graphic>
      </p:graphicFrame>
      <p:sp>
        <p:nvSpPr>
          <p:cNvPr id="429" name="Google Shape;429;p64"/>
          <p:cNvSpPr/>
          <p:nvPr/>
        </p:nvSpPr>
        <p:spPr>
          <a:xfrm>
            <a:off x="2981400" y="1084850"/>
            <a:ext cx="758700" cy="23745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4"/>
          <p:cNvSpPr/>
          <p:nvPr/>
        </p:nvSpPr>
        <p:spPr>
          <a:xfrm>
            <a:off x="6596275" y="1084850"/>
            <a:ext cx="758700" cy="23745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4"/>
          <p:cNvSpPr/>
          <p:nvPr/>
        </p:nvSpPr>
        <p:spPr>
          <a:xfrm>
            <a:off x="5044450" y="1067288"/>
            <a:ext cx="670800" cy="2377200"/>
          </a:xfrm>
          <a:prstGeom prst="rect">
            <a:avLst/>
          </a:prstGeom>
          <a:noFill/>
          <a:ln cap="flat" cmpd="sng" w="76200">
            <a:solidFill>
              <a:srgbClr val="70C7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4"/>
          <p:cNvSpPr/>
          <p:nvPr/>
        </p:nvSpPr>
        <p:spPr>
          <a:xfrm>
            <a:off x="8025850" y="1067288"/>
            <a:ext cx="670800" cy="2377200"/>
          </a:xfrm>
          <a:prstGeom prst="rect">
            <a:avLst/>
          </a:prstGeom>
          <a:noFill/>
          <a:ln cap="flat" cmpd="sng" w="76200">
            <a:solidFill>
              <a:srgbClr val="70C7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4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4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500"/>
                                        <p:tgtEl>
                                          <p:spTgt spid="4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1000"/>
                                        <p:tgtEl>
                                          <p:spTgt spid="4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1000"/>
                                        <p:tgtEl>
                                          <p:spTgt spid="4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1000"/>
                                        <p:tgtEl>
                                          <p:spTgt spid="4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5"/>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Feature Importance Classification</a:t>
            </a:r>
            <a:endParaRPr/>
          </a:p>
        </p:txBody>
      </p:sp>
      <p:sp>
        <p:nvSpPr>
          <p:cNvPr id="438" name="Google Shape;438;p65"/>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lang="en"/>
              <a:t>The Partial Equalization of Orbital Electronegativities </a:t>
            </a:r>
            <a:r>
              <a:rPr lang="en"/>
              <a:t>(PEOE_VSA6)</a:t>
            </a:r>
            <a:endParaRPr/>
          </a:p>
          <a:p>
            <a:pPr indent="-317500" lvl="0" marL="457200" rtl="0" algn="l">
              <a:spcBef>
                <a:spcPts val="0"/>
              </a:spcBef>
              <a:spcAft>
                <a:spcPts val="0"/>
              </a:spcAft>
              <a:buSzPts val="1400"/>
              <a:buAutoNum type="arabicPeriod"/>
            </a:pPr>
            <a:r>
              <a:rPr lang="en"/>
              <a:t># Ketone groups (fr_ketone_Toplis)</a:t>
            </a:r>
            <a:endParaRPr/>
          </a:p>
          <a:p>
            <a:pPr indent="-317500" lvl="0" marL="457200" rtl="0" algn="l">
              <a:spcBef>
                <a:spcPts val="0"/>
              </a:spcBef>
              <a:spcAft>
                <a:spcPts val="0"/>
              </a:spcAft>
              <a:buSzPts val="1400"/>
              <a:buAutoNum type="arabicPeriod"/>
            </a:pPr>
            <a:r>
              <a:rPr lang="en"/>
              <a:t>MaxAbsPartialCharge</a:t>
            </a:r>
            <a:endParaRPr/>
          </a:p>
          <a:p>
            <a:pPr indent="-317500" lvl="0" marL="457200" rtl="0" algn="l">
              <a:spcBef>
                <a:spcPts val="0"/>
              </a:spcBef>
              <a:spcAft>
                <a:spcPts val="0"/>
              </a:spcAft>
              <a:buSzPts val="1400"/>
              <a:buAutoNum type="arabicPeriod"/>
            </a:pPr>
            <a:r>
              <a:rPr lang="en"/>
              <a:t># Guanidino Groups(fr_guanidino)</a:t>
            </a:r>
            <a:endParaRPr/>
          </a:p>
          <a:p>
            <a:pPr indent="-317500" lvl="0" marL="457200" rtl="0" algn="l">
              <a:spcBef>
                <a:spcPts val="0"/>
              </a:spcBef>
              <a:spcAft>
                <a:spcPts val="0"/>
              </a:spcAft>
              <a:buSzPts val="1400"/>
              <a:buAutoNum type="arabicPeriod"/>
            </a:pPr>
            <a:r>
              <a:rPr lang="en"/>
              <a:t># Thiazole Groups (fr_thiazole)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Effect filter="fade" transition="in">
                                      <p:cBhvr>
                                        <p:cTn dur="500"/>
                                        <p:tgtEl>
                                          <p:spTgt spid="4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Effect filter="fade" transition="in">
                                      <p:cBhvr>
                                        <p:cTn dur="500"/>
                                        <p:tgtEl>
                                          <p:spTgt spid="4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Effect filter="fade" transition="in">
                                      <p:cBhvr>
                                        <p:cTn dur="500"/>
                                        <p:tgtEl>
                                          <p:spTgt spid="4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Effect filter="fade" transition="in">
                                      <p:cBhvr>
                                        <p:cTn dur="500"/>
                                        <p:tgtEl>
                                          <p:spTgt spid="4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animEffect filter="fade" transition="in">
                                      <p:cBhvr>
                                        <p:cTn dur="500"/>
                                        <p:tgtEl>
                                          <p:spTgt spid="4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6"/>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Feature Importance Regression</a:t>
            </a:r>
            <a:endParaRPr/>
          </a:p>
        </p:txBody>
      </p:sp>
      <p:sp>
        <p:nvSpPr>
          <p:cNvPr id="444" name="Google Shape;444;p66"/>
          <p:cNvSpPr txBox="1"/>
          <p:nvPr>
            <p:ph idx="1" type="body"/>
          </p:nvPr>
        </p:nvSpPr>
        <p:spPr>
          <a:xfrm>
            <a:off x="598300" y="915858"/>
            <a:ext cx="7886700" cy="3631200"/>
          </a:xfrm>
          <a:prstGeom prst="rect">
            <a:avLst/>
          </a:prstGeom>
        </p:spPr>
        <p:txBody>
          <a:bodyPr anchorCtr="0" anchor="t" bIns="34275" lIns="68575" spcFirstLastPara="1" rIns="68575" wrap="square" tIns="34275">
            <a:noAutofit/>
          </a:bodyPr>
          <a:lstStyle/>
          <a:p>
            <a:pPr indent="-361950" lvl="0" marL="457200" rtl="0" algn="l">
              <a:lnSpc>
                <a:spcPct val="100000"/>
              </a:lnSpc>
              <a:spcBef>
                <a:spcPts val="400"/>
              </a:spcBef>
              <a:spcAft>
                <a:spcPts val="0"/>
              </a:spcAft>
              <a:buSzPts val="2100"/>
              <a:buAutoNum type="arabicPeriod"/>
            </a:pPr>
            <a:r>
              <a:rPr lang="en"/>
              <a:t>Quantitative Estimation of Drug-Likeness (</a:t>
            </a:r>
            <a:r>
              <a:rPr lang="en"/>
              <a:t>Qed)</a:t>
            </a:r>
            <a:endParaRPr/>
          </a:p>
          <a:p>
            <a:pPr indent="-361950" lvl="0" marL="457200" rtl="0" algn="l">
              <a:lnSpc>
                <a:spcPct val="100000"/>
              </a:lnSpc>
              <a:spcBef>
                <a:spcPts val="0"/>
              </a:spcBef>
              <a:spcAft>
                <a:spcPts val="0"/>
              </a:spcAft>
              <a:buSzPts val="2100"/>
              <a:buAutoNum type="arabicPeriod"/>
            </a:pPr>
            <a:r>
              <a:rPr lang="en"/>
              <a:t>Topological Polar Surface Area (TPSA)</a:t>
            </a:r>
            <a:endParaRPr/>
          </a:p>
          <a:p>
            <a:pPr indent="-361950" lvl="0" marL="457200" rtl="0" algn="l">
              <a:lnSpc>
                <a:spcPct val="100000"/>
              </a:lnSpc>
              <a:spcBef>
                <a:spcPts val="0"/>
              </a:spcBef>
              <a:spcAft>
                <a:spcPts val="0"/>
              </a:spcAft>
              <a:buSzPts val="2100"/>
              <a:buAutoNum type="arabicPeriod"/>
            </a:pPr>
            <a:r>
              <a:rPr lang="en"/>
              <a:t>The Partial </a:t>
            </a:r>
            <a:r>
              <a:rPr lang="en"/>
              <a:t>Equalization</a:t>
            </a:r>
            <a:r>
              <a:rPr lang="en"/>
              <a:t> of Orbital Electronegativities (PEOE_VSA6) </a:t>
            </a:r>
            <a:endParaRPr/>
          </a:p>
          <a:p>
            <a:pPr indent="-361950" lvl="0" marL="457200" rtl="0" algn="l">
              <a:lnSpc>
                <a:spcPct val="100000"/>
              </a:lnSpc>
              <a:spcBef>
                <a:spcPts val="0"/>
              </a:spcBef>
              <a:spcAft>
                <a:spcPts val="0"/>
              </a:spcAft>
              <a:buSzPts val="2100"/>
              <a:buAutoNum type="arabicPeriod"/>
            </a:pPr>
            <a:r>
              <a:rPr lang="en"/>
              <a:t># Carboxylate groups (fr_COO)</a:t>
            </a:r>
            <a:endParaRPr/>
          </a:p>
          <a:p>
            <a:pPr indent="-361950" lvl="0" marL="457200" rtl="0" algn="l">
              <a:lnSpc>
                <a:spcPct val="100000"/>
              </a:lnSpc>
              <a:spcBef>
                <a:spcPts val="0"/>
              </a:spcBef>
              <a:spcAft>
                <a:spcPts val="0"/>
              </a:spcAft>
              <a:buSzPts val="2100"/>
              <a:buAutoNum type="arabicPeriod"/>
            </a:pPr>
            <a:r>
              <a:rPr lang="en"/>
              <a:t>MaxAbsPartialCharge</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500"/>
                                        <p:tgtEl>
                                          <p:spTgt spid="4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Effect filter="fade" transition="in">
                                      <p:cBhvr>
                                        <p:cTn dur="500"/>
                                        <p:tgtEl>
                                          <p:spTgt spid="4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animEffect filter="fade" transition="in">
                                      <p:cBhvr>
                                        <p:cTn dur="500"/>
                                        <p:tgtEl>
                                          <p:spTgt spid="4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3" st="3"/>
                                            </p:txEl>
                                          </p:spTgt>
                                        </p:tgtEl>
                                        <p:attrNameLst>
                                          <p:attrName>style.visibility</p:attrName>
                                        </p:attrNameLst>
                                      </p:cBhvr>
                                      <p:to>
                                        <p:strVal val="visible"/>
                                      </p:to>
                                    </p:set>
                                    <p:animEffect filter="fade" transition="in">
                                      <p:cBhvr>
                                        <p:cTn dur="500"/>
                                        <p:tgtEl>
                                          <p:spTgt spid="4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4" st="4"/>
                                            </p:txEl>
                                          </p:spTgt>
                                        </p:tgtEl>
                                        <p:attrNameLst>
                                          <p:attrName>style.visibility</p:attrName>
                                        </p:attrNameLst>
                                      </p:cBhvr>
                                      <p:to>
                                        <p:strVal val="visible"/>
                                      </p:to>
                                    </p:set>
                                    <p:animEffect filter="fade" transition="in">
                                      <p:cBhvr>
                                        <p:cTn dur="500"/>
                                        <p:tgtEl>
                                          <p:spTgt spid="4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ctrTitle"/>
          </p:nvPr>
        </p:nvSpPr>
        <p:spPr>
          <a:xfrm>
            <a:off x="342900" y="2755670"/>
            <a:ext cx="4229100" cy="1594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Project Overview</a:t>
            </a:r>
            <a:endParaRPr/>
          </a:p>
        </p:txBody>
      </p:sp>
      <p:sp>
        <p:nvSpPr>
          <p:cNvPr id="310" name="Google Shape;310;p49"/>
          <p:cNvSpPr txBox="1"/>
          <p:nvPr>
            <p:ph idx="1" type="subTitle"/>
          </p:nvPr>
        </p:nvSpPr>
        <p:spPr>
          <a:xfrm>
            <a:off x="342900" y="4350221"/>
            <a:ext cx="4229100" cy="294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7"/>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PEOE and what does this mean?	</a:t>
            </a:r>
            <a:endParaRPr/>
          </a:p>
        </p:txBody>
      </p:sp>
      <p:sp>
        <p:nvSpPr>
          <p:cNvPr id="450" name="Google Shape;450;p67"/>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The parameters PEOE is dependent on is “partial charge and van der Waals surface area”</a:t>
            </a:r>
            <a:endParaRPr/>
          </a:p>
          <a:p>
            <a:pPr indent="-317500" lvl="0" marL="457200" rtl="0" algn="l">
              <a:spcBef>
                <a:spcPts val="0"/>
              </a:spcBef>
              <a:spcAft>
                <a:spcPts val="0"/>
              </a:spcAft>
              <a:buSzPts val="1400"/>
              <a:buChar char="-"/>
            </a:pPr>
            <a:r>
              <a:rPr lang="en"/>
              <a:t>Biologically and chemically, a change in PEOE would change the polarity of the molecule, which would then cause a decreased ability to pass the Blood Brain Barrier</a:t>
            </a:r>
            <a:endParaRPr/>
          </a:p>
          <a:p>
            <a:pPr indent="0" lvl="0" marL="457200" rtl="0" algn="l">
              <a:spcBef>
                <a:spcPts val="800"/>
              </a:spcBef>
              <a:spcAft>
                <a:spcPts val="0"/>
              </a:spcAft>
              <a:buNone/>
            </a:pPr>
            <a:r>
              <a:t/>
            </a:r>
            <a:endParaRPr/>
          </a:p>
          <a:p>
            <a:pPr indent="0" lvl="0" marL="457200" rtl="0" algn="l">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400"/>
                                        <p:tgtEl>
                                          <p:spTgt spid="4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Effect filter="fade" transition="in">
                                      <p:cBhvr>
                                        <p:cTn dur="400"/>
                                        <p:tgtEl>
                                          <p:spTgt spid="4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Effect filter="fade" transition="in">
                                      <p:cBhvr>
                                        <p:cTn dur="400"/>
                                        <p:tgtEl>
                                          <p:spTgt spid="4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animEffect filter="fade" transition="in">
                                      <p:cBhvr>
                                        <p:cTn dur="400"/>
                                        <p:tgtEl>
                                          <p:spTgt spid="4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8"/>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Qed and what does this mean?</a:t>
            </a:r>
            <a:endParaRPr/>
          </a:p>
        </p:txBody>
      </p:sp>
      <p:sp>
        <p:nvSpPr>
          <p:cNvPr id="456" name="Google Shape;456;p68"/>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Reflects the underlying distribution of molecular properties including:</a:t>
            </a:r>
            <a:endParaRPr/>
          </a:p>
          <a:p>
            <a:pPr indent="-317500" lvl="1" marL="1371600" rtl="0" algn="l">
              <a:spcBef>
                <a:spcPts val="0"/>
              </a:spcBef>
              <a:spcAft>
                <a:spcPts val="0"/>
              </a:spcAft>
              <a:buSzPts val="1400"/>
              <a:buChar char="-"/>
            </a:pPr>
            <a:r>
              <a:rPr lang="en"/>
              <a:t>Molecular Weight</a:t>
            </a:r>
            <a:endParaRPr/>
          </a:p>
          <a:p>
            <a:pPr indent="-317500" lvl="1" marL="1371600" rtl="0" algn="l">
              <a:spcBef>
                <a:spcPts val="0"/>
              </a:spcBef>
              <a:spcAft>
                <a:spcPts val="0"/>
              </a:spcAft>
              <a:buSzPts val="1400"/>
              <a:buChar char="-"/>
            </a:pPr>
            <a:r>
              <a:rPr lang="en"/>
              <a:t>LogP</a:t>
            </a:r>
            <a:endParaRPr/>
          </a:p>
          <a:p>
            <a:pPr indent="-317500" lvl="1" marL="1371600" rtl="0" algn="l">
              <a:spcBef>
                <a:spcPts val="0"/>
              </a:spcBef>
              <a:spcAft>
                <a:spcPts val="0"/>
              </a:spcAft>
              <a:buSzPts val="1400"/>
              <a:buChar char="-"/>
            </a:pPr>
            <a:r>
              <a:rPr lang="en"/>
              <a:t>Topological Surface Area</a:t>
            </a:r>
            <a:endParaRPr/>
          </a:p>
          <a:p>
            <a:pPr indent="-317500" lvl="1" marL="1371600" rtl="0" algn="l">
              <a:spcBef>
                <a:spcPts val="0"/>
              </a:spcBef>
              <a:spcAft>
                <a:spcPts val="0"/>
              </a:spcAft>
              <a:buSzPts val="1400"/>
              <a:buChar char="-"/>
            </a:pPr>
            <a:r>
              <a:rPr lang="en"/>
              <a:t>Number HBD and HBA</a:t>
            </a:r>
            <a:endParaRPr/>
          </a:p>
          <a:p>
            <a:pPr indent="-317500" lvl="1" marL="1371600" rtl="0" algn="l">
              <a:spcBef>
                <a:spcPts val="0"/>
              </a:spcBef>
              <a:spcAft>
                <a:spcPts val="0"/>
              </a:spcAft>
              <a:buSzPts val="1400"/>
              <a:buChar char="-"/>
            </a:pPr>
            <a:r>
              <a:rPr lang="en"/>
              <a:t>Aromatic Rings</a:t>
            </a:r>
            <a:endParaRPr/>
          </a:p>
          <a:p>
            <a:pPr indent="-317500" lvl="1" marL="1371600" rtl="0" algn="l">
              <a:spcBef>
                <a:spcPts val="0"/>
              </a:spcBef>
              <a:spcAft>
                <a:spcPts val="0"/>
              </a:spcAft>
              <a:buSzPts val="1400"/>
              <a:buChar char="-"/>
            </a:pPr>
            <a:r>
              <a:rPr lang="en"/>
              <a:t>Rotatable bonds</a:t>
            </a:r>
            <a:endParaRPr/>
          </a:p>
          <a:p>
            <a:pPr indent="-317500" lvl="1" marL="1371600" rtl="0" algn="l">
              <a:spcBef>
                <a:spcPts val="0"/>
              </a:spcBef>
              <a:spcAft>
                <a:spcPts val="0"/>
              </a:spcAft>
              <a:buSzPts val="1400"/>
              <a:buChar char="-"/>
            </a:pPr>
            <a:r>
              <a:rPr lang="en"/>
              <a:t>Presence of unwanted chemical features</a:t>
            </a:r>
            <a:endParaRPr/>
          </a:p>
          <a:p>
            <a:pPr indent="-317500" lvl="0" marL="457200" rtl="0" algn="l">
              <a:spcBef>
                <a:spcPts val="0"/>
              </a:spcBef>
              <a:spcAft>
                <a:spcPts val="0"/>
              </a:spcAft>
              <a:buSzPts val="1400"/>
              <a:buChar char="-"/>
            </a:pPr>
            <a:r>
              <a:rPr lang="en"/>
              <a:t>Biologically and Chemically, Qed is very similar to the parameters in L</a:t>
            </a:r>
            <a:r>
              <a:rPr lang="en"/>
              <a:t>ipinski's</a:t>
            </a:r>
            <a:r>
              <a:rPr lang="en"/>
              <a:t> rule of 5</a:t>
            </a:r>
            <a:endParaRPr/>
          </a:p>
          <a:p>
            <a:pPr indent="0" lvl="0" marL="137160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500"/>
                                        <p:tgtEl>
                                          <p:spTgt spid="4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animEffect filter="fade" transition="in">
                                      <p:cBhvr>
                                        <p:cTn dur="500"/>
                                        <p:tgtEl>
                                          <p:spTgt spid="4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animEffect filter="fade" transition="in">
                                      <p:cBhvr>
                                        <p:cTn dur="500"/>
                                        <p:tgtEl>
                                          <p:spTgt spid="4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animEffect filter="fade" transition="in">
                                      <p:cBhvr>
                                        <p:cTn dur="500"/>
                                        <p:tgtEl>
                                          <p:spTgt spid="4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4" st="4"/>
                                            </p:txEl>
                                          </p:spTgt>
                                        </p:tgtEl>
                                        <p:attrNameLst>
                                          <p:attrName>style.visibility</p:attrName>
                                        </p:attrNameLst>
                                      </p:cBhvr>
                                      <p:to>
                                        <p:strVal val="visible"/>
                                      </p:to>
                                    </p:set>
                                    <p:animEffect filter="fade" transition="in">
                                      <p:cBhvr>
                                        <p:cTn dur="500"/>
                                        <p:tgtEl>
                                          <p:spTgt spid="4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5" st="5"/>
                                            </p:txEl>
                                          </p:spTgt>
                                        </p:tgtEl>
                                        <p:attrNameLst>
                                          <p:attrName>style.visibility</p:attrName>
                                        </p:attrNameLst>
                                      </p:cBhvr>
                                      <p:to>
                                        <p:strVal val="visible"/>
                                      </p:to>
                                    </p:set>
                                    <p:animEffect filter="fade" transition="in">
                                      <p:cBhvr>
                                        <p:cTn dur="500"/>
                                        <p:tgtEl>
                                          <p:spTgt spid="4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6" st="6"/>
                                            </p:txEl>
                                          </p:spTgt>
                                        </p:tgtEl>
                                        <p:attrNameLst>
                                          <p:attrName>style.visibility</p:attrName>
                                        </p:attrNameLst>
                                      </p:cBhvr>
                                      <p:to>
                                        <p:strVal val="visible"/>
                                      </p:to>
                                    </p:set>
                                    <p:animEffect filter="fade" transition="in">
                                      <p:cBhvr>
                                        <p:cTn dur="500"/>
                                        <p:tgtEl>
                                          <p:spTgt spid="4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7" st="7"/>
                                            </p:txEl>
                                          </p:spTgt>
                                        </p:tgtEl>
                                        <p:attrNameLst>
                                          <p:attrName>style.visibility</p:attrName>
                                        </p:attrNameLst>
                                      </p:cBhvr>
                                      <p:to>
                                        <p:strVal val="visible"/>
                                      </p:to>
                                    </p:set>
                                    <p:animEffect filter="fade" transition="in">
                                      <p:cBhvr>
                                        <p:cTn dur="500"/>
                                        <p:tgtEl>
                                          <p:spTgt spid="45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8" st="8"/>
                                            </p:txEl>
                                          </p:spTgt>
                                        </p:tgtEl>
                                        <p:attrNameLst>
                                          <p:attrName>style.visibility</p:attrName>
                                        </p:attrNameLst>
                                      </p:cBhvr>
                                      <p:to>
                                        <p:strVal val="visible"/>
                                      </p:to>
                                    </p:set>
                                    <p:animEffect filter="fade" transition="in">
                                      <p:cBhvr>
                                        <p:cTn dur="500"/>
                                        <p:tgtEl>
                                          <p:spTgt spid="45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9" st="9"/>
                                            </p:txEl>
                                          </p:spTgt>
                                        </p:tgtEl>
                                        <p:attrNameLst>
                                          <p:attrName>style.visibility</p:attrName>
                                        </p:attrNameLst>
                                      </p:cBhvr>
                                      <p:to>
                                        <p:strVal val="visible"/>
                                      </p:to>
                                    </p:set>
                                    <p:animEffect filter="fade" transition="in">
                                      <p:cBhvr>
                                        <p:cTn dur="500"/>
                                        <p:tgtEl>
                                          <p:spTgt spid="45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10" st="10"/>
                                            </p:txEl>
                                          </p:spTgt>
                                        </p:tgtEl>
                                        <p:attrNameLst>
                                          <p:attrName>style.visibility</p:attrName>
                                        </p:attrNameLst>
                                      </p:cBhvr>
                                      <p:to>
                                        <p:strVal val="visible"/>
                                      </p:to>
                                    </p:set>
                                    <p:animEffect filter="fade" transition="in">
                                      <p:cBhvr>
                                        <p:cTn dur="500"/>
                                        <p:tgtEl>
                                          <p:spTgt spid="45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ctrTitle"/>
          </p:nvPr>
        </p:nvSpPr>
        <p:spPr>
          <a:xfrm>
            <a:off x="342900" y="2755670"/>
            <a:ext cx="4229100" cy="1594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Final Remarks</a:t>
            </a:r>
            <a:endParaRPr/>
          </a:p>
        </p:txBody>
      </p:sp>
      <p:sp>
        <p:nvSpPr>
          <p:cNvPr id="462" name="Google Shape;462;p69"/>
          <p:cNvSpPr txBox="1"/>
          <p:nvPr>
            <p:ph idx="1" type="subTitle"/>
          </p:nvPr>
        </p:nvSpPr>
        <p:spPr>
          <a:xfrm>
            <a:off x="342900" y="4350221"/>
            <a:ext cx="4229100" cy="294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0"/>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Future </a:t>
            </a:r>
            <a:r>
              <a:rPr lang="en"/>
              <a:t>Direction</a:t>
            </a:r>
            <a:endParaRPr/>
          </a:p>
        </p:txBody>
      </p:sp>
      <p:sp>
        <p:nvSpPr>
          <p:cNvPr id="468" name="Google Shape;468;p70"/>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Add more LogBB data to the current data that is published</a:t>
            </a:r>
            <a:endParaRPr/>
          </a:p>
          <a:p>
            <a:pPr indent="-317500" lvl="0" marL="457200" rtl="0" algn="l">
              <a:spcBef>
                <a:spcPts val="0"/>
              </a:spcBef>
              <a:spcAft>
                <a:spcPts val="0"/>
              </a:spcAft>
              <a:buSzPts val="1400"/>
              <a:buChar char="-"/>
            </a:pPr>
            <a:r>
              <a:rPr lang="en"/>
              <a:t>Make the best models available to the public </a:t>
            </a:r>
            <a:endParaRPr/>
          </a:p>
          <a:p>
            <a:pPr indent="-317500" lvl="0" marL="457200" rtl="0" algn="l">
              <a:spcBef>
                <a:spcPts val="0"/>
              </a:spcBef>
              <a:spcAft>
                <a:spcPts val="0"/>
              </a:spcAft>
              <a:buSzPts val="1400"/>
              <a:buChar char="-"/>
            </a:pPr>
            <a:r>
              <a:rPr lang="en"/>
              <a:t>Compare with effectiveness with Molecular Dynamic models</a:t>
            </a:r>
            <a:endParaRPr/>
          </a:p>
          <a:p>
            <a:pPr indent="-317500" lvl="0" marL="457200" rtl="0" algn="l">
              <a:spcBef>
                <a:spcPts val="0"/>
              </a:spcBef>
              <a:spcAft>
                <a:spcPts val="0"/>
              </a:spcAft>
              <a:buSzPts val="1400"/>
              <a:buChar char="-"/>
            </a:pPr>
            <a:r>
              <a:rPr lang="en"/>
              <a:t>Add my feature importance code to AMPL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Effect filter="fade" transition="in">
                                      <p:cBhvr>
                                        <p:cTn dur="500"/>
                                        <p:tgtEl>
                                          <p:spTgt spid="4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animEffect filter="fade" transition="in">
                                      <p:cBhvr>
                                        <p:cTn dur="500"/>
                                        <p:tgtEl>
                                          <p:spTgt spid="4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animEffect filter="fade" transition="in">
                                      <p:cBhvr>
                                        <p:cTn dur="500"/>
                                        <p:tgtEl>
                                          <p:spTgt spid="4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3" st="3"/>
                                            </p:txEl>
                                          </p:spTgt>
                                        </p:tgtEl>
                                        <p:attrNameLst>
                                          <p:attrName>style.visibility</p:attrName>
                                        </p:attrNameLst>
                                      </p:cBhvr>
                                      <p:to>
                                        <p:strVal val="visible"/>
                                      </p:to>
                                    </p:set>
                                    <p:animEffect filter="fade" transition="in">
                                      <p:cBhvr>
                                        <p:cTn dur="500"/>
                                        <p:tgtEl>
                                          <p:spTgt spid="4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1"/>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Acknowledgements</a:t>
            </a:r>
            <a:endParaRPr/>
          </a:p>
        </p:txBody>
      </p:sp>
      <p:sp>
        <p:nvSpPr>
          <p:cNvPr id="474" name="Google Shape;474;p71"/>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I would first like to thank Amanda Paulson for all of her work for pushing me to further look at my data in ways that have never been done before.</a:t>
            </a:r>
            <a:endParaRPr/>
          </a:p>
          <a:p>
            <a:pPr indent="-317500" lvl="0" marL="457200" rtl="0" algn="l">
              <a:spcBef>
                <a:spcPts val="0"/>
              </a:spcBef>
              <a:spcAft>
                <a:spcPts val="0"/>
              </a:spcAft>
              <a:buSzPts val="1400"/>
              <a:buChar char="-"/>
            </a:pPr>
            <a:r>
              <a:rPr lang="en"/>
              <a:t>I would like to next thank Da Shi for his help with looking at some of my coding errors as well as suggesting strategies to make my code efficient.</a:t>
            </a:r>
            <a:endParaRPr/>
          </a:p>
          <a:p>
            <a:pPr indent="-317500" lvl="0" marL="457200" rtl="0" algn="l">
              <a:spcBef>
                <a:spcPts val="0"/>
              </a:spcBef>
              <a:spcAft>
                <a:spcPts val="0"/>
              </a:spcAft>
              <a:buSzPts val="1400"/>
              <a:buChar char="-"/>
            </a:pPr>
            <a:r>
              <a:rPr lang="en"/>
              <a:t>I would like to thank Ravi for his support with understanding how to use docking software for my own interest. </a:t>
            </a:r>
            <a:endParaRPr/>
          </a:p>
          <a:p>
            <a:pPr indent="-317500" lvl="0" marL="457200" rtl="0" algn="l">
              <a:spcBef>
                <a:spcPts val="0"/>
              </a:spcBef>
              <a:spcAft>
                <a:spcPts val="0"/>
              </a:spcAft>
              <a:buSzPts val="1400"/>
              <a:buChar char="-"/>
            </a:pPr>
            <a:r>
              <a:rPr lang="en"/>
              <a:t>I would like to thank Professor Class for his work in the python bootcamp.</a:t>
            </a:r>
            <a:endParaRPr/>
          </a:p>
          <a:p>
            <a:pPr indent="-317500" lvl="0" marL="457200" rtl="0" algn="l">
              <a:spcBef>
                <a:spcPts val="0"/>
              </a:spcBef>
              <a:spcAft>
                <a:spcPts val="0"/>
              </a:spcAft>
              <a:buSzPts val="1400"/>
              <a:buChar char="-"/>
            </a:pPr>
            <a:r>
              <a:rPr lang="en"/>
              <a:t>Finally, I would like to thank to thank the rest of the interns for supporting me through this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Effect filter="fade" transition="in">
                                      <p:cBhvr>
                                        <p:cTn dur="600"/>
                                        <p:tgtEl>
                                          <p:spTgt spid="4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animEffect filter="fade" transition="in">
                                      <p:cBhvr>
                                        <p:cTn dur="600"/>
                                        <p:tgtEl>
                                          <p:spTgt spid="4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animEffect filter="fade" transition="in">
                                      <p:cBhvr>
                                        <p:cTn dur="600"/>
                                        <p:tgtEl>
                                          <p:spTgt spid="4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3" st="3"/>
                                            </p:txEl>
                                          </p:spTgt>
                                        </p:tgtEl>
                                        <p:attrNameLst>
                                          <p:attrName>style.visibility</p:attrName>
                                        </p:attrNameLst>
                                      </p:cBhvr>
                                      <p:to>
                                        <p:strVal val="visible"/>
                                      </p:to>
                                    </p:set>
                                    <p:animEffect filter="fade" transition="in">
                                      <p:cBhvr>
                                        <p:cTn dur="600"/>
                                        <p:tgtEl>
                                          <p:spTgt spid="4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4" st="4"/>
                                            </p:txEl>
                                          </p:spTgt>
                                        </p:tgtEl>
                                        <p:attrNameLst>
                                          <p:attrName>style.visibility</p:attrName>
                                        </p:attrNameLst>
                                      </p:cBhvr>
                                      <p:to>
                                        <p:strVal val="visible"/>
                                      </p:to>
                                    </p:set>
                                    <p:animEffect filter="fade" transition="in">
                                      <p:cBhvr>
                                        <p:cTn dur="600"/>
                                        <p:tgtEl>
                                          <p:spTgt spid="4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2"/>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Sources</a:t>
            </a:r>
            <a:endParaRPr/>
          </a:p>
        </p:txBody>
      </p:sp>
      <p:sp>
        <p:nvSpPr>
          <p:cNvPr id="480" name="Google Shape;480;p72"/>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04800" lvl="0" marL="457200" rtl="0" algn="l">
              <a:spcBef>
                <a:spcPts val="80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Radchenko EV, Dyabina AS, Palyulin VA. Towards Deep Neural Network Models for the Prediction of the Blood–Brain Barrier Permeability for Diverse Organic Compounds. </a:t>
            </a:r>
            <a:r>
              <a:rPr i="1" lang="en" sz="1200">
                <a:latin typeface="Times New Roman"/>
                <a:ea typeface="Times New Roman"/>
                <a:cs typeface="Times New Roman"/>
                <a:sym typeface="Times New Roman"/>
              </a:rPr>
              <a:t>Molecules</a:t>
            </a:r>
            <a:r>
              <a:rPr lang="en" sz="1200">
                <a:highlight>
                  <a:srgbClr val="FFFFFF"/>
                </a:highlight>
                <a:latin typeface="Times New Roman"/>
                <a:ea typeface="Times New Roman"/>
                <a:cs typeface="Times New Roman"/>
                <a:sym typeface="Times New Roman"/>
              </a:rPr>
              <a:t>. 2020; 25(24):5901. </a:t>
            </a:r>
            <a:r>
              <a:rPr lang="en" sz="1200" u="sng">
                <a:highlight>
                  <a:srgbClr val="FFFFFF"/>
                </a:highlight>
                <a:latin typeface="Times New Roman"/>
                <a:ea typeface="Times New Roman"/>
                <a:cs typeface="Times New Roman"/>
                <a:sym typeface="Times New Roman"/>
                <a:hlinkClick r:id="rId3"/>
              </a:rPr>
              <a:t>https://doi.org/10.3390/molecules25245901</a:t>
            </a:r>
            <a:endParaRPr sz="1200">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Shin HY, Lee S, Oh H, Yoo S, Kim W, Kang M. Development of blood brain barrier permeation prediction models for organic and inorganic biocidal active substances. </a:t>
            </a:r>
            <a:r>
              <a:rPr i="1" lang="en" sz="1200">
                <a:highlight>
                  <a:srgbClr val="FFFFFF"/>
                </a:highlight>
                <a:latin typeface="Times New Roman"/>
                <a:ea typeface="Times New Roman"/>
                <a:cs typeface="Times New Roman"/>
                <a:sym typeface="Times New Roman"/>
              </a:rPr>
              <a:t>Chemosphere</a:t>
            </a:r>
            <a:r>
              <a:rPr lang="en" sz="1200">
                <a:highlight>
                  <a:srgbClr val="FFFFFF"/>
                </a:highlight>
                <a:latin typeface="Times New Roman"/>
                <a:ea typeface="Times New Roman"/>
                <a:cs typeface="Times New Roman"/>
                <a:sym typeface="Times New Roman"/>
              </a:rPr>
              <a:t>. 2021; 277: 130330. </a:t>
            </a:r>
            <a:r>
              <a:rPr lang="en" sz="1200">
                <a:uFill>
                  <a:noFill/>
                </a:uFill>
                <a:latin typeface="Times New Roman"/>
                <a:ea typeface="Times New Roman"/>
                <a:cs typeface="Times New Roman"/>
                <a:sym typeface="Times New Roman"/>
                <a:hlinkClick r:id="rId4"/>
              </a:rPr>
              <a:t>https://doi.org/10.1016/j.chemosphere.2021.130330</a:t>
            </a:r>
            <a:endParaRPr sz="1200">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Vilar S, Chakrabarti M, Costanzi S. Prediction of passive blood-brain partitioning: Straightforward and effective classification models based on in silico derived </a:t>
            </a:r>
            <a:r>
              <a:rPr lang="en" sz="1200">
                <a:highlight>
                  <a:srgbClr val="FFFFFF"/>
                </a:highlight>
                <a:latin typeface="Times New Roman"/>
                <a:ea typeface="Times New Roman"/>
                <a:cs typeface="Times New Roman"/>
                <a:sym typeface="Times New Roman"/>
              </a:rPr>
              <a:t>physicochemical</a:t>
            </a:r>
            <a:r>
              <a:rPr lang="en" sz="1200">
                <a:highlight>
                  <a:srgbClr val="FFFFFF"/>
                </a:highlight>
                <a:latin typeface="Times New Roman"/>
                <a:ea typeface="Times New Roman"/>
                <a:cs typeface="Times New Roman"/>
                <a:sym typeface="Times New Roman"/>
              </a:rPr>
              <a:t> descriptors. </a:t>
            </a:r>
            <a:r>
              <a:rPr i="1" lang="en" sz="1200">
                <a:highlight>
                  <a:srgbClr val="FFFFFF"/>
                </a:highlight>
                <a:latin typeface="Times New Roman"/>
                <a:ea typeface="Times New Roman"/>
                <a:cs typeface="Times New Roman"/>
                <a:sym typeface="Times New Roman"/>
              </a:rPr>
              <a:t>J. Mol. Graph.</a:t>
            </a:r>
            <a:r>
              <a:rPr lang="en" sz="1200">
                <a:highlight>
                  <a:srgbClr val="FFFFFF"/>
                </a:highlight>
                <a:latin typeface="Times New Roman"/>
                <a:ea typeface="Times New Roman"/>
                <a:cs typeface="Times New Roman"/>
                <a:sym typeface="Times New Roman"/>
              </a:rPr>
              <a:t> 2010; 28(8): 899. </a:t>
            </a:r>
            <a:r>
              <a:rPr lang="en" sz="1200">
                <a:uFill>
                  <a:noFill/>
                </a:uFill>
                <a:latin typeface="Times New Roman"/>
                <a:ea typeface="Times New Roman"/>
                <a:cs typeface="Times New Roman"/>
                <a:sym typeface="Times New Roman"/>
                <a:hlinkClick r:id="rId5"/>
              </a:rPr>
              <a:t>https://doi.org/10.1016/j.jmgm.2010.03.010</a:t>
            </a:r>
            <a:endParaRPr sz="1200">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Zhang L, Zhu H, Oprea TI, Golbraikh A, Tropsha A. QSAR modeling of the blood-brain barrier permeability for diverse organic compounds. </a:t>
            </a:r>
            <a:r>
              <a:rPr i="1" lang="en" sz="1200">
                <a:latin typeface="Times New Roman"/>
                <a:ea typeface="Times New Roman"/>
                <a:cs typeface="Times New Roman"/>
                <a:sym typeface="Times New Roman"/>
              </a:rPr>
              <a:t>Pharm Res</a:t>
            </a:r>
            <a:r>
              <a:rPr lang="en" sz="1200">
                <a:highlight>
                  <a:srgbClr val="FFFFFF"/>
                </a:highlight>
                <a:latin typeface="Times New Roman"/>
                <a:ea typeface="Times New Roman"/>
                <a:cs typeface="Times New Roman"/>
                <a:sym typeface="Times New Roman"/>
              </a:rPr>
              <a:t>. 2008;25(8):1902-1914. doi:10.1007/s11095-008-9609-0</a:t>
            </a:r>
            <a:endParaRPr sz="1200">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Plisson F, Piggott AM. Predicting Blood–Brain Barrier Permeability of Marine-Derived Kinase Inhibitors Using Ensemble Classifiers Reveals Potential Hits for Neurodegenerative Disorders. </a:t>
            </a:r>
            <a:r>
              <a:rPr i="1" lang="en" sz="1200">
                <a:latin typeface="Times New Roman"/>
                <a:ea typeface="Times New Roman"/>
                <a:cs typeface="Times New Roman"/>
                <a:sym typeface="Times New Roman"/>
              </a:rPr>
              <a:t>Marine Drugs</a:t>
            </a:r>
            <a:r>
              <a:rPr lang="en" sz="1200">
                <a:highlight>
                  <a:srgbClr val="FFFFFF"/>
                </a:highlight>
                <a:latin typeface="Times New Roman"/>
                <a:ea typeface="Times New Roman"/>
                <a:cs typeface="Times New Roman"/>
                <a:sym typeface="Times New Roman"/>
              </a:rPr>
              <a:t>. 2019; 17(2):81. </a:t>
            </a:r>
            <a:r>
              <a:rPr lang="en" sz="1200" u="sng">
                <a:highlight>
                  <a:srgbClr val="FFFFFF"/>
                </a:highlight>
                <a:latin typeface="Times New Roman"/>
                <a:ea typeface="Times New Roman"/>
                <a:cs typeface="Times New Roman"/>
                <a:sym typeface="Times New Roman"/>
                <a:hlinkClick r:id="rId6"/>
              </a:rPr>
              <a:t>https://doi.org/10.3390/md17020081</a:t>
            </a:r>
            <a:endParaRPr sz="1200">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highlight>
                  <a:srgbClr val="FCFCFC"/>
                </a:highlight>
                <a:latin typeface="Times New Roman"/>
                <a:ea typeface="Times New Roman"/>
                <a:cs typeface="Times New Roman"/>
                <a:sym typeface="Times New Roman"/>
              </a:rPr>
              <a:t>Zhu, L., Zhao, J., Zhang, Y. </a:t>
            </a:r>
            <a:r>
              <a:rPr i="1" lang="en" sz="1200">
                <a:latin typeface="Times New Roman"/>
                <a:ea typeface="Times New Roman"/>
                <a:cs typeface="Times New Roman"/>
                <a:sym typeface="Times New Roman"/>
              </a:rPr>
              <a:t>et al.</a:t>
            </a:r>
            <a:r>
              <a:rPr lang="en" sz="1200">
                <a:highlight>
                  <a:srgbClr val="FCFCFC"/>
                </a:highlight>
                <a:latin typeface="Times New Roman"/>
                <a:ea typeface="Times New Roman"/>
                <a:cs typeface="Times New Roman"/>
                <a:sym typeface="Times New Roman"/>
              </a:rPr>
              <a:t> ADME properties evaluation in drug discovery: in silico prediction of blood–brain partitioning.</a:t>
            </a:r>
            <a:r>
              <a:rPr i="1" lang="en" sz="1200">
                <a:latin typeface="Times New Roman"/>
                <a:ea typeface="Times New Roman"/>
                <a:cs typeface="Times New Roman"/>
                <a:sym typeface="Times New Roman"/>
              </a:rPr>
              <a:t>Mol Divers</a:t>
            </a:r>
            <a:r>
              <a:rPr lang="en" sz="1200">
                <a:highlight>
                  <a:srgbClr val="FCFCFC"/>
                </a:highlight>
                <a:latin typeface="Times New Roman"/>
                <a:ea typeface="Times New Roman"/>
                <a:cs typeface="Times New Roman"/>
                <a:sym typeface="Times New Roman"/>
              </a:rPr>
              <a:t> </a:t>
            </a:r>
            <a:r>
              <a:rPr lang="en" sz="1200">
                <a:latin typeface="Times New Roman"/>
                <a:ea typeface="Times New Roman"/>
                <a:cs typeface="Times New Roman"/>
                <a:sym typeface="Times New Roman"/>
              </a:rPr>
              <a:t>22, </a:t>
            </a:r>
            <a:r>
              <a:rPr lang="en" sz="1200">
                <a:highlight>
                  <a:srgbClr val="FCFCFC"/>
                </a:highlight>
                <a:latin typeface="Times New Roman"/>
                <a:ea typeface="Times New Roman"/>
                <a:cs typeface="Times New Roman"/>
                <a:sym typeface="Times New Roman"/>
              </a:rPr>
              <a:t>979–990 (2018). </a:t>
            </a:r>
            <a:r>
              <a:rPr lang="en" sz="1200" u="sng">
                <a:highlight>
                  <a:srgbClr val="FCFCFC"/>
                </a:highlight>
                <a:latin typeface="Times New Roman"/>
                <a:ea typeface="Times New Roman"/>
                <a:cs typeface="Times New Roman"/>
                <a:sym typeface="Times New Roman"/>
                <a:hlinkClick r:id="rId7"/>
              </a:rPr>
              <a:t>https://doi.org/10.1007/s11030-018-9866-8</a:t>
            </a:r>
            <a:endParaRPr sz="1200">
              <a:highlight>
                <a:srgbClr val="FCFCFC"/>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Cerliani M. Feature Importance with Neural Network. Medium. https://towardsdatascience.com/feature-importance-with-neural-network-346eb6205743. Published January 21, 2020. Accessed July 13, 2021. </a:t>
            </a:r>
            <a:endParaRPr sz="1200">
              <a:highlight>
                <a:srgbClr val="FCFCFC"/>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a:t>
            </a:r>
            <a:r>
              <a:rPr lang="en"/>
              <a:t> is the Blood Brain Barrier?</a:t>
            </a:r>
            <a:endParaRPr/>
          </a:p>
        </p:txBody>
      </p:sp>
      <p:sp>
        <p:nvSpPr>
          <p:cNvPr id="316" name="Google Shape;316;p50"/>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lang="en">
                <a:latin typeface="Montserrat"/>
                <a:ea typeface="Montserrat"/>
                <a:cs typeface="Montserrat"/>
                <a:sym typeface="Montserrat"/>
              </a:rPr>
              <a:t>A barrier between the CNS and the rest of the body that prevents certain molecules from causing CNS damage</a:t>
            </a:r>
            <a:endParaRPr>
              <a:latin typeface="Montserrat"/>
              <a:ea typeface="Montserrat"/>
              <a:cs typeface="Montserrat"/>
              <a:sym typeface="Montserrat"/>
            </a:endParaRPr>
          </a:p>
          <a:p>
            <a:pPr indent="0" lvl="0" marL="0" rtl="0" algn="l">
              <a:spcBef>
                <a:spcPts val="800"/>
              </a:spcBef>
              <a:spcAft>
                <a:spcPts val="0"/>
              </a:spcAft>
              <a:buNone/>
            </a:pPr>
            <a:r>
              <a:t/>
            </a:r>
            <a:endParaRPr/>
          </a:p>
        </p:txBody>
      </p:sp>
      <p:pic>
        <p:nvPicPr>
          <p:cNvPr id="317" name="Google Shape;317;p50"/>
          <p:cNvPicPr preferRelativeResize="0"/>
          <p:nvPr/>
        </p:nvPicPr>
        <p:blipFill>
          <a:blip r:embed="rId3">
            <a:alphaModFix/>
          </a:blip>
          <a:stretch>
            <a:fillRect/>
          </a:stretch>
        </p:blipFill>
        <p:spPr>
          <a:xfrm>
            <a:off x="1805738" y="2299750"/>
            <a:ext cx="5532525" cy="1706725"/>
          </a:xfrm>
          <a:prstGeom prst="rect">
            <a:avLst/>
          </a:prstGeom>
          <a:noFill/>
          <a:ln>
            <a:noFill/>
          </a:ln>
        </p:spPr>
      </p:pic>
      <p:sp>
        <p:nvSpPr>
          <p:cNvPr id="318" name="Google Shape;318;p50"/>
          <p:cNvSpPr txBox="1"/>
          <p:nvPr/>
        </p:nvSpPr>
        <p:spPr>
          <a:xfrm>
            <a:off x="4131325" y="1899550"/>
            <a:ext cx="7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Brain</a:t>
            </a:r>
            <a:endParaRPr/>
          </a:p>
        </p:txBody>
      </p:sp>
      <p:sp>
        <p:nvSpPr>
          <p:cNvPr id="319" name="Google Shape;319;p50"/>
          <p:cNvSpPr txBox="1"/>
          <p:nvPr/>
        </p:nvSpPr>
        <p:spPr>
          <a:xfrm>
            <a:off x="4110625" y="4069350"/>
            <a:ext cx="7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Blood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2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logBB?</a:t>
            </a:r>
            <a:endParaRPr/>
          </a:p>
        </p:txBody>
      </p:sp>
      <p:sp>
        <p:nvSpPr>
          <p:cNvPr id="325" name="Google Shape;325;p51"/>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61950" lvl="0" marL="457200" rtl="0" algn="l">
              <a:lnSpc>
                <a:spcPct val="100000"/>
              </a:lnSpc>
              <a:spcBef>
                <a:spcPts val="800"/>
              </a:spcBef>
              <a:spcAft>
                <a:spcPts val="0"/>
              </a:spcAft>
              <a:buSzPts val="2100"/>
              <a:buFont typeface="Montserrat"/>
              <a:buChar char="-"/>
            </a:pPr>
            <a:r>
              <a:rPr lang="en">
                <a:latin typeface="Montserrat"/>
                <a:ea typeface="Montserrat"/>
                <a:cs typeface="Montserrat"/>
                <a:sym typeface="Montserrat"/>
              </a:rPr>
              <a:t>logBB</a:t>
            </a:r>
            <a:endParaRPr>
              <a:latin typeface="Montserrat"/>
              <a:ea typeface="Montserrat"/>
              <a:cs typeface="Montserrat"/>
              <a:sym typeface="Montserrat"/>
            </a:endParaRPr>
          </a:p>
          <a:p>
            <a:pPr indent="-342900" lvl="1" marL="914400" rtl="0" algn="l">
              <a:lnSpc>
                <a:spcPct val="100000"/>
              </a:lnSpc>
              <a:spcBef>
                <a:spcPts val="0"/>
              </a:spcBef>
              <a:spcAft>
                <a:spcPts val="0"/>
              </a:spcAft>
              <a:buSzPts val="1800"/>
              <a:buFont typeface="Montserrat"/>
              <a:buChar char="-"/>
            </a:pPr>
            <a:r>
              <a:rPr lang="en">
                <a:latin typeface="Montserrat"/>
                <a:ea typeface="Montserrat"/>
                <a:cs typeface="Montserrat"/>
                <a:sym typeface="Montserrat"/>
              </a:rPr>
              <a:t>The ratio of the concentration of a certain compound in the brain to the concentration of the compound in the blood at steady state</a:t>
            </a:r>
            <a:endParaRPr>
              <a:latin typeface="Montserrat"/>
              <a:ea typeface="Montserrat"/>
              <a:cs typeface="Montserrat"/>
              <a:sym typeface="Montserrat"/>
            </a:endParaRPr>
          </a:p>
          <a:p>
            <a:pPr indent="-342900" lvl="1" marL="914400" rtl="0" algn="l">
              <a:lnSpc>
                <a:spcPct val="100000"/>
              </a:lnSpc>
              <a:spcBef>
                <a:spcPts val="0"/>
              </a:spcBef>
              <a:spcAft>
                <a:spcPts val="0"/>
              </a:spcAft>
              <a:buSzPts val="1800"/>
              <a:buFont typeface="Montserrat"/>
              <a:buChar char="-"/>
            </a:pPr>
            <a:r>
              <a:rPr lang="en">
                <a:latin typeface="Montserrat"/>
                <a:ea typeface="Montserrat"/>
                <a:cs typeface="Montserrat"/>
                <a:sym typeface="Montserrat"/>
              </a:rPr>
              <a:t>Best for concentrations at equilibrium</a:t>
            </a:r>
            <a:endParaRPr>
              <a:latin typeface="Montserrat"/>
              <a:ea typeface="Montserrat"/>
              <a:cs typeface="Montserrat"/>
              <a:sym typeface="Montserrat"/>
            </a:endParaRPr>
          </a:p>
          <a:p>
            <a:pPr indent="0" lvl="0" marL="0" rtl="0" algn="l">
              <a:spcBef>
                <a:spcPts val="800"/>
              </a:spcBef>
              <a:spcAft>
                <a:spcPts val="0"/>
              </a:spcAft>
              <a:buNone/>
            </a:pPr>
            <a:r>
              <a:t/>
            </a:r>
            <a:endParaRPr/>
          </a:p>
        </p:txBody>
      </p:sp>
      <p:pic>
        <p:nvPicPr>
          <p:cNvPr descr="&lt;math xmlns=&quot;http://www.w3.org/1998/Math/MathML&quot;&gt;&lt;mi&gt;log&lt;/mi&gt;&lt;mfenced&gt;&lt;mrow&gt;&lt;mi&gt;B&lt;/mi&gt;&lt;mi&gt;B&lt;/mi&gt;&lt;/mrow&gt;&lt;/mfenced&gt;&lt;mo&gt;&amp;#xA0;&lt;/mo&gt;&lt;mo&gt;=&lt;/mo&gt;&lt;mo&gt;&amp;#xA0;&lt;/mo&gt;&lt;mi&gt;log&lt;/mi&gt;&lt;mfenced&gt;&lt;mfrac&gt;&lt;mfenced open=&quot;[&quot; close=&quot;]&quot;&gt;&lt;mrow&gt;&lt;mi&gt;B&lt;/mi&gt;&lt;mi&gt;r&lt;/mi&gt;&lt;mi&gt;a&lt;/mi&gt;&lt;mi&gt;i&lt;/mi&gt;&lt;mi&gt;n&lt;/mi&gt;&lt;/mrow&gt;&lt;/mfenced&gt;&lt;mfenced open=&quot;[&quot; close=&quot;]&quot;&gt;&lt;mrow&gt;&lt;mi&gt;B&lt;/mi&gt;&lt;mi&gt;l&lt;/mi&gt;&lt;mi&gt;o&lt;/mi&gt;&lt;mi&gt;o&lt;/mi&gt;&lt;mi&gt;d&lt;/mi&gt;&lt;/mrow&gt;&lt;/mfenced&gt;&lt;/mfrac&gt;&lt;/mfenced&gt;&lt;/math&gt;" id="326" name="Google Shape;326;p51" title="log open parentheses B B close parentheses space equals space log open parentheses fraction numerator open square brackets B r a i n close square brackets over denominator open square brackets B l o o d close square brackets end fraction close parentheses"/>
          <p:cNvPicPr preferRelativeResize="0"/>
          <p:nvPr/>
        </p:nvPicPr>
        <p:blipFill>
          <a:blip r:embed="rId3">
            <a:alphaModFix/>
          </a:blip>
          <a:stretch>
            <a:fillRect/>
          </a:stretch>
        </p:blipFill>
        <p:spPr>
          <a:xfrm>
            <a:off x="1567400" y="2952275"/>
            <a:ext cx="4865151" cy="105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4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4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4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4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7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How will LogBB data be used	</a:t>
            </a:r>
            <a:endParaRPr/>
          </a:p>
        </p:txBody>
      </p:sp>
      <p:sp>
        <p:nvSpPr>
          <p:cNvPr id="332" name="Google Shape;332;p52"/>
          <p:cNvSpPr txBox="1"/>
          <p:nvPr>
            <p:ph idx="1" type="body"/>
          </p:nvPr>
        </p:nvSpPr>
        <p:spPr>
          <a:xfrm>
            <a:off x="628650" y="923433"/>
            <a:ext cx="7886700" cy="36312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SzPts val="1900"/>
              <a:buChar char="-"/>
            </a:pPr>
            <a:r>
              <a:rPr lang="en" sz="1900"/>
              <a:t>LogBB data will be used as a metric for a regression and classification model</a:t>
            </a:r>
            <a:endParaRPr sz="1900"/>
          </a:p>
          <a:p>
            <a:pPr indent="-349250" lvl="0" marL="457200" rtl="0" algn="l">
              <a:spcBef>
                <a:spcPts val="0"/>
              </a:spcBef>
              <a:spcAft>
                <a:spcPts val="0"/>
              </a:spcAft>
              <a:buSzPts val="1900"/>
              <a:buChar char="-"/>
            </a:pPr>
            <a:r>
              <a:rPr lang="en" sz="1900"/>
              <a:t>The classification model will have a LogBB threshold of 0 to determine if a molecule passes</a:t>
            </a:r>
            <a:endParaRPr sz="1900"/>
          </a:p>
          <a:p>
            <a:pPr indent="-349250" lvl="0" marL="457200" rtl="0" algn="l">
              <a:lnSpc>
                <a:spcPct val="100000"/>
              </a:lnSpc>
              <a:spcBef>
                <a:spcPts val="0"/>
              </a:spcBef>
              <a:spcAft>
                <a:spcPts val="0"/>
              </a:spcAft>
              <a:buSzPts val="1900"/>
              <a:buChar char="-"/>
            </a:pPr>
            <a:r>
              <a:rPr lang="en" sz="1900"/>
              <a:t>LogBB &lt; 0 means that a molecule does not pass the BBB.</a:t>
            </a:r>
            <a:endParaRPr sz="1900"/>
          </a:p>
          <a:p>
            <a:pPr indent="-349250" lvl="0" marL="457200" rtl="0" algn="l">
              <a:lnSpc>
                <a:spcPct val="100000"/>
              </a:lnSpc>
              <a:spcBef>
                <a:spcPts val="0"/>
              </a:spcBef>
              <a:spcAft>
                <a:spcPts val="0"/>
              </a:spcAft>
              <a:buSzPts val="1900"/>
              <a:buChar char="-"/>
            </a:pPr>
            <a:r>
              <a:rPr lang="en" sz="1900"/>
              <a:t>LogBB ≥ 0 means that a molecule passes the BBB.</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2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2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2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200"/>
                                        <p:tgtEl>
                                          <p:spTgt spid="3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ph type="ctrTitle"/>
          </p:nvPr>
        </p:nvSpPr>
        <p:spPr>
          <a:xfrm>
            <a:off x="257175" y="2066752"/>
            <a:ext cx="3171900" cy="1195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800"/>
              <a:buFont typeface="Arial"/>
              <a:buNone/>
            </a:pPr>
            <a:r>
              <a:rPr lang="en"/>
              <a:t>Material, Methods, Data Curation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Materials, Methods, and Data Curation</a:t>
            </a:r>
            <a:endParaRPr/>
          </a:p>
        </p:txBody>
      </p:sp>
      <p:sp>
        <p:nvSpPr>
          <p:cNvPr id="343" name="Google Shape;343;p54"/>
          <p:cNvSpPr/>
          <p:nvPr/>
        </p:nvSpPr>
        <p:spPr>
          <a:xfrm>
            <a:off x="189525" y="1988300"/>
            <a:ext cx="2116800" cy="16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Collected 2590 compounds from 7 different sources.</a:t>
            </a:r>
            <a:endParaRPr sz="1500"/>
          </a:p>
        </p:txBody>
      </p:sp>
      <p:sp>
        <p:nvSpPr>
          <p:cNvPr id="344" name="Google Shape;344;p54"/>
          <p:cNvSpPr/>
          <p:nvPr/>
        </p:nvSpPr>
        <p:spPr>
          <a:xfrm>
            <a:off x="2529163" y="1979775"/>
            <a:ext cx="2040600" cy="16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Co</a:t>
            </a:r>
            <a:r>
              <a:rPr lang="en" sz="1500">
                <a:solidFill>
                  <a:schemeClr val="dk1"/>
                </a:solidFill>
              </a:rPr>
              <a:t>nverted Compounds to base_rdkit_smiles to look for duplicate compounds.</a:t>
            </a:r>
            <a:endParaRPr sz="1500"/>
          </a:p>
        </p:txBody>
      </p:sp>
      <p:sp>
        <p:nvSpPr>
          <p:cNvPr id="345" name="Google Shape;345;p54"/>
          <p:cNvSpPr/>
          <p:nvPr/>
        </p:nvSpPr>
        <p:spPr>
          <a:xfrm>
            <a:off x="4792600" y="1979775"/>
            <a:ext cx="1949700" cy="16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Removed duplicate compounds to have a final total of 1181 compounds.</a:t>
            </a:r>
            <a:endParaRPr sz="1500"/>
          </a:p>
        </p:txBody>
      </p:sp>
      <p:sp>
        <p:nvSpPr>
          <p:cNvPr id="346" name="Google Shape;346;p54"/>
          <p:cNvSpPr/>
          <p:nvPr/>
        </p:nvSpPr>
        <p:spPr>
          <a:xfrm>
            <a:off x="6926250" y="1979875"/>
            <a:ext cx="1828200" cy="16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Merged and Averaged LogBB values</a:t>
            </a:r>
            <a:endParaRPr sz="1500"/>
          </a:p>
        </p:txBody>
      </p:sp>
      <p:sp>
        <p:nvSpPr>
          <p:cNvPr id="347" name="Google Shape;347;p54"/>
          <p:cNvSpPr/>
          <p:nvPr/>
        </p:nvSpPr>
        <p:spPr>
          <a:xfrm>
            <a:off x="333825" y="1055238"/>
            <a:ext cx="1828200" cy="8496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a:t>In Vitro</a:t>
            </a:r>
            <a:r>
              <a:rPr i="1" lang="en"/>
              <a:t> </a:t>
            </a:r>
            <a:r>
              <a:rPr lang="en"/>
              <a:t>(PAMPA and IAM) and </a:t>
            </a:r>
            <a:r>
              <a:rPr b="1" i="1" lang="en"/>
              <a:t>In Vivo </a:t>
            </a:r>
            <a:r>
              <a:rPr lang="en"/>
              <a:t>(mouse)</a:t>
            </a:r>
            <a:endParaRPr/>
          </a:p>
        </p:txBody>
      </p:sp>
      <p:sp>
        <p:nvSpPr>
          <p:cNvPr id="348" name="Google Shape;348;p54"/>
          <p:cNvSpPr/>
          <p:nvPr/>
        </p:nvSpPr>
        <p:spPr>
          <a:xfrm>
            <a:off x="7123575" y="3732450"/>
            <a:ext cx="1524600" cy="9027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Standard Deviation =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3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4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4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3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3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4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Distribution of logBB values</a:t>
            </a:r>
            <a:endParaRPr/>
          </a:p>
        </p:txBody>
      </p:sp>
      <p:pic>
        <p:nvPicPr>
          <p:cNvPr id="354" name="Google Shape;354;p55"/>
          <p:cNvPicPr preferRelativeResize="0"/>
          <p:nvPr/>
        </p:nvPicPr>
        <p:blipFill>
          <a:blip r:embed="rId3">
            <a:alphaModFix/>
          </a:blip>
          <a:stretch>
            <a:fillRect/>
          </a:stretch>
        </p:blipFill>
        <p:spPr>
          <a:xfrm>
            <a:off x="1624000" y="1047688"/>
            <a:ext cx="5895975" cy="359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628650" y="388267"/>
            <a:ext cx="7886700" cy="4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300"/>
              <a:t>Distribution of molecules that do and do not pass the BBB</a:t>
            </a:r>
            <a:endParaRPr sz="2300"/>
          </a:p>
        </p:txBody>
      </p:sp>
      <p:pic>
        <p:nvPicPr>
          <p:cNvPr id="360" name="Google Shape;360;p56"/>
          <p:cNvPicPr preferRelativeResize="0"/>
          <p:nvPr/>
        </p:nvPicPr>
        <p:blipFill>
          <a:blip r:embed="rId3">
            <a:alphaModFix/>
          </a:blip>
          <a:stretch>
            <a:fillRect/>
          </a:stretch>
        </p:blipFill>
        <p:spPr>
          <a:xfrm>
            <a:off x="2586500" y="805575"/>
            <a:ext cx="4133850" cy="3943350"/>
          </a:xfrm>
          <a:prstGeom prst="rect">
            <a:avLst/>
          </a:prstGeom>
          <a:noFill/>
          <a:ln>
            <a:noFill/>
          </a:ln>
        </p:spPr>
      </p:pic>
      <p:sp>
        <p:nvSpPr>
          <p:cNvPr id="361" name="Google Shape;361;p56"/>
          <p:cNvSpPr txBox="1"/>
          <p:nvPr/>
        </p:nvSpPr>
        <p:spPr>
          <a:xfrm>
            <a:off x="4094750" y="1705625"/>
            <a:ext cx="5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605</a:t>
            </a:r>
            <a:endParaRPr/>
          </a:p>
        </p:txBody>
      </p:sp>
      <p:sp>
        <p:nvSpPr>
          <p:cNvPr id="362" name="Google Shape;362;p56"/>
          <p:cNvSpPr txBox="1"/>
          <p:nvPr/>
        </p:nvSpPr>
        <p:spPr>
          <a:xfrm>
            <a:off x="5013425" y="1705625"/>
            <a:ext cx="5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576</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ATOM Color Palette">
      <a:dk1>
        <a:srgbClr val="4B4B4B"/>
      </a:dk1>
      <a:lt1>
        <a:srgbClr val="FFFFFF"/>
      </a:lt1>
      <a:dk2>
        <a:srgbClr val="7682A4"/>
      </a:dk2>
      <a:lt2>
        <a:srgbClr val="A7DDD8"/>
      </a:lt2>
      <a:accent1>
        <a:srgbClr val="353C50"/>
      </a:accent1>
      <a:accent2>
        <a:srgbClr val="6C4990"/>
      </a:accent2>
      <a:accent3>
        <a:srgbClr val="BD206B"/>
      </a:accent3>
      <a:accent4>
        <a:srgbClr val="EA2127"/>
      </a:accent4>
      <a:accent5>
        <a:srgbClr val="6DC7BE"/>
      </a:accent5>
      <a:accent6>
        <a:srgbClr val="FFC012"/>
      </a:accent6>
      <a:hlink>
        <a:srgbClr val="BD206B"/>
      </a:hlink>
      <a:folHlink>
        <a:srgbClr val="6C49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