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6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E4EB22-4CCA-48BF-B917-135F10F6F10A}" v="33" dt="2022-06-23T19:31:22.826"/>
    <p1510:client id="{48919459-25D4-B27E-0400-DFC0CC1067B4}" v="138" dt="2022-06-23T19:29:25.6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93D1F4-289B-4779-B6EA-D0FF20E9DC3F}" type="datetimeFigureOut">
              <a:rPr lang="en-US" smtClean="0"/>
              <a:t>7/8/22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83A5DD-CD7A-4720-87DE-FDC858BC2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737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35d8c3676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35d8c3676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E87BA-A534-4605-A462-A66FD3DB5D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C7FD19-139F-4724-B273-D2CA16762F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815704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3" name="Google Shape;23;p13"/>
          <p:cNvCxnSpPr/>
          <p:nvPr/>
        </p:nvCxnSpPr>
        <p:spPr>
          <a:xfrm>
            <a:off x="457200" y="6243851"/>
            <a:ext cx="112011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4" name="Google Shape;24;p13"/>
          <p:cNvCxnSpPr/>
          <p:nvPr/>
        </p:nvCxnSpPr>
        <p:spPr>
          <a:xfrm>
            <a:off x="457200" y="1106424"/>
            <a:ext cx="11201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5" name="Google Shape;25;p13"/>
          <p:cNvSpPr txBox="1">
            <a:spLocks noGrp="1"/>
          </p:cNvSpPr>
          <p:nvPr>
            <p:ph type="title"/>
          </p:nvPr>
        </p:nvSpPr>
        <p:spPr>
          <a:xfrm>
            <a:off x="838200" y="155448"/>
            <a:ext cx="10515600" cy="55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26" name="Google Shape;26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57200" y="6382571"/>
            <a:ext cx="1271892" cy="2948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85568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77CF3-75CB-4801-9149-E3050C603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4783"/>
            <a:ext cx="10515600" cy="556099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71CCE7-FCAD-45F0-AD54-DDE43B0B93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1244"/>
            <a:ext cx="10515600" cy="48414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6C87A2-4C8F-4383-8836-250921067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11FED-66BC-4C03-9016-FD41D1C797D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651FC78-A2F6-4718-8336-21A959410FD9}"/>
              </a:ext>
            </a:extLst>
          </p:cNvPr>
          <p:cNvCxnSpPr>
            <a:cxnSpLocks/>
          </p:cNvCxnSpPr>
          <p:nvPr userDrawn="1"/>
        </p:nvCxnSpPr>
        <p:spPr>
          <a:xfrm>
            <a:off x="457200" y="6243851"/>
            <a:ext cx="11201400" cy="0"/>
          </a:xfrm>
          <a:prstGeom prst="line">
            <a:avLst/>
          </a:prstGeom>
          <a:ln w="1651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9BC7D17-7C77-4131-A7C4-11DFA67FA060}"/>
              </a:ext>
            </a:extLst>
          </p:cNvPr>
          <p:cNvCxnSpPr>
            <a:cxnSpLocks/>
          </p:cNvCxnSpPr>
          <p:nvPr userDrawn="1"/>
        </p:nvCxnSpPr>
        <p:spPr>
          <a:xfrm>
            <a:off x="457200" y="1110124"/>
            <a:ext cx="11201400" cy="0"/>
          </a:xfrm>
          <a:prstGeom prst="line">
            <a:avLst/>
          </a:prstGeom>
          <a:ln w="1651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70AD7124-30A5-4284-9CD9-EC88A20CB10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710407"/>
            <a:ext cx="10515600" cy="358775"/>
          </a:xfrm>
        </p:spPr>
        <p:txBody>
          <a:bodyPr>
            <a:noAutofit/>
          </a:bodyPr>
          <a:lstStyle>
            <a:lvl1pPr marL="0" indent="0">
              <a:buNone/>
              <a:defRPr sz="1650"/>
            </a:lvl1pPr>
            <a:lvl2pPr marL="342892" indent="0">
              <a:buNone/>
              <a:defRPr/>
            </a:lvl2pPr>
            <a:lvl3pPr marL="685783" indent="0">
              <a:buNone/>
              <a:defRPr/>
            </a:lvl3pPr>
            <a:lvl4pPr marL="1028675" indent="0">
              <a:buNone/>
              <a:defRPr/>
            </a:lvl4pPr>
            <a:lvl5pPr marL="1371566" indent="0">
              <a:buNone/>
              <a:defRPr/>
            </a:lvl5pPr>
          </a:lstStyle>
          <a:p>
            <a:pPr lvl="0"/>
            <a:r>
              <a:rPr lang="en-US"/>
              <a:t>Click to edit Master title style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8416F40B-299C-46A7-A0BC-A80B2E84021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15046"/>
            <a:ext cx="1443991" cy="248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411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1118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teams.microsoft.com/l/meetup-join/19%3ameeting_MjQ5YjgxNGEtYjEwNC00ZGQ4LThlZDYtYWM1ZTA4NmYzZjlm%40thread.v2/0?context=%7b%22Tid%22%3a%2214b77578-9773-42d5-8507-251ca2dc2b06%22%2c%22Oid%22%3a%222e31b4fb-2c54-4995-be48-173a24bc5b84%22%7d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6941F-96F4-8341-AEF7-EFEBFAB24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entury Gothic" panose="020B0502020202020204" pitchFamily="34" charset="0"/>
              </a:rPr>
              <a:t>Hiranmayi</a:t>
            </a:r>
            <a:r>
              <a:rPr lang="en-US" dirty="0">
                <a:latin typeface="Century Gothic" panose="020B0502020202020204" pitchFamily="34" charset="0"/>
              </a:rPr>
              <a:t> Ranganathan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9E3424-252D-0741-8519-3A29C5E66E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5130" y="1156641"/>
            <a:ext cx="5482870" cy="4990952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1600" b="1" dirty="0">
                <a:latin typeface="Century Gothic" panose="020B0502020202020204" pitchFamily="34" charset="0"/>
              </a:rPr>
              <a:t>My Experience</a:t>
            </a:r>
          </a:p>
          <a:p>
            <a:pPr>
              <a:lnSpc>
                <a:spcPct val="120000"/>
              </a:lnSpc>
            </a:pPr>
            <a:r>
              <a:rPr lang="en-US" sz="1600" dirty="0">
                <a:latin typeface="Century Gothic" panose="020B0502020202020204" pitchFamily="34" charset="0"/>
              </a:rPr>
              <a:t>15+ years experience in Machine Learning, Computer vison, Deep learning applications</a:t>
            </a:r>
          </a:p>
          <a:p>
            <a:pPr>
              <a:lnSpc>
                <a:spcPct val="120000"/>
              </a:lnSpc>
            </a:pPr>
            <a:r>
              <a:rPr lang="en-US" sz="1600" dirty="0">
                <a:latin typeface="Century Gothic" panose="020B0502020202020204" pitchFamily="34" charset="0"/>
              </a:rPr>
              <a:t>Developed many high-level theories/methods</a:t>
            </a:r>
          </a:p>
          <a:p>
            <a:pPr>
              <a:lnSpc>
                <a:spcPct val="120000"/>
              </a:lnSpc>
            </a:pPr>
            <a:r>
              <a:rPr lang="en-US" sz="1600" dirty="0">
                <a:latin typeface="Century Gothic" panose="020B0502020202020204" pitchFamily="34" charset="0"/>
              </a:rPr>
              <a:t>Used machine learning for for health research</a:t>
            </a:r>
          </a:p>
          <a:p>
            <a:pPr>
              <a:lnSpc>
                <a:spcPct val="120000"/>
              </a:lnSpc>
            </a:pPr>
            <a:r>
              <a:rPr lang="en-US" sz="1600" dirty="0">
                <a:latin typeface="Century Gothic" panose="020B0502020202020204" pitchFamily="34" charset="0"/>
              </a:rPr>
              <a:t>Worked in projects with DoE, NCI/NIH, &amp; NIEHS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600" b="1" dirty="0">
                <a:latin typeface="Century Gothic" panose="020B0502020202020204" pitchFamily="34" charset="0"/>
              </a:rPr>
              <a:t>Education</a:t>
            </a:r>
          </a:p>
          <a:p>
            <a:pPr>
              <a:lnSpc>
                <a:spcPct val="120000"/>
              </a:lnSpc>
            </a:pPr>
            <a:r>
              <a:rPr lang="en-US" sz="1600" dirty="0">
                <a:latin typeface="Century Gothic" panose="020B0502020202020204" pitchFamily="34" charset="0"/>
              </a:rPr>
              <a:t>MS, Electrical and Computer Engineering, UCSB</a:t>
            </a:r>
          </a:p>
          <a:p>
            <a:pPr>
              <a:lnSpc>
                <a:spcPct val="120000"/>
              </a:lnSpc>
            </a:pPr>
            <a:r>
              <a:rPr lang="en-US" sz="1600" dirty="0">
                <a:latin typeface="Century Gothic" panose="020B0502020202020204" pitchFamily="34" charset="0"/>
              </a:rPr>
              <a:t>PhD, Deep Active Learning, Arizona State University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600" b="1" dirty="0">
                <a:latin typeface="Century Gothic" panose="020B0502020202020204" pitchFamily="34" charset="0"/>
              </a:rPr>
              <a:t>About Me</a:t>
            </a:r>
          </a:p>
          <a:p>
            <a:pPr marL="285750" indent="-285750">
              <a:lnSpc>
                <a:spcPct val="120000"/>
              </a:lnSpc>
            </a:pPr>
            <a:r>
              <a:rPr lang="en-US" sz="1600" dirty="0">
                <a:latin typeface="Century Gothic" panose="020B0502020202020204" pitchFamily="34" charset="0"/>
              </a:rPr>
              <a:t>I grew up in Chennai, India, did my schooling and BS.</a:t>
            </a:r>
          </a:p>
          <a:p>
            <a:pPr marL="285750" indent="-285750">
              <a:lnSpc>
                <a:spcPct val="120000"/>
              </a:lnSpc>
            </a:pPr>
            <a:r>
              <a:rPr lang="en-US" sz="1600" dirty="0">
                <a:latin typeface="Century Gothic" panose="020B0502020202020204" pitchFamily="34" charset="0"/>
              </a:rPr>
              <a:t>I like playing with my kids, singing and meeting friends.</a:t>
            </a:r>
          </a:p>
          <a:p>
            <a:pPr marL="285750" indent="-285750">
              <a:lnSpc>
                <a:spcPct val="120000"/>
              </a:lnSpc>
            </a:pPr>
            <a:r>
              <a:rPr lang="en-US" sz="1600" dirty="0">
                <a:latin typeface="Century Gothic" panose="020B0502020202020204" pitchFamily="34" charset="0"/>
              </a:rPr>
              <a:t>I am a trained classical singer.</a:t>
            </a:r>
          </a:p>
          <a:p>
            <a:pPr>
              <a:lnSpc>
                <a:spcPct val="120000"/>
              </a:lnSpc>
            </a:pPr>
            <a:endParaRPr lang="en-US" sz="1100" b="1" dirty="0">
              <a:latin typeface="Century Gothic" panose="020B0502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C7013F-580F-E34C-8B1F-62EFBE077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11FED-66BC-4C03-9016-FD41D1C797D0}" type="slidenum">
              <a:rPr lang="en-US" smtClean="0">
                <a:latin typeface="Century Gothic" panose="020B0502020202020204" pitchFamily="34" charset="0"/>
              </a:rPr>
              <a:t>1</a:t>
            </a:fld>
            <a:endParaRPr lang="en-US">
              <a:latin typeface="Century Gothic" panose="020B0502020202020204" pitchFamily="34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A06C1E-96B3-1F4F-97F7-BDE81CDEB9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latin typeface="Century Gothic" panose="020B0502020202020204" pitchFamily="34" charset="0"/>
              </a:rPr>
              <a:t>Machine Learning Researcher, Lawrence Livermore National Laboratory</a:t>
            </a:r>
          </a:p>
        </p:txBody>
      </p:sp>
      <p:pic>
        <p:nvPicPr>
          <p:cNvPr id="7" name="Picture 6" descr="A person smiling for the camera&#10;&#10;Description automatically generated with low confidence">
            <a:extLst>
              <a:ext uri="{FF2B5EF4-FFF2-40B4-BE49-F238E27FC236}">
                <a16:creationId xmlns:a16="http://schemas.microsoft.com/office/drawing/2014/main" id="{DD5ACE80-09D8-1D46-A2DA-DB8EBDFCAF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505" y="1266506"/>
            <a:ext cx="4136087" cy="4628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041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35d8c36762_0_0"/>
          <p:cNvSpPr txBox="1">
            <a:spLocks noGrp="1"/>
          </p:cNvSpPr>
          <p:nvPr>
            <p:ph type="title"/>
          </p:nvPr>
        </p:nvSpPr>
        <p:spPr>
          <a:xfrm>
            <a:off x="767811" y="394933"/>
            <a:ext cx="10515600" cy="555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ontserrat" panose="00000500000000000000" pitchFamily="2" charset="0"/>
              </a:rPr>
              <a:t>Seminar #5 </a:t>
            </a:r>
            <a:r>
              <a:rPr lang="en-US" dirty="0">
                <a:latin typeface="Montserrat" panose="00000500000000000000" pitchFamily="2" charset="0"/>
              </a:rPr>
              <a:t>by Dr. </a:t>
            </a:r>
            <a:r>
              <a:rPr lang="en-US" dirty="0" err="1">
                <a:latin typeface="Montserrat" panose="00000500000000000000" pitchFamily="2" charset="0"/>
              </a:rPr>
              <a:t>Hiranmayi</a:t>
            </a:r>
            <a:r>
              <a:rPr lang="en-US" dirty="0">
                <a:latin typeface="Montserrat" panose="00000500000000000000" pitchFamily="2" charset="0"/>
              </a:rPr>
              <a:t> Ranganathan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E9B542-ED0E-4616-9E0D-F9C8D8C2E21C}"/>
              </a:ext>
            </a:extLst>
          </p:cNvPr>
          <p:cNvSpPr txBox="1"/>
          <p:nvPr/>
        </p:nvSpPr>
        <p:spPr>
          <a:xfrm>
            <a:off x="500742" y="1119155"/>
            <a:ext cx="11506200" cy="406265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endParaRPr lang="en-US" dirty="0">
              <a:latin typeface="Montserrat" panose="00000500000000000000" pitchFamily="2" charset="0"/>
            </a:endParaRPr>
          </a:p>
          <a:p>
            <a:r>
              <a:rPr lang="en-US" b="1" dirty="0">
                <a:latin typeface="Montserrat" panose="00000500000000000000" pitchFamily="2" charset="0"/>
              </a:rPr>
              <a:t>Date </a:t>
            </a:r>
            <a:r>
              <a:rPr lang="en-US" dirty="0">
                <a:latin typeface="Montserrat" panose="00000500000000000000" pitchFamily="2" charset="0"/>
              </a:rPr>
              <a:t>- Tue July 12, 2022, 1:00 pm – 2:00 pm ET</a:t>
            </a:r>
          </a:p>
          <a:p>
            <a:endParaRPr lang="en-US" b="1" dirty="0">
              <a:latin typeface="Montserrat" panose="00000500000000000000" pitchFamily="2" charset="0"/>
            </a:endParaRPr>
          </a:p>
          <a:p>
            <a:r>
              <a:rPr lang="en-US" b="1" dirty="0">
                <a:latin typeface="Montserrat" panose="00000500000000000000" pitchFamily="2" charset="0"/>
              </a:rPr>
              <a:t>Meeting Link </a:t>
            </a:r>
            <a:r>
              <a:rPr lang="en-US" dirty="0">
                <a:latin typeface="Montserrat" panose="00000500000000000000" pitchFamily="2" charset="0"/>
              </a:rPr>
              <a:t>- </a:t>
            </a:r>
            <a:r>
              <a:rPr lang="en-US" sz="1200" dirty="0">
                <a:latin typeface="Montserrat" panose="00000500000000000000" pitchFamily="2" charset="0"/>
                <a:hlinkClick r:id="rId3"/>
              </a:rPr>
              <a:t>https://teams.microsoft.com/l/meetup-join/19%3ameeting_MjQ5YjgxNGEtYjEwNC00ZGQ4LThlZDYtYWM1ZTA4NmYzZjlm%40thread.v2/0?context=%7b%22Tid%22%3a%2214b77578-9773-42d5-8507-251ca2dc2b06%22%2c%22Oid%22%3a%222e31b4fb-2c54-4995-be48-173a24bc5b84%22%7d</a:t>
            </a:r>
            <a:endParaRPr lang="en-US" dirty="0">
              <a:latin typeface="Montserrat" panose="00000500000000000000" pitchFamily="2" charset="0"/>
            </a:endParaRPr>
          </a:p>
          <a:p>
            <a:endParaRPr lang="en-US" b="1" dirty="0">
              <a:latin typeface="Montserrat" panose="00000500000000000000" pitchFamily="2" charset="0"/>
            </a:endParaRPr>
          </a:p>
          <a:p>
            <a:r>
              <a:rPr lang="en-US" b="1" dirty="0">
                <a:latin typeface="Montserrat" panose="00000500000000000000" pitchFamily="2" charset="0"/>
              </a:rPr>
              <a:t>TITLE</a:t>
            </a:r>
            <a:r>
              <a:rPr lang="en-US" dirty="0">
                <a:latin typeface="Montserrat" panose="00000500000000000000" pitchFamily="2" charset="0"/>
              </a:rPr>
              <a:t> – Basic Introduction to Machine Learning</a:t>
            </a:r>
          </a:p>
          <a:p>
            <a:endParaRPr lang="en-US" dirty="0">
              <a:latin typeface="Montserrat" panose="00000500000000000000" pitchFamily="2" charset="0"/>
            </a:endParaRPr>
          </a:p>
          <a:p>
            <a:r>
              <a:rPr lang="en-US" b="1" dirty="0">
                <a:latin typeface="Montserrat"/>
              </a:rPr>
              <a:t>PRESENTER</a:t>
            </a:r>
            <a:r>
              <a:rPr lang="en-US" dirty="0">
                <a:latin typeface="Montserrat"/>
              </a:rPr>
              <a:t> – Dr. </a:t>
            </a:r>
            <a:r>
              <a:rPr lang="en-US" dirty="0" err="1">
                <a:latin typeface="Montserrat"/>
              </a:rPr>
              <a:t>Hiranmayi</a:t>
            </a:r>
            <a:r>
              <a:rPr lang="en-US" dirty="0">
                <a:latin typeface="Montserrat"/>
              </a:rPr>
              <a:t> Ranganathan, Ph.D.  Machine Learning Researcher, LLNL</a:t>
            </a:r>
            <a:endParaRPr lang="en-US" dirty="0">
              <a:latin typeface="Montserrat" panose="00000500000000000000" pitchFamily="2" charset="0"/>
            </a:endParaRPr>
          </a:p>
          <a:p>
            <a:endParaRPr lang="en-US" dirty="0">
              <a:latin typeface="Montserrat" panose="00000500000000000000" pitchFamily="2" charset="0"/>
            </a:endParaRPr>
          </a:p>
          <a:p>
            <a:r>
              <a:rPr lang="en-US" b="1" dirty="0">
                <a:latin typeface="Montserrat" panose="00000500000000000000" pitchFamily="2" charset="0"/>
              </a:rPr>
              <a:t>ABSTRACT</a:t>
            </a:r>
            <a:r>
              <a:rPr lang="en-US" dirty="0">
                <a:latin typeface="Montserrat" panose="00000500000000000000" pitchFamily="2" charset="0"/>
              </a:rPr>
              <a:t> - In this seminar, we will learn what is machine learning, main branches of machine learning, the ML workflow: Data Collection, Feature engineering, training, validation, testing , evaluation and hyper parameter tuning. We will also see how ML is applied in computational Drug Discovery.  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243</Words>
  <Application>Microsoft Macintosh PowerPoint</Application>
  <PresentationFormat>Widescreen</PresentationFormat>
  <Paragraphs>26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Century Gothic</vt:lpstr>
      <vt:lpstr>Montserrat</vt:lpstr>
      <vt:lpstr>Office Theme</vt:lpstr>
      <vt:lpstr>Hiranmayi Ranganathan</vt:lpstr>
      <vt:lpstr>Seminar #5 by Dr. Hiranmayi Ranganathan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ATOM SUMMER INTERNS SEMINAR SERIES</dc:title>
  <dc:creator>Sarkar, Titli (NIH/NCI) [C]</dc:creator>
  <cp:lastModifiedBy>Ranganathan, Hiranmayi</cp:lastModifiedBy>
  <cp:revision>2</cp:revision>
  <dcterms:created xsi:type="dcterms:W3CDTF">2022-06-21T14:38:21Z</dcterms:created>
  <dcterms:modified xsi:type="dcterms:W3CDTF">2022-07-08T19:36:08Z</dcterms:modified>
</cp:coreProperties>
</file>