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sldIdLst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4791"/>
    <a:srgbClr val="E9E8E6"/>
    <a:srgbClr val="000000"/>
    <a:srgbClr val="FFC617"/>
    <a:srgbClr val="333B4E"/>
    <a:srgbClr val="EAE8E6"/>
    <a:srgbClr val="FFC519"/>
    <a:srgbClr val="333C4F"/>
    <a:srgbClr val="694790"/>
    <a:srgbClr val="6B4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>
        <p:scale>
          <a:sx n="91" d="100"/>
          <a:sy n="91" d="100"/>
        </p:scale>
        <p:origin x="1072" y="4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15774-F19D-4027-A869-B961663C4D31}" type="datetimeFigureOut">
              <a:rPr lang="en-US" smtClean="0"/>
              <a:t>5/24/21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2E0A3-F0CB-49F7-8770-5AB703FF5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4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5B5A8A8-03D8-45EA-9511-342CAD935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1" y="4270379"/>
            <a:ext cx="5010434" cy="1655762"/>
          </a:xfrm>
        </p:spPr>
        <p:txBody>
          <a:bodyPr>
            <a:normAutofit/>
          </a:bodyPr>
          <a:lstStyle>
            <a:lvl1pPr marL="0" indent="0" algn="r">
              <a:buNone/>
              <a:defRPr sz="15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7692C-4A7C-40B6-9112-1CF4ADB6E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1" y="3858904"/>
            <a:ext cx="5010434" cy="367879"/>
          </a:xfrm>
        </p:spPr>
        <p:txBody>
          <a:bodyPr anchor="t">
            <a:normAutofit/>
          </a:bodyPr>
          <a:lstStyle>
            <a:lvl1pPr algn="r"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A7A33-41C2-438B-8967-06D461A5E7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18" y="1838541"/>
            <a:ext cx="7315200" cy="197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617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7015F-3107-41B5-84DE-8B57750E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265D45-5236-405E-97D9-03E84778EC2E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7BF9EE-A571-4956-A7EA-CA33CD6E6E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382570"/>
            <a:ext cx="1271890" cy="294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E2275A-4530-44FF-96BF-5BD3899DE107}"/>
              </a:ext>
            </a:extLst>
          </p:cNvPr>
          <p:cNvSpPr txBox="1"/>
          <p:nvPr userDrawn="1"/>
        </p:nvSpPr>
        <p:spPr>
          <a:xfrm>
            <a:off x="3052792" y="6391491"/>
            <a:ext cx="2981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PROTECTED CRADA INFORMATION</a:t>
            </a:r>
          </a:p>
        </p:txBody>
      </p:sp>
    </p:spTree>
    <p:extLst>
      <p:ext uri="{BB962C8B-B14F-4D97-AF65-F5344CB8AC3E}">
        <p14:creationId xmlns:p14="http://schemas.microsoft.com/office/powerpoint/2010/main" val="217837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96FDD-1AA9-4B77-9F01-26F1DAAF2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t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B392D-DF01-41DC-A5D7-B9416C38D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1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5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2F3D0-BD12-4F0B-A05B-24383F19C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7B3BB-2425-4F67-A08D-B4F169D2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9346A3-01CF-4810-9867-BD2C1AAF4617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32A2425-5B2D-4E5D-B401-680AC65BC1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382570"/>
            <a:ext cx="1271890" cy="2948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CD5C88-CDF5-4A97-9EC0-2AEB7F931316}"/>
              </a:ext>
            </a:extLst>
          </p:cNvPr>
          <p:cNvSpPr txBox="1"/>
          <p:nvPr userDrawn="1"/>
        </p:nvSpPr>
        <p:spPr>
          <a:xfrm>
            <a:off x="3052792" y="6391491"/>
            <a:ext cx="2981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PROTECTED CRADA INFORMATION</a:t>
            </a:r>
          </a:p>
        </p:txBody>
      </p:sp>
    </p:spTree>
    <p:extLst>
      <p:ext uri="{BB962C8B-B14F-4D97-AF65-F5344CB8AC3E}">
        <p14:creationId xmlns:p14="http://schemas.microsoft.com/office/powerpoint/2010/main" val="3249091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DA9B0-9481-4CA3-9B8F-692C94FF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t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4D5D4-A310-4E03-ABDC-2397533D4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DD896-4A56-4451-8C82-0C15FBB85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E2F60-784A-4EEF-84A1-7B4EFC61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E00496-6153-40EE-BD38-804AB5E439EE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1FB770E-FF38-4ADA-805A-B4CEF33A0E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382570"/>
            <a:ext cx="1271890" cy="2948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0A56C7-2AB8-4F4F-8C57-5747786337AC}"/>
              </a:ext>
            </a:extLst>
          </p:cNvPr>
          <p:cNvSpPr txBox="1"/>
          <p:nvPr userDrawn="1"/>
        </p:nvSpPr>
        <p:spPr>
          <a:xfrm>
            <a:off x="3052792" y="6391491"/>
            <a:ext cx="2981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PROTECTED CRADA INFORMATION</a:t>
            </a:r>
          </a:p>
        </p:txBody>
      </p:sp>
    </p:spTree>
    <p:extLst>
      <p:ext uri="{BB962C8B-B14F-4D97-AF65-F5344CB8AC3E}">
        <p14:creationId xmlns:p14="http://schemas.microsoft.com/office/powerpoint/2010/main" val="318044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7CF3-75CB-4801-9149-E3050C60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4783"/>
            <a:ext cx="7886700" cy="55609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CCE7-FCAD-45F0-AD54-DDE43B0B9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1244"/>
            <a:ext cx="7886700" cy="48414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87A2-4C8F-4383-8836-25092106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51FC78-A2F6-4718-8336-21A959410FD9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BC7D17-7C77-4131-A7C4-11DFA67FA060}"/>
              </a:ext>
            </a:extLst>
          </p:cNvPr>
          <p:cNvCxnSpPr>
            <a:cxnSpLocks/>
          </p:cNvCxnSpPr>
          <p:nvPr userDrawn="1"/>
        </p:nvCxnSpPr>
        <p:spPr>
          <a:xfrm>
            <a:off x="342900" y="1110124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0AD7124-30A5-4284-9CD9-EC88A20CB1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710407"/>
            <a:ext cx="7886700" cy="358775"/>
          </a:xfrm>
        </p:spPr>
        <p:txBody>
          <a:bodyPr>
            <a:noAutofit/>
          </a:bodyPr>
          <a:lstStyle>
            <a:lvl1pPr marL="0" indent="0">
              <a:buNone/>
              <a:defRPr sz="165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416F40B-299C-46A7-A0BC-A80B2E8402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" y="6415045"/>
            <a:ext cx="1082993" cy="2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88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7CF3-75CB-4801-9149-E3050C60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4783"/>
            <a:ext cx="7886700" cy="55609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87A2-4C8F-4383-8836-25092106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51FC78-A2F6-4718-8336-21A959410FD9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BC7D17-7C77-4131-A7C4-11DFA67FA060}"/>
              </a:ext>
            </a:extLst>
          </p:cNvPr>
          <p:cNvCxnSpPr>
            <a:cxnSpLocks/>
          </p:cNvCxnSpPr>
          <p:nvPr userDrawn="1"/>
        </p:nvCxnSpPr>
        <p:spPr>
          <a:xfrm>
            <a:off x="342900" y="1110124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63DD2AD-DB7A-4C69-957D-22FF333A25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43" y="1231244"/>
            <a:ext cx="7885509" cy="423714"/>
          </a:xfrm>
        </p:spPr>
        <p:txBody>
          <a:bodyPr anchor="t">
            <a:noAutofit/>
          </a:bodyPr>
          <a:lstStyle>
            <a:lvl1pPr marL="0" indent="0">
              <a:buNone/>
              <a:defRPr sz="2100" b="1">
                <a:solidFill>
                  <a:schemeClr val="tx1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1D0A194-075B-4804-BAF1-41A190AAD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3" y="1715518"/>
            <a:ext cx="7885509" cy="445279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C9A875B-E452-44FE-B517-6E0ADBBD8E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710407"/>
            <a:ext cx="7886700" cy="358775"/>
          </a:xfrm>
        </p:spPr>
        <p:txBody>
          <a:bodyPr>
            <a:noAutofit/>
          </a:bodyPr>
          <a:lstStyle>
            <a:lvl1pPr marL="0" indent="0">
              <a:buNone/>
              <a:defRPr sz="165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C2D8357-09D4-4A14-BEF3-B0C98AC3BB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" y="6414611"/>
            <a:ext cx="1082993" cy="2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74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7CF3-75CB-4801-9149-E3050C60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7694"/>
            <a:ext cx="7886700" cy="55609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CCE7-FCAD-45F0-AD54-DDE43B0B9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1244"/>
            <a:ext cx="7886700" cy="48414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87A2-4C8F-4383-8836-25092106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51FC78-A2F6-4718-8336-21A959410FD9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1BFBDD-58F0-4173-B74E-5DBF38F0C58E}"/>
              </a:ext>
            </a:extLst>
          </p:cNvPr>
          <p:cNvCxnSpPr>
            <a:cxnSpLocks/>
          </p:cNvCxnSpPr>
          <p:nvPr userDrawn="1"/>
        </p:nvCxnSpPr>
        <p:spPr>
          <a:xfrm>
            <a:off x="342900" y="1110124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5917AB60-546E-43C1-8B5A-BD97492F6C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" y="6415045"/>
            <a:ext cx="1082993" cy="2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2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7CF3-75CB-4801-9149-E3050C60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4783"/>
            <a:ext cx="7886700" cy="55609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87A2-4C8F-4383-8836-25092106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51FC78-A2F6-4718-8336-21A959410FD9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BC7D17-7C77-4131-A7C4-11DFA67FA060}"/>
              </a:ext>
            </a:extLst>
          </p:cNvPr>
          <p:cNvCxnSpPr>
            <a:cxnSpLocks/>
          </p:cNvCxnSpPr>
          <p:nvPr userDrawn="1"/>
        </p:nvCxnSpPr>
        <p:spPr>
          <a:xfrm>
            <a:off x="342900" y="1110124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8C9C09-68A9-49A2-83E3-4C839A5123D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8650" y="1231244"/>
            <a:ext cx="3886200" cy="48414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9685741-BCB8-45FB-A0BE-1FA61B961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31244"/>
            <a:ext cx="3886200" cy="48414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D91553E9-F6B2-4C40-82D4-06F237CF64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710407"/>
            <a:ext cx="7886700" cy="358775"/>
          </a:xfrm>
        </p:spPr>
        <p:txBody>
          <a:bodyPr>
            <a:noAutofit/>
          </a:bodyPr>
          <a:lstStyle>
            <a:lvl1pPr marL="0" indent="0">
              <a:buNone/>
              <a:defRPr sz="165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F2B7B70B-0006-45F3-AC62-10AB5BCAB2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" y="6414611"/>
            <a:ext cx="1082993" cy="2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9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7CF3-75CB-4801-9149-E3050C60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4783"/>
            <a:ext cx="7886700" cy="55609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87A2-4C8F-4383-8836-25092106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51FC78-A2F6-4718-8336-21A959410FD9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BC7D17-7C77-4131-A7C4-11DFA67FA060}"/>
              </a:ext>
            </a:extLst>
          </p:cNvPr>
          <p:cNvCxnSpPr>
            <a:cxnSpLocks/>
          </p:cNvCxnSpPr>
          <p:nvPr userDrawn="1"/>
        </p:nvCxnSpPr>
        <p:spPr>
          <a:xfrm>
            <a:off x="342900" y="1110124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63DD2AD-DB7A-4C69-957D-22FF333A25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42" y="1231244"/>
            <a:ext cx="3868340" cy="423714"/>
          </a:xfrm>
        </p:spPr>
        <p:txBody>
          <a:bodyPr anchor="t">
            <a:noAutofit/>
          </a:bodyPr>
          <a:lstStyle>
            <a:lvl1pPr marL="0" indent="0">
              <a:buNone/>
              <a:defRPr sz="2100" b="1">
                <a:solidFill>
                  <a:schemeClr val="tx1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1D0A194-075B-4804-BAF1-41A190AAD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715518"/>
            <a:ext cx="3868340" cy="445279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EE86204-2405-4DA1-B131-02E20F08C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231244"/>
            <a:ext cx="3887391" cy="423714"/>
          </a:xfrm>
        </p:spPr>
        <p:txBody>
          <a:bodyPr anchor="t"/>
          <a:lstStyle>
            <a:lvl1pPr marL="0" indent="0">
              <a:buNone/>
              <a:defRPr sz="2100" b="1">
                <a:solidFill>
                  <a:schemeClr val="tx1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95D819D8-83E8-4BE4-AEE3-7E9E8E529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1715518"/>
            <a:ext cx="3887391" cy="445279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C9A875B-E452-44FE-B517-6E0ADBBD8E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710407"/>
            <a:ext cx="7886700" cy="358775"/>
          </a:xfrm>
        </p:spPr>
        <p:txBody>
          <a:bodyPr>
            <a:noAutofit/>
          </a:bodyPr>
          <a:lstStyle>
            <a:lvl1pPr marL="0" indent="0">
              <a:buNone/>
              <a:defRPr sz="165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7210318C-DC77-4FAD-8415-A797E02829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" y="6414611"/>
            <a:ext cx="1082993" cy="2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237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A1C8-B6E7-48B7-A861-501354E15E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709743"/>
            <a:ext cx="7886700" cy="2852737"/>
          </a:xfrm>
        </p:spPr>
        <p:txBody>
          <a:bodyPr anchor="b">
            <a:normAutofit/>
          </a:bodyPr>
          <a:lstStyle>
            <a:lvl1pPr>
              <a:defRPr sz="37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F3485-7058-4C71-9F45-2DB53A95B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406486"/>
          </a:xfrm>
        </p:spPr>
        <p:txBody>
          <a:bodyPr>
            <a:normAutofit/>
          </a:bodyPr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57A6E-1E2C-417B-8209-FE731F54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C2FF0C-A97C-44B6-940A-449697538B20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147712B0-C4B9-4899-89DE-CB3F957193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" y="6414611"/>
            <a:ext cx="1082993" cy="2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62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F7D28-02EB-4061-A3AA-0BADF819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32C8CB-E01A-423A-B809-9F27F9F5BD97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BB7CFE-02D1-4EF6-BD36-CAC546D7534C}"/>
              </a:ext>
            </a:extLst>
          </p:cNvPr>
          <p:cNvCxnSpPr>
            <a:cxnSpLocks/>
          </p:cNvCxnSpPr>
          <p:nvPr userDrawn="1"/>
        </p:nvCxnSpPr>
        <p:spPr>
          <a:xfrm>
            <a:off x="342900" y="1106424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22AE7FFA-44A5-4420-AD34-CAA64438B2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713237"/>
            <a:ext cx="7886700" cy="358775"/>
          </a:xfrm>
        </p:spPr>
        <p:txBody>
          <a:bodyPr>
            <a:noAutofit/>
          </a:bodyPr>
          <a:lstStyle>
            <a:lvl1pPr marL="0" indent="0">
              <a:buNone/>
              <a:defRPr sz="165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8912B0-CA91-43E9-82A8-9009661EE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5451"/>
            <a:ext cx="7886700" cy="55609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EB8F9E6-7E16-44D0-9EE9-A7006E4958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" y="6414611"/>
            <a:ext cx="1082993" cy="2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8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tle_slide_cymatics_black.jpg">
            <a:extLst>
              <a:ext uri="{FF2B5EF4-FFF2-40B4-BE49-F238E27FC236}">
                <a16:creationId xmlns:a16="http://schemas.microsoft.com/office/drawing/2014/main" id="{AFF175CD-B2B4-491E-BB3C-C8E7E05DED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B7692C-4A7C-40B6-9112-1CF4ADB6E9C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2900" y="3674226"/>
            <a:ext cx="4229100" cy="2126070"/>
          </a:xfrm>
        </p:spPr>
        <p:txBody>
          <a:bodyPr anchor="t">
            <a:normAutofit/>
          </a:bodyPr>
          <a:lstStyle>
            <a:lvl1pPr algn="l">
              <a:defRPr sz="37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5A8A8-03D8-45EA-9511-342CAD935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00" y="5800300"/>
            <a:ext cx="4229100" cy="392683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5295B-F8F6-4ABB-B2E7-5BE21705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F11FED-66BC-4C03-9016-FD41D1C797D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A6E73B-E7F4-4C4F-8B68-C47E746F2509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F6D09B1E-6B7B-4F7B-92C7-1A07493FA9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900" y="6414615"/>
            <a:ext cx="1082993" cy="2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78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7015F-3107-41B5-84DE-8B57750E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265D45-5236-405E-97D9-03E84778EC2E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228E9CBE-4E41-4D94-A72F-6481FA400C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" y="6414611"/>
            <a:ext cx="1082993" cy="2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65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5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96FDD-1AA9-4B77-9F01-26F1DAAF2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t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B392D-DF01-41DC-A5D7-B9416C38D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1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5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2F3D0-BD12-4F0B-A05B-24383F19C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7B3BB-2425-4F67-A08D-B4F169D2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9346A3-01CF-4810-9867-BD2C1AAF4617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386C5EA4-5813-4ADA-82BE-B6EEF69BDC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" y="6414611"/>
            <a:ext cx="1082993" cy="2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269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DA9B0-9481-4CA3-9B8F-692C94FF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t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4D5D4-A310-4E03-ABDC-2397533D4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DD896-4A56-4451-8C82-0C15FBB85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E2F60-784A-4EEF-84A1-7B4EFC61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E00496-6153-40EE-BD38-804AB5E439EE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2C65D0A0-712F-4F47-BC64-FBAF0B10DB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" y="6414611"/>
            <a:ext cx="1082993" cy="2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7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7CF3-75CB-4801-9149-E3050C60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4783"/>
            <a:ext cx="7886700" cy="55609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CCE7-FCAD-45F0-AD54-DDE43B0B9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1244"/>
            <a:ext cx="7886700" cy="48414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87A2-4C8F-4383-8836-25092106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51FC78-A2F6-4718-8336-21A959410FD9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BC7D17-7C77-4131-A7C4-11DFA67FA060}"/>
              </a:ext>
            </a:extLst>
          </p:cNvPr>
          <p:cNvCxnSpPr>
            <a:cxnSpLocks/>
          </p:cNvCxnSpPr>
          <p:nvPr userDrawn="1"/>
        </p:nvCxnSpPr>
        <p:spPr>
          <a:xfrm>
            <a:off x="342900" y="1110124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0AD7124-30A5-4284-9CD9-EC88A20CB1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710407"/>
            <a:ext cx="7886700" cy="358775"/>
          </a:xfrm>
        </p:spPr>
        <p:txBody>
          <a:bodyPr>
            <a:noAutofit/>
          </a:bodyPr>
          <a:lstStyle>
            <a:lvl1pPr marL="0" indent="0">
              <a:buNone/>
              <a:defRPr sz="165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65E1CE-A13F-4A2F-ACE2-507CBB8385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382571"/>
            <a:ext cx="1271890" cy="2948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F2769D-2E94-495B-A245-DEDD4049949C}"/>
              </a:ext>
            </a:extLst>
          </p:cNvPr>
          <p:cNvSpPr txBox="1"/>
          <p:nvPr userDrawn="1"/>
        </p:nvSpPr>
        <p:spPr>
          <a:xfrm>
            <a:off x="3052792" y="6391491"/>
            <a:ext cx="2981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PROTECTED CRADA INFORMATION</a:t>
            </a:r>
          </a:p>
        </p:txBody>
      </p:sp>
    </p:spTree>
    <p:extLst>
      <p:ext uri="{BB962C8B-B14F-4D97-AF65-F5344CB8AC3E}">
        <p14:creationId xmlns:p14="http://schemas.microsoft.com/office/powerpoint/2010/main" val="210739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7CF3-75CB-4801-9149-E3050C60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4783"/>
            <a:ext cx="7886700" cy="55609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87A2-4C8F-4383-8836-25092106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51FC78-A2F6-4718-8336-21A959410FD9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BC7D17-7C77-4131-A7C4-11DFA67FA060}"/>
              </a:ext>
            </a:extLst>
          </p:cNvPr>
          <p:cNvCxnSpPr>
            <a:cxnSpLocks/>
          </p:cNvCxnSpPr>
          <p:nvPr userDrawn="1"/>
        </p:nvCxnSpPr>
        <p:spPr>
          <a:xfrm>
            <a:off x="342900" y="1110124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63DD2AD-DB7A-4C69-957D-22FF333A25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43" y="1231244"/>
            <a:ext cx="7885509" cy="423714"/>
          </a:xfrm>
        </p:spPr>
        <p:txBody>
          <a:bodyPr anchor="t">
            <a:noAutofit/>
          </a:bodyPr>
          <a:lstStyle>
            <a:lvl1pPr marL="0" indent="0">
              <a:buNone/>
              <a:defRPr sz="2100" b="1">
                <a:solidFill>
                  <a:schemeClr val="tx1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1D0A194-075B-4804-BAF1-41A190AAD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3" y="1715518"/>
            <a:ext cx="7885509" cy="445279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C9A875B-E452-44FE-B517-6E0ADBBD8E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710407"/>
            <a:ext cx="7886700" cy="358775"/>
          </a:xfrm>
        </p:spPr>
        <p:txBody>
          <a:bodyPr>
            <a:noAutofit/>
          </a:bodyPr>
          <a:lstStyle>
            <a:lvl1pPr marL="0" indent="0">
              <a:buNone/>
              <a:defRPr sz="165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7EA9E4-F918-4908-93F6-A30D1561C4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382571"/>
            <a:ext cx="1271890" cy="2948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8EEE38E-63DA-4C2C-A88E-A245C40402D2}"/>
              </a:ext>
            </a:extLst>
          </p:cNvPr>
          <p:cNvSpPr txBox="1"/>
          <p:nvPr userDrawn="1"/>
        </p:nvSpPr>
        <p:spPr>
          <a:xfrm>
            <a:off x="3052792" y="6391491"/>
            <a:ext cx="2981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PROTECTED CRADA INFORMATION</a:t>
            </a:r>
          </a:p>
        </p:txBody>
      </p:sp>
    </p:spTree>
    <p:extLst>
      <p:ext uri="{BB962C8B-B14F-4D97-AF65-F5344CB8AC3E}">
        <p14:creationId xmlns:p14="http://schemas.microsoft.com/office/powerpoint/2010/main" val="2568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7CF3-75CB-4801-9149-E3050C60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7694"/>
            <a:ext cx="7886700" cy="55609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CCE7-FCAD-45F0-AD54-DDE43B0B9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1244"/>
            <a:ext cx="7886700" cy="48414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87A2-4C8F-4383-8836-25092106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51FC78-A2F6-4718-8336-21A959410FD9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1BFBDD-58F0-4173-B74E-5DBF38F0C58E}"/>
              </a:ext>
            </a:extLst>
          </p:cNvPr>
          <p:cNvCxnSpPr>
            <a:cxnSpLocks/>
          </p:cNvCxnSpPr>
          <p:nvPr userDrawn="1"/>
        </p:nvCxnSpPr>
        <p:spPr>
          <a:xfrm>
            <a:off x="342900" y="1110124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6256D65-8968-4D3F-BD4C-B3CF8101C7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382571"/>
            <a:ext cx="1271890" cy="2948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FF26D9-BD26-423C-AFB3-2542C0A4CA11}"/>
              </a:ext>
            </a:extLst>
          </p:cNvPr>
          <p:cNvSpPr txBox="1"/>
          <p:nvPr userDrawn="1"/>
        </p:nvSpPr>
        <p:spPr>
          <a:xfrm>
            <a:off x="3052792" y="6391491"/>
            <a:ext cx="2981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PROTECTED CRADA INFORMATION</a:t>
            </a:r>
          </a:p>
        </p:txBody>
      </p:sp>
    </p:spTree>
    <p:extLst>
      <p:ext uri="{BB962C8B-B14F-4D97-AF65-F5344CB8AC3E}">
        <p14:creationId xmlns:p14="http://schemas.microsoft.com/office/powerpoint/2010/main" val="413148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7CF3-75CB-4801-9149-E3050C60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4783"/>
            <a:ext cx="7886700" cy="55609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87A2-4C8F-4383-8836-25092106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51FC78-A2F6-4718-8336-21A959410FD9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BC7D17-7C77-4131-A7C4-11DFA67FA060}"/>
              </a:ext>
            </a:extLst>
          </p:cNvPr>
          <p:cNvCxnSpPr>
            <a:cxnSpLocks/>
          </p:cNvCxnSpPr>
          <p:nvPr userDrawn="1"/>
        </p:nvCxnSpPr>
        <p:spPr>
          <a:xfrm>
            <a:off x="342900" y="1110124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8C9C09-68A9-49A2-83E3-4C839A5123D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8650" y="1231244"/>
            <a:ext cx="3886200" cy="48414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9685741-BCB8-45FB-A0BE-1FA61B961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31244"/>
            <a:ext cx="3886200" cy="48414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D91553E9-F6B2-4C40-82D4-06F237CF64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710407"/>
            <a:ext cx="7886700" cy="358775"/>
          </a:xfrm>
        </p:spPr>
        <p:txBody>
          <a:bodyPr>
            <a:noAutofit/>
          </a:bodyPr>
          <a:lstStyle>
            <a:lvl1pPr marL="0" indent="0">
              <a:buNone/>
              <a:defRPr sz="165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147CB5-CDCE-4F47-B8D3-8BFD7C4E16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382571"/>
            <a:ext cx="1271890" cy="2948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24CF90-6779-4E13-BE33-F0E59DB98960}"/>
              </a:ext>
            </a:extLst>
          </p:cNvPr>
          <p:cNvSpPr txBox="1"/>
          <p:nvPr userDrawn="1"/>
        </p:nvSpPr>
        <p:spPr>
          <a:xfrm>
            <a:off x="3052792" y="6391491"/>
            <a:ext cx="2981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PROTECTED CRADA INFORMATION</a:t>
            </a:r>
          </a:p>
        </p:txBody>
      </p:sp>
    </p:spTree>
    <p:extLst>
      <p:ext uri="{BB962C8B-B14F-4D97-AF65-F5344CB8AC3E}">
        <p14:creationId xmlns:p14="http://schemas.microsoft.com/office/powerpoint/2010/main" val="363744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7CF3-75CB-4801-9149-E3050C60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4783"/>
            <a:ext cx="7886700" cy="55609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87A2-4C8F-4383-8836-25092106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51FC78-A2F6-4718-8336-21A959410FD9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BC7D17-7C77-4131-A7C4-11DFA67FA060}"/>
              </a:ext>
            </a:extLst>
          </p:cNvPr>
          <p:cNvCxnSpPr>
            <a:cxnSpLocks/>
          </p:cNvCxnSpPr>
          <p:nvPr userDrawn="1"/>
        </p:nvCxnSpPr>
        <p:spPr>
          <a:xfrm>
            <a:off x="342900" y="1110124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63DD2AD-DB7A-4C69-957D-22FF333A25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42" y="1231244"/>
            <a:ext cx="3868340" cy="423714"/>
          </a:xfrm>
        </p:spPr>
        <p:txBody>
          <a:bodyPr anchor="t">
            <a:noAutofit/>
          </a:bodyPr>
          <a:lstStyle>
            <a:lvl1pPr marL="0" indent="0">
              <a:buNone/>
              <a:defRPr sz="2100" b="1">
                <a:solidFill>
                  <a:schemeClr val="tx1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1D0A194-075B-4804-BAF1-41A190AAD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715518"/>
            <a:ext cx="3868340" cy="445279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EE86204-2405-4DA1-B131-02E20F08C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231244"/>
            <a:ext cx="3887391" cy="423714"/>
          </a:xfrm>
        </p:spPr>
        <p:txBody>
          <a:bodyPr anchor="t"/>
          <a:lstStyle>
            <a:lvl1pPr marL="0" indent="0">
              <a:buNone/>
              <a:defRPr sz="2100" b="1">
                <a:solidFill>
                  <a:schemeClr val="tx1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95D819D8-83E8-4BE4-AEE3-7E9E8E529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1715518"/>
            <a:ext cx="3887391" cy="445279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C9A875B-E452-44FE-B517-6E0ADBBD8E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710407"/>
            <a:ext cx="7886700" cy="358775"/>
          </a:xfrm>
        </p:spPr>
        <p:txBody>
          <a:bodyPr>
            <a:noAutofit/>
          </a:bodyPr>
          <a:lstStyle>
            <a:lvl1pPr marL="0" indent="0">
              <a:buNone/>
              <a:defRPr sz="165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D33F8CE-EFBD-40C2-8641-5265FD8969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382571"/>
            <a:ext cx="1271890" cy="2948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D4B6872-19AB-4463-A8F8-626BD3A7EC60}"/>
              </a:ext>
            </a:extLst>
          </p:cNvPr>
          <p:cNvSpPr txBox="1"/>
          <p:nvPr userDrawn="1"/>
        </p:nvSpPr>
        <p:spPr>
          <a:xfrm>
            <a:off x="3052792" y="6391491"/>
            <a:ext cx="2981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PROTECTED CRADA INFORMATION</a:t>
            </a:r>
          </a:p>
        </p:txBody>
      </p:sp>
    </p:spTree>
    <p:extLst>
      <p:ext uri="{BB962C8B-B14F-4D97-AF65-F5344CB8AC3E}">
        <p14:creationId xmlns:p14="http://schemas.microsoft.com/office/powerpoint/2010/main" val="267198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A1C8-B6E7-48B7-A861-501354E15E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709743"/>
            <a:ext cx="7886700" cy="2852737"/>
          </a:xfrm>
        </p:spPr>
        <p:txBody>
          <a:bodyPr anchor="b">
            <a:normAutofit/>
          </a:bodyPr>
          <a:lstStyle>
            <a:lvl1pPr>
              <a:defRPr sz="37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F3485-7058-4C71-9F45-2DB53A95B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406486"/>
          </a:xfrm>
        </p:spPr>
        <p:txBody>
          <a:bodyPr>
            <a:normAutofit/>
          </a:bodyPr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57A6E-1E2C-417B-8209-FE731F54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C2FF0C-A97C-44B6-940A-449697538B20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7BBA8A0-4FF4-422D-80E8-67894EF40A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382571"/>
            <a:ext cx="1271890" cy="2948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987496-6302-45CA-94AE-C226BF2D727C}"/>
              </a:ext>
            </a:extLst>
          </p:cNvPr>
          <p:cNvSpPr txBox="1"/>
          <p:nvPr userDrawn="1"/>
        </p:nvSpPr>
        <p:spPr>
          <a:xfrm>
            <a:off x="3052792" y="6391491"/>
            <a:ext cx="2981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PROTECTED CRADA INFORMATION</a:t>
            </a:r>
          </a:p>
        </p:txBody>
      </p:sp>
    </p:spTree>
    <p:extLst>
      <p:ext uri="{BB962C8B-B14F-4D97-AF65-F5344CB8AC3E}">
        <p14:creationId xmlns:p14="http://schemas.microsoft.com/office/powerpoint/2010/main" val="106239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F7D28-02EB-4061-A3AA-0BADF819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32C8CB-E01A-423A-B809-9F27F9F5BD97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BB7CFE-02D1-4EF6-BD36-CAC546D7534C}"/>
              </a:ext>
            </a:extLst>
          </p:cNvPr>
          <p:cNvCxnSpPr>
            <a:cxnSpLocks/>
          </p:cNvCxnSpPr>
          <p:nvPr userDrawn="1"/>
        </p:nvCxnSpPr>
        <p:spPr>
          <a:xfrm>
            <a:off x="342900" y="1106424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22AE7FFA-44A5-4420-AD34-CAA64438B2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713237"/>
            <a:ext cx="7886700" cy="358775"/>
          </a:xfrm>
        </p:spPr>
        <p:txBody>
          <a:bodyPr>
            <a:noAutofit/>
          </a:bodyPr>
          <a:lstStyle>
            <a:lvl1pPr marL="0" indent="0">
              <a:buNone/>
              <a:defRPr sz="165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8912B0-CA91-43E9-82A8-9009661EE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5451"/>
            <a:ext cx="7886700" cy="55609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5CBA20-6B1A-4788-AAC6-402C956FF7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380920"/>
            <a:ext cx="1271890" cy="2948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0AA9A4-D146-4655-BA21-4107583F8B59}"/>
              </a:ext>
            </a:extLst>
          </p:cNvPr>
          <p:cNvSpPr txBox="1"/>
          <p:nvPr userDrawn="1"/>
        </p:nvSpPr>
        <p:spPr>
          <a:xfrm>
            <a:off x="3052792" y="6391491"/>
            <a:ext cx="2981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PROTECTED CRADA INFORMATION</a:t>
            </a:r>
          </a:p>
        </p:txBody>
      </p:sp>
    </p:spTree>
    <p:extLst>
      <p:ext uri="{BB962C8B-B14F-4D97-AF65-F5344CB8AC3E}">
        <p14:creationId xmlns:p14="http://schemas.microsoft.com/office/powerpoint/2010/main" val="9299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3F4A4-85E9-42F1-B828-CAB727CCF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E2984-0393-4512-A924-FDF59E655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70705-46DB-48F0-BC53-FE6AE067B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6ECCA-F7E1-4164-B629-BDE88A0D7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98C94-86F0-4273-9A0F-4177BE0AB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0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941F-96F4-8341-AEF7-EFEBFAB2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Name: Zahra </a:t>
            </a:r>
            <a:r>
              <a:rPr lang="en-US" dirty="0" err="1"/>
              <a:t>Mehrabi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E3424-252D-0741-8519-3A29C5E66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9643" y="1156641"/>
            <a:ext cx="6372665" cy="484141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dirty="0"/>
              <a:t>My Experience</a:t>
            </a:r>
          </a:p>
          <a:p>
            <a:pPr>
              <a:lnSpc>
                <a:spcPct val="170000"/>
              </a:lnSpc>
            </a:pPr>
            <a:r>
              <a:rPr lang="en-US" sz="4800" dirty="0"/>
              <a:t>Created a writing development company with its own unique curriculum in order to help students gain the confidence needed to become strong writers. </a:t>
            </a:r>
          </a:p>
          <a:p>
            <a:pPr>
              <a:lnSpc>
                <a:spcPct val="170000"/>
              </a:lnSpc>
            </a:pPr>
            <a:r>
              <a:rPr lang="en-US" sz="4800" dirty="0"/>
              <a:t>Consortium for the University of Maryland Baltimore County in collaboration with the National Institute of Health, developing a poster to show how Raman Spectroscopy can be used in order to identify damaged cells, differentiated through various dye. </a:t>
            </a:r>
          </a:p>
          <a:p>
            <a:pPr>
              <a:lnSpc>
                <a:spcPct val="170000"/>
              </a:lnSpc>
            </a:pPr>
            <a:r>
              <a:rPr lang="en-US" sz="4800" dirty="0"/>
              <a:t>Currently have two working papers; </a:t>
            </a:r>
            <a:r>
              <a:rPr lang="en-US" sz="4800" i="1" dirty="0"/>
              <a:t>Herbal Adjuvants to Stop the Progression of Autism Induced Insomnia</a:t>
            </a:r>
            <a:r>
              <a:rPr lang="en-US" sz="4800" dirty="0"/>
              <a:t> and </a:t>
            </a:r>
            <a:r>
              <a:rPr lang="en-US" sz="4800" i="1" dirty="0"/>
              <a:t>The Regulatory Path To COVID Vaccines</a:t>
            </a:r>
            <a:endParaRPr lang="en-US" sz="14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400" dirty="0"/>
              <a:t>Education</a:t>
            </a:r>
          </a:p>
          <a:p>
            <a:r>
              <a:rPr lang="en-US" sz="4800" b="1" dirty="0"/>
              <a:t>B.S. </a:t>
            </a:r>
            <a:r>
              <a:rPr lang="en-US" sz="4800" dirty="0"/>
              <a:t>Business Administrations, Project Management</a:t>
            </a:r>
            <a:r>
              <a:rPr lang="en-US" sz="4800" b="1" dirty="0"/>
              <a:t> </a:t>
            </a:r>
            <a:r>
              <a:rPr lang="en-US" sz="4800" dirty="0"/>
              <a:t>DeVry University, </a:t>
            </a:r>
          </a:p>
          <a:p>
            <a:r>
              <a:rPr lang="en-US" sz="4800" b="1" dirty="0"/>
              <a:t>MBA</a:t>
            </a:r>
            <a:r>
              <a:rPr lang="en-US" sz="4800" dirty="0"/>
              <a:t>, University of Maryland (in progress)</a:t>
            </a:r>
          </a:p>
          <a:p>
            <a:r>
              <a:rPr lang="en-US" sz="4800" b="1" dirty="0"/>
              <a:t>Doctor of Pharmacy </a:t>
            </a:r>
            <a:r>
              <a:rPr lang="en-US" sz="4800" dirty="0"/>
              <a:t>(PharmD), Nova Southeastern University (in progress)</a:t>
            </a:r>
            <a:endParaRPr lang="en-US" sz="6400" dirty="0"/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6400" dirty="0"/>
              <a:t>Keywords</a:t>
            </a:r>
          </a:p>
          <a:p>
            <a:r>
              <a:rPr lang="en-US" sz="4800" dirty="0"/>
              <a:t>Sports – Volleyball, Soccer, Horseback Riding</a:t>
            </a:r>
          </a:p>
          <a:p>
            <a:r>
              <a:rPr lang="en-US" sz="4800" dirty="0"/>
              <a:t>Anything Design – Fashion, Interior, Graphical</a:t>
            </a:r>
          </a:p>
          <a:p>
            <a:r>
              <a:rPr lang="en-US" sz="4800" dirty="0"/>
              <a:t>Advocacy &amp; Volunteer – Environmental, Healthcare, Reform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7013F-580F-E34C-8B1F-62EFBE07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06C1E-96B3-1F4F-97F7-BDE81CDEB9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ATOM Title: Intern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966CE5-3E0B-8F44-9E88-39CD61B30FE5}"/>
              </a:ext>
            </a:extLst>
          </p:cNvPr>
          <p:cNvSpPr/>
          <p:nvPr/>
        </p:nvSpPr>
        <p:spPr>
          <a:xfrm>
            <a:off x="469402" y="3357757"/>
            <a:ext cx="19502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Zara.M1226@gmail.com</a:t>
            </a:r>
          </a:p>
          <a:p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13D12D-56D8-6347-9C91-B631494C6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02" y="1219505"/>
            <a:ext cx="1554967" cy="198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41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TOM Color Palette">
      <a:dk1>
        <a:srgbClr val="4B4B4B"/>
      </a:dk1>
      <a:lt1>
        <a:srgbClr val="FFFFFF"/>
      </a:lt1>
      <a:dk2>
        <a:srgbClr val="7682A4"/>
      </a:dk2>
      <a:lt2>
        <a:srgbClr val="A7DDD8"/>
      </a:lt2>
      <a:accent1>
        <a:srgbClr val="353C50"/>
      </a:accent1>
      <a:accent2>
        <a:srgbClr val="6C4990"/>
      </a:accent2>
      <a:accent3>
        <a:srgbClr val="BD206B"/>
      </a:accent3>
      <a:accent4>
        <a:srgbClr val="EA2127"/>
      </a:accent4>
      <a:accent5>
        <a:srgbClr val="6DC7BE"/>
      </a:accent5>
      <a:accent6>
        <a:srgbClr val="FFC012"/>
      </a:accent6>
      <a:hlink>
        <a:srgbClr val="BD206B"/>
      </a:hlink>
      <a:folHlink>
        <a:srgbClr val="6C499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nal ATOM PowerPoint Template 4x3 - Light" id="{79280723-3467-4069-B7C3-1F2E3F2E350B}" vid="{0C36A9E4-0153-49E0-915C-68B7A0E9D1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88F4E287EB8A449A4E92901A756D50" ma:contentTypeVersion="5" ma:contentTypeDescription="Create a new document." ma:contentTypeScope="" ma:versionID="bac288b8acb4c8afa31b7f67639d6f0e">
  <xsd:schema xmlns:xsd="http://www.w3.org/2001/XMLSchema" xmlns:xs="http://www.w3.org/2001/XMLSchema" xmlns:p="http://schemas.microsoft.com/office/2006/metadata/properties" xmlns:ns2="4a79b4f7-0f50-46b9-b575-1ae67d8e3eae" xmlns:ns3="fed217b5-a79e-4f4a-9771-7e79ef33de59" targetNamespace="http://schemas.microsoft.com/office/2006/metadata/properties" ma:root="true" ma:fieldsID="a8ab0224fd8435e458c755df4cf85774" ns2:_="" ns3:_="">
    <xsd:import namespace="4a79b4f7-0f50-46b9-b575-1ae67d8e3eae"/>
    <xsd:import namespace="fed217b5-a79e-4f4a-9771-7e79ef33de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79b4f7-0f50-46b9-b575-1ae67d8e3e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d217b5-a79e-4f4a-9771-7e79ef33de5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00A94B-850F-44A6-8B58-E5499601736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9A5C2F6-1EEA-4085-81FE-5999362812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F29DEF-E66E-4076-98A8-4A8B4BCB60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79b4f7-0f50-46b9-b575-1ae67d8e3eae"/>
    <ds:schemaRef ds:uri="fed217b5-a79e-4f4a-9771-7e79ef33de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166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Name: Zahra Mehrabi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</dc:title>
  <dc:creator>Microsoft Office User</dc:creator>
  <cp:lastModifiedBy>Zahra Mehrabi</cp:lastModifiedBy>
  <cp:revision>4</cp:revision>
  <dcterms:created xsi:type="dcterms:W3CDTF">2018-12-17T18:14:04Z</dcterms:created>
  <dcterms:modified xsi:type="dcterms:W3CDTF">2021-05-24T08:33:39Z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0x010100C888F4E287EB8A449A4E92901A756D50</vt:lpwstr>
  </property>
</Properties>
</file>