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6858000" cx="9144000"/>
  <p:notesSz cx="6858000" cy="9144000"/>
  <p:embeddedFontLst>
    <p:embeddedFont>
      <p:font typeface="Montserrat"/>
      <p:regular r:id="rId8"/>
      <p:bold r:id="rId9"/>
      <p:italic r:id="rId10"/>
      <p:boldItalic r:id="rId11"/>
    </p:embeddedFont>
    <p:embeddedFont>
      <p:font typeface="Montserrat Medium"/>
      <p:regular r:id="rId12"/>
      <p:bold r:id="rId13"/>
      <p:italic r:id="rId14"/>
      <p:boldItalic r:id="rId15"/>
    </p:embeddedFont>
    <p:embeddedFont>
      <p:font typeface="Century Gothic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gD/yObDAcjjfJvxMfwnDal/9eL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font" Target="fonts/Montserrat-boldItalic.fntdata"/><Relationship Id="rId10" Type="http://schemas.openxmlformats.org/officeDocument/2006/relationships/font" Target="fonts/Montserrat-italic.fntdata"/><Relationship Id="rId13" Type="http://schemas.openxmlformats.org/officeDocument/2006/relationships/font" Target="fonts/MontserratMedium-bold.fntdata"/><Relationship Id="rId12" Type="http://schemas.openxmlformats.org/officeDocument/2006/relationships/font" Target="fonts/MontserratMedium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bold.fntdata"/><Relationship Id="rId15" Type="http://schemas.openxmlformats.org/officeDocument/2006/relationships/font" Target="fonts/MontserratMedium-boldItalic.fntdata"/><Relationship Id="rId14" Type="http://schemas.openxmlformats.org/officeDocument/2006/relationships/font" Target="fonts/MontserratMedium-italic.fntdata"/><Relationship Id="rId17" Type="http://schemas.openxmlformats.org/officeDocument/2006/relationships/font" Target="fonts/CenturyGothic-bold.fntdata"/><Relationship Id="rId16" Type="http://schemas.openxmlformats.org/officeDocument/2006/relationships/font" Target="fonts/CenturyGothic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enturyGothic-boldItalic.fntdata"/><Relationship Id="rId6" Type="http://schemas.openxmlformats.org/officeDocument/2006/relationships/slide" Target="slides/slide1.xml"/><Relationship Id="rId18" Type="http://schemas.openxmlformats.org/officeDocument/2006/relationships/font" Target="fonts/CenturyGothic-italic.fntdata"/><Relationship Id="rId7" Type="http://schemas.openxmlformats.org/officeDocument/2006/relationships/slide" Target="slides/slide2.xml"/><Relationship Id="rId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2d4836107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12d4836107b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Title and Content">
  <p:cSld name="14_Title and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628650" y="154783"/>
            <a:ext cx="7886700" cy="55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628650" y="1231244"/>
            <a:ext cx="7886700" cy="48414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" name="Google Shape;19;p3"/>
          <p:cNvCxnSpPr/>
          <p:nvPr/>
        </p:nvCxnSpPr>
        <p:spPr>
          <a:xfrm>
            <a:off x="342900" y="6243851"/>
            <a:ext cx="8401050" cy="0"/>
          </a:xfrm>
          <a:prstGeom prst="straightConnector1">
            <a:avLst/>
          </a:prstGeom>
          <a:noFill/>
          <a:ln cap="flat" cmpd="sng" w="165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" name="Google Shape;20;p3"/>
          <p:cNvCxnSpPr/>
          <p:nvPr/>
        </p:nvCxnSpPr>
        <p:spPr>
          <a:xfrm>
            <a:off x="342900" y="1110124"/>
            <a:ext cx="8401050" cy="0"/>
          </a:xfrm>
          <a:prstGeom prst="straightConnector1">
            <a:avLst/>
          </a:prstGeom>
          <a:noFill/>
          <a:ln cap="flat" cmpd="sng" w="165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" name="Google Shape;21;p3"/>
          <p:cNvSpPr txBox="1"/>
          <p:nvPr>
            <p:ph idx="2" type="body"/>
          </p:nvPr>
        </p:nvSpPr>
        <p:spPr>
          <a:xfrm>
            <a:off x="628650" y="710407"/>
            <a:ext cx="7886700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50"/>
              <a:buNone/>
              <a:defRPr sz="165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2" name="Google Shape;22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2900" y="6415045"/>
            <a:ext cx="1082993" cy="248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Only">
  <p:cSld name="4_Title 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2" name="Google Shape;92;p12"/>
          <p:cNvCxnSpPr/>
          <p:nvPr/>
        </p:nvCxnSpPr>
        <p:spPr>
          <a:xfrm>
            <a:off x="342900" y="6243851"/>
            <a:ext cx="8401050" cy="0"/>
          </a:xfrm>
          <a:prstGeom prst="straightConnector1">
            <a:avLst/>
          </a:prstGeom>
          <a:noFill/>
          <a:ln cap="flat" cmpd="sng" w="165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3" name="Google Shape;93;p12"/>
          <p:cNvCxnSpPr/>
          <p:nvPr/>
        </p:nvCxnSpPr>
        <p:spPr>
          <a:xfrm>
            <a:off x="342900" y="1106424"/>
            <a:ext cx="8401050" cy="0"/>
          </a:xfrm>
          <a:prstGeom prst="straightConnector1">
            <a:avLst/>
          </a:prstGeom>
          <a:noFill/>
          <a:ln cap="flat" cmpd="sng" w="165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4" name="Google Shape;94;p12"/>
          <p:cNvSpPr txBox="1"/>
          <p:nvPr>
            <p:ph idx="1" type="body"/>
          </p:nvPr>
        </p:nvSpPr>
        <p:spPr>
          <a:xfrm>
            <a:off x="628650" y="713237"/>
            <a:ext cx="7886700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50"/>
              <a:buNone/>
              <a:defRPr sz="165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type="title"/>
          </p:nvPr>
        </p:nvSpPr>
        <p:spPr>
          <a:xfrm>
            <a:off x="628650" y="155451"/>
            <a:ext cx="7886700" cy="55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96" name="Google Shape;96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2900" y="6380920"/>
            <a:ext cx="1271890" cy="29484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2"/>
          <p:cNvSpPr txBox="1"/>
          <p:nvPr/>
        </p:nvSpPr>
        <p:spPr>
          <a:xfrm>
            <a:off x="3052792" y="6391491"/>
            <a:ext cx="298126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PROTECTED CRADA INFORMATION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/>
          <p:nvPr>
            <p:ph idx="12" type="sldNum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0" name="Google Shape;100;p13"/>
          <p:cNvCxnSpPr/>
          <p:nvPr/>
        </p:nvCxnSpPr>
        <p:spPr>
          <a:xfrm>
            <a:off x="342900" y="6243851"/>
            <a:ext cx="8401050" cy="0"/>
          </a:xfrm>
          <a:prstGeom prst="straightConnector1">
            <a:avLst/>
          </a:prstGeom>
          <a:noFill/>
          <a:ln cap="flat" cmpd="sng" w="165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01" name="Google Shape;10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2900" y="6382570"/>
            <a:ext cx="1271890" cy="29484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3"/>
          <p:cNvSpPr txBox="1"/>
          <p:nvPr/>
        </p:nvSpPr>
        <p:spPr>
          <a:xfrm>
            <a:off x="3052792" y="6391491"/>
            <a:ext cx="298126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PROTECTED CRADA INFORMATION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ontent with Caption" type="objTx">
  <p:cSld name="OBJECT_WITH_CAPTIO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1" type="body"/>
          </p:nvPr>
        </p:nvSpPr>
        <p:spPr>
          <a:xfrm>
            <a:off x="3887391" y="987430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solidFill>
                  <a:schemeClr val="dk1"/>
                </a:solidFill>
              </a:defRPr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>
                <a:solidFill>
                  <a:schemeClr val="dk1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</a:defRPr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6" name="Google Shape;106;p14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50"/>
              <a:buNone/>
              <a:defRPr sz="165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107" name="Google Shape;107;p14"/>
          <p:cNvSpPr txBox="1"/>
          <p:nvPr>
            <p:ph idx="12" type="sldNum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8" name="Google Shape;108;p14"/>
          <p:cNvCxnSpPr/>
          <p:nvPr/>
        </p:nvCxnSpPr>
        <p:spPr>
          <a:xfrm>
            <a:off x="342900" y="6243851"/>
            <a:ext cx="8401050" cy="0"/>
          </a:xfrm>
          <a:prstGeom prst="straightConnector1">
            <a:avLst/>
          </a:prstGeom>
          <a:noFill/>
          <a:ln cap="flat" cmpd="sng" w="165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09" name="Google Shape;10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2900" y="6382570"/>
            <a:ext cx="1271890" cy="29484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4"/>
          <p:cNvSpPr txBox="1"/>
          <p:nvPr/>
        </p:nvSpPr>
        <p:spPr>
          <a:xfrm>
            <a:off x="3052792" y="6391491"/>
            <a:ext cx="298126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PROTECTED CRADA INFORMATION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Picture with Caption" type="picTx">
  <p:cSld name="PICTURE_WITH_CAPTION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5"/>
          <p:cNvSpPr/>
          <p:nvPr>
            <p:ph idx="2" type="pic"/>
          </p:nvPr>
        </p:nvSpPr>
        <p:spPr>
          <a:xfrm>
            <a:off x="3887391" y="987430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15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50"/>
              <a:buNone/>
              <a:defRPr sz="165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115" name="Google Shape;115;p15"/>
          <p:cNvSpPr txBox="1"/>
          <p:nvPr>
            <p:ph idx="12" type="sldNum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6" name="Google Shape;116;p15"/>
          <p:cNvCxnSpPr/>
          <p:nvPr/>
        </p:nvCxnSpPr>
        <p:spPr>
          <a:xfrm>
            <a:off x="342900" y="6243851"/>
            <a:ext cx="8401050" cy="0"/>
          </a:xfrm>
          <a:prstGeom prst="straightConnector1">
            <a:avLst/>
          </a:prstGeom>
          <a:noFill/>
          <a:ln cap="flat" cmpd="sng" w="165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17" name="Google Shape;11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2900" y="6382570"/>
            <a:ext cx="1271890" cy="29484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5"/>
          <p:cNvSpPr txBox="1"/>
          <p:nvPr/>
        </p:nvSpPr>
        <p:spPr>
          <a:xfrm>
            <a:off x="3052792" y="6391491"/>
            <a:ext cx="298126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PROTECTED CRADA INFORMATION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Title and Content">
  <p:cSld name="18_Title and Conten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title"/>
          </p:nvPr>
        </p:nvSpPr>
        <p:spPr>
          <a:xfrm>
            <a:off x="628650" y="154783"/>
            <a:ext cx="7886700" cy="55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6"/>
          <p:cNvSpPr txBox="1"/>
          <p:nvPr>
            <p:ph idx="12" type="sldNum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22" name="Google Shape;122;p16"/>
          <p:cNvCxnSpPr/>
          <p:nvPr/>
        </p:nvCxnSpPr>
        <p:spPr>
          <a:xfrm>
            <a:off x="342900" y="6243851"/>
            <a:ext cx="8401050" cy="0"/>
          </a:xfrm>
          <a:prstGeom prst="straightConnector1">
            <a:avLst/>
          </a:prstGeom>
          <a:noFill/>
          <a:ln cap="flat" cmpd="sng" w="165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3" name="Google Shape;123;p16"/>
          <p:cNvCxnSpPr/>
          <p:nvPr/>
        </p:nvCxnSpPr>
        <p:spPr>
          <a:xfrm>
            <a:off x="342900" y="1110124"/>
            <a:ext cx="8401050" cy="0"/>
          </a:xfrm>
          <a:prstGeom prst="straightConnector1">
            <a:avLst/>
          </a:prstGeom>
          <a:noFill/>
          <a:ln cap="flat" cmpd="sng" w="165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4" name="Google Shape;124;p16"/>
          <p:cNvSpPr txBox="1"/>
          <p:nvPr>
            <p:ph idx="1" type="body"/>
          </p:nvPr>
        </p:nvSpPr>
        <p:spPr>
          <a:xfrm>
            <a:off x="629843" y="1231244"/>
            <a:ext cx="7885509" cy="423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25" name="Google Shape;125;p16"/>
          <p:cNvSpPr txBox="1"/>
          <p:nvPr>
            <p:ph idx="2" type="body"/>
          </p:nvPr>
        </p:nvSpPr>
        <p:spPr>
          <a:xfrm>
            <a:off x="629843" y="1715518"/>
            <a:ext cx="7885509" cy="44527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</a:defRPr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</a:defRPr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16"/>
          <p:cNvSpPr txBox="1"/>
          <p:nvPr>
            <p:ph idx="3" type="body"/>
          </p:nvPr>
        </p:nvSpPr>
        <p:spPr>
          <a:xfrm>
            <a:off x="628650" y="710407"/>
            <a:ext cx="7886700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50"/>
              <a:buNone/>
              <a:defRPr sz="165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27" name="Google Shape;127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2900" y="6414611"/>
            <a:ext cx="1082993" cy="248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Title and Content">
  <p:cSld name="15_Title and Conten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type="title"/>
          </p:nvPr>
        </p:nvSpPr>
        <p:spPr>
          <a:xfrm>
            <a:off x="628650" y="517694"/>
            <a:ext cx="7886700" cy="55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7"/>
          <p:cNvSpPr txBox="1"/>
          <p:nvPr>
            <p:ph idx="1" type="body"/>
          </p:nvPr>
        </p:nvSpPr>
        <p:spPr>
          <a:xfrm>
            <a:off x="628650" y="1231244"/>
            <a:ext cx="7886700" cy="48414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17"/>
          <p:cNvSpPr txBox="1"/>
          <p:nvPr>
            <p:ph idx="12" type="sldNum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2" name="Google Shape;132;p17"/>
          <p:cNvCxnSpPr/>
          <p:nvPr/>
        </p:nvCxnSpPr>
        <p:spPr>
          <a:xfrm>
            <a:off x="342900" y="6243851"/>
            <a:ext cx="8401050" cy="0"/>
          </a:xfrm>
          <a:prstGeom prst="straightConnector1">
            <a:avLst/>
          </a:prstGeom>
          <a:noFill/>
          <a:ln cap="flat" cmpd="sng" w="165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3" name="Google Shape;133;p17"/>
          <p:cNvCxnSpPr/>
          <p:nvPr/>
        </p:nvCxnSpPr>
        <p:spPr>
          <a:xfrm>
            <a:off x="342900" y="1110124"/>
            <a:ext cx="8401050" cy="0"/>
          </a:xfrm>
          <a:prstGeom prst="straightConnector1">
            <a:avLst/>
          </a:prstGeom>
          <a:noFill/>
          <a:ln cap="flat" cmpd="sng" w="165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34" name="Google Shape;134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2900" y="6415045"/>
            <a:ext cx="1082993" cy="248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Title and Content">
  <p:cSld name="16_Title and Conten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type="title"/>
          </p:nvPr>
        </p:nvSpPr>
        <p:spPr>
          <a:xfrm>
            <a:off x="628650" y="154783"/>
            <a:ext cx="7886700" cy="55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8"/>
          <p:cNvSpPr txBox="1"/>
          <p:nvPr>
            <p:ph idx="12" type="sldNum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8" name="Google Shape;138;p18"/>
          <p:cNvCxnSpPr/>
          <p:nvPr/>
        </p:nvCxnSpPr>
        <p:spPr>
          <a:xfrm>
            <a:off x="342900" y="6243851"/>
            <a:ext cx="8401050" cy="0"/>
          </a:xfrm>
          <a:prstGeom prst="straightConnector1">
            <a:avLst/>
          </a:prstGeom>
          <a:noFill/>
          <a:ln cap="flat" cmpd="sng" w="165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9" name="Google Shape;139;p18"/>
          <p:cNvCxnSpPr/>
          <p:nvPr/>
        </p:nvCxnSpPr>
        <p:spPr>
          <a:xfrm>
            <a:off x="342900" y="1110124"/>
            <a:ext cx="8401050" cy="0"/>
          </a:xfrm>
          <a:prstGeom prst="straightConnector1">
            <a:avLst/>
          </a:prstGeom>
          <a:noFill/>
          <a:ln cap="flat" cmpd="sng" w="165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0" name="Google Shape;140;p18"/>
          <p:cNvSpPr txBox="1"/>
          <p:nvPr>
            <p:ph idx="1" type="body"/>
          </p:nvPr>
        </p:nvSpPr>
        <p:spPr>
          <a:xfrm>
            <a:off x="628650" y="1231244"/>
            <a:ext cx="3886200" cy="48414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</a:defRPr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</a:defRPr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18"/>
          <p:cNvSpPr txBox="1"/>
          <p:nvPr>
            <p:ph idx="2" type="body"/>
          </p:nvPr>
        </p:nvSpPr>
        <p:spPr>
          <a:xfrm>
            <a:off x="4629150" y="1231244"/>
            <a:ext cx="3886200" cy="48414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</a:defRPr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</a:defRPr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18"/>
          <p:cNvSpPr txBox="1"/>
          <p:nvPr>
            <p:ph idx="3" type="body"/>
          </p:nvPr>
        </p:nvSpPr>
        <p:spPr>
          <a:xfrm>
            <a:off x="628650" y="710407"/>
            <a:ext cx="7886700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50"/>
              <a:buNone/>
              <a:defRPr sz="165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43" name="Google Shape;143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2900" y="6414611"/>
            <a:ext cx="1082993" cy="248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Title and Content">
  <p:cSld name="19_Title and Conten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type="title"/>
          </p:nvPr>
        </p:nvSpPr>
        <p:spPr>
          <a:xfrm>
            <a:off x="628650" y="154783"/>
            <a:ext cx="7886700" cy="55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9"/>
          <p:cNvSpPr txBox="1"/>
          <p:nvPr>
            <p:ph idx="12" type="sldNum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7" name="Google Shape;147;p19"/>
          <p:cNvCxnSpPr/>
          <p:nvPr/>
        </p:nvCxnSpPr>
        <p:spPr>
          <a:xfrm>
            <a:off x="342900" y="6243851"/>
            <a:ext cx="8401050" cy="0"/>
          </a:xfrm>
          <a:prstGeom prst="straightConnector1">
            <a:avLst/>
          </a:prstGeom>
          <a:noFill/>
          <a:ln cap="flat" cmpd="sng" w="165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8" name="Google Shape;148;p19"/>
          <p:cNvCxnSpPr/>
          <p:nvPr/>
        </p:nvCxnSpPr>
        <p:spPr>
          <a:xfrm>
            <a:off x="342900" y="1110124"/>
            <a:ext cx="8401050" cy="0"/>
          </a:xfrm>
          <a:prstGeom prst="straightConnector1">
            <a:avLst/>
          </a:prstGeom>
          <a:noFill/>
          <a:ln cap="flat" cmpd="sng" w="165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9" name="Google Shape;149;p19"/>
          <p:cNvSpPr txBox="1"/>
          <p:nvPr>
            <p:ph idx="1" type="body"/>
          </p:nvPr>
        </p:nvSpPr>
        <p:spPr>
          <a:xfrm>
            <a:off x="629842" y="1231244"/>
            <a:ext cx="3868340" cy="423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50" name="Google Shape;150;p19"/>
          <p:cNvSpPr txBox="1"/>
          <p:nvPr>
            <p:ph idx="2" type="body"/>
          </p:nvPr>
        </p:nvSpPr>
        <p:spPr>
          <a:xfrm>
            <a:off x="629842" y="1715518"/>
            <a:ext cx="3868340" cy="44527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</a:defRPr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</a:defRPr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19"/>
          <p:cNvSpPr txBox="1"/>
          <p:nvPr>
            <p:ph idx="3" type="body"/>
          </p:nvPr>
        </p:nvSpPr>
        <p:spPr>
          <a:xfrm>
            <a:off x="4629152" y="1231244"/>
            <a:ext cx="3887391" cy="423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52" name="Google Shape;152;p19"/>
          <p:cNvSpPr txBox="1"/>
          <p:nvPr>
            <p:ph idx="4" type="body"/>
          </p:nvPr>
        </p:nvSpPr>
        <p:spPr>
          <a:xfrm>
            <a:off x="4629152" y="1715518"/>
            <a:ext cx="3887391" cy="44527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</a:defRPr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</a:defRPr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19"/>
          <p:cNvSpPr txBox="1"/>
          <p:nvPr>
            <p:ph idx="5" type="body"/>
          </p:nvPr>
        </p:nvSpPr>
        <p:spPr>
          <a:xfrm>
            <a:off x="628650" y="710407"/>
            <a:ext cx="7886700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50"/>
              <a:buNone/>
              <a:defRPr sz="165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54" name="Google Shape;154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2900" y="6414611"/>
            <a:ext cx="1082993" cy="248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Section Header">
  <p:cSld name="5_Section Header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>
            <p:ph type="title"/>
          </p:nvPr>
        </p:nvSpPr>
        <p:spPr>
          <a:xfrm>
            <a:off x="623888" y="1709743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None/>
              <a:defRPr sz="375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0"/>
          <p:cNvSpPr txBox="1"/>
          <p:nvPr>
            <p:ph idx="1" type="body"/>
          </p:nvPr>
        </p:nvSpPr>
        <p:spPr>
          <a:xfrm>
            <a:off x="623888" y="4589464"/>
            <a:ext cx="7886700" cy="4064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50"/>
              <a:buNone/>
              <a:defRPr sz="165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494"/>
              </a:buClr>
              <a:buSzPts val="1500"/>
              <a:buNone/>
              <a:defRPr sz="1500">
                <a:solidFill>
                  <a:srgbClr val="949494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494"/>
              </a:buClr>
              <a:buSzPts val="1350"/>
              <a:buNone/>
              <a:defRPr sz="1350">
                <a:solidFill>
                  <a:srgbClr val="949494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494"/>
              </a:buClr>
              <a:buSzPts val="1200"/>
              <a:buNone/>
              <a:defRPr sz="1200">
                <a:solidFill>
                  <a:srgbClr val="949494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494"/>
              </a:buClr>
              <a:buSzPts val="1200"/>
              <a:buNone/>
              <a:defRPr sz="1200">
                <a:solidFill>
                  <a:srgbClr val="949494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494"/>
              </a:buClr>
              <a:buSzPts val="1200"/>
              <a:buNone/>
              <a:defRPr sz="1200">
                <a:solidFill>
                  <a:srgbClr val="949494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494"/>
              </a:buClr>
              <a:buSzPts val="1200"/>
              <a:buNone/>
              <a:defRPr sz="1200">
                <a:solidFill>
                  <a:srgbClr val="949494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494"/>
              </a:buClr>
              <a:buSzPts val="1200"/>
              <a:buNone/>
              <a:defRPr sz="1200">
                <a:solidFill>
                  <a:srgbClr val="949494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494"/>
              </a:buClr>
              <a:buSzPts val="1200"/>
              <a:buNone/>
              <a:defRPr sz="1200">
                <a:solidFill>
                  <a:srgbClr val="949494"/>
                </a:solidFill>
              </a:defRPr>
            </a:lvl9pPr>
          </a:lstStyle>
          <a:p/>
        </p:txBody>
      </p:sp>
      <p:sp>
        <p:nvSpPr>
          <p:cNvPr id="158" name="Google Shape;158;p20"/>
          <p:cNvSpPr txBox="1"/>
          <p:nvPr>
            <p:ph idx="12" type="sldNum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9" name="Google Shape;159;p20"/>
          <p:cNvCxnSpPr/>
          <p:nvPr/>
        </p:nvCxnSpPr>
        <p:spPr>
          <a:xfrm>
            <a:off x="342900" y="6243851"/>
            <a:ext cx="8401050" cy="0"/>
          </a:xfrm>
          <a:prstGeom prst="straightConnector1">
            <a:avLst/>
          </a:prstGeom>
          <a:noFill/>
          <a:ln cap="flat" cmpd="sng" w="165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60" name="Google Shape;160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2900" y="6414611"/>
            <a:ext cx="1082993" cy="248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Only">
  <p:cSld name="5_Title Only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>
            <p:ph idx="12" type="sldNum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63" name="Google Shape;163;p21"/>
          <p:cNvCxnSpPr/>
          <p:nvPr/>
        </p:nvCxnSpPr>
        <p:spPr>
          <a:xfrm>
            <a:off x="342900" y="6243851"/>
            <a:ext cx="8401050" cy="0"/>
          </a:xfrm>
          <a:prstGeom prst="straightConnector1">
            <a:avLst/>
          </a:prstGeom>
          <a:noFill/>
          <a:ln cap="flat" cmpd="sng" w="165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4" name="Google Shape;164;p21"/>
          <p:cNvCxnSpPr/>
          <p:nvPr/>
        </p:nvCxnSpPr>
        <p:spPr>
          <a:xfrm>
            <a:off x="342900" y="1106424"/>
            <a:ext cx="8401050" cy="0"/>
          </a:xfrm>
          <a:prstGeom prst="straightConnector1">
            <a:avLst/>
          </a:prstGeom>
          <a:noFill/>
          <a:ln cap="flat" cmpd="sng" w="165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5" name="Google Shape;165;p21"/>
          <p:cNvSpPr txBox="1"/>
          <p:nvPr>
            <p:ph idx="1" type="body"/>
          </p:nvPr>
        </p:nvSpPr>
        <p:spPr>
          <a:xfrm>
            <a:off x="628650" y="713237"/>
            <a:ext cx="7886700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50"/>
              <a:buNone/>
              <a:defRPr sz="165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" name="Google Shape;166;p21"/>
          <p:cNvSpPr txBox="1"/>
          <p:nvPr>
            <p:ph type="title"/>
          </p:nvPr>
        </p:nvSpPr>
        <p:spPr>
          <a:xfrm>
            <a:off x="628650" y="155451"/>
            <a:ext cx="7886700" cy="55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67" name="Google Shape;167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2900" y="6414611"/>
            <a:ext cx="1082993" cy="248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type="title">
  <p:cSld name="TITLE">
    <p:bg>
      <p:bgPr>
        <a:solidFill>
          <a:srgbClr val="000000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" type="subTitle"/>
          </p:nvPr>
        </p:nvSpPr>
        <p:spPr>
          <a:xfrm>
            <a:off x="2057401" y="4270379"/>
            <a:ext cx="5010434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5" name="Google Shape;25;p4"/>
          <p:cNvSpPr txBox="1"/>
          <p:nvPr>
            <p:ph type="ctrTitle"/>
          </p:nvPr>
        </p:nvSpPr>
        <p:spPr>
          <a:xfrm>
            <a:off x="2057401" y="3858904"/>
            <a:ext cx="5010434" cy="3678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6" name="Google Shape;2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05018" y="1838541"/>
            <a:ext cx="7315200" cy="19767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Blank">
  <p:cSld name="5_Blank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>
            <p:ph idx="12" type="sldNum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0" name="Google Shape;170;p22"/>
          <p:cNvCxnSpPr/>
          <p:nvPr/>
        </p:nvCxnSpPr>
        <p:spPr>
          <a:xfrm>
            <a:off x="342900" y="6243851"/>
            <a:ext cx="8401050" cy="0"/>
          </a:xfrm>
          <a:prstGeom prst="straightConnector1">
            <a:avLst/>
          </a:prstGeom>
          <a:noFill/>
          <a:ln cap="flat" cmpd="sng" w="165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71" name="Google Shape;171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2900" y="6414611"/>
            <a:ext cx="1082993" cy="248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ontent with Caption">
  <p:cSld name="5_Content with Ca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3"/>
          <p:cNvSpPr txBox="1"/>
          <p:nvPr>
            <p:ph idx="1" type="body"/>
          </p:nvPr>
        </p:nvSpPr>
        <p:spPr>
          <a:xfrm>
            <a:off x="3887391" y="987430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solidFill>
                  <a:schemeClr val="dk1"/>
                </a:solidFill>
              </a:defRPr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>
                <a:solidFill>
                  <a:schemeClr val="dk1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</a:defRPr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75" name="Google Shape;175;p23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50"/>
              <a:buNone/>
              <a:defRPr sz="165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176" name="Google Shape;176;p23"/>
          <p:cNvSpPr txBox="1"/>
          <p:nvPr>
            <p:ph idx="12" type="sldNum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7" name="Google Shape;177;p23"/>
          <p:cNvCxnSpPr/>
          <p:nvPr/>
        </p:nvCxnSpPr>
        <p:spPr>
          <a:xfrm>
            <a:off x="342900" y="6243851"/>
            <a:ext cx="8401050" cy="0"/>
          </a:xfrm>
          <a:prstGeom prst="straightConnector1">
            <a:avLst/>
          </a:prstGeom>
          <a:noFill/>
          <a:ln cap="flat" cmpd="sng" w="165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78" name="Google Shape;178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2900" y="6414611"/>
            <a:ext cx="1082993" cy="248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Picture with Caption">
  <p:cSld name="5_Picture with Caption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4"/>
          <p:cNvSpPr/>
          <p:nvPr>
            <p:ph idx="2" type="pic"/>
          </p:nvPr>
        </p:nvSpPr>
        <p:spPr>
          <a:xfrm>
            <a:off x="3887391" y="987430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82" name="Google Shape;182;p24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50"/>
              <a:buNone/>
              <a:defRPr sz="165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183" name="Google Shape;183;p24"/>
          <p:cNvSpPr txBox="1"/>
          <p:nvPr>
            <p:ph idx="12" type="sldNum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84" name="Google Shape;184;p24"/>
          <p:cNvCxnSpPr/>
          <p:nvPr/>
        </p:nvCxnSpPr>
        <p:spPr>
          <a:xfrm>
            <a:off x="342900" y="6243851"/>
            <a:ext cx="8401050" cy="0"/>
          </a:xfrm>
          <a:prstGeom prst="straightConnector1">
            <a:avLst/>
          </a:prstGeom>
          <a:noFill/>
          <a:ln cap="flat" cmpd="sng" w="165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85" name="Google Shape;185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2900" y="6414611"/>
            <a:ext cx="1082993" cy="248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Title Slide">
  <p:cSld name="6_Title Slide">
    <p:bg>
      <p:bgPr>
        <a:solidFill>
          <a:srgbClr val="000000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 txBox="1"/>
          <p:nvPr>
            <p:ph type="ctrTitle"/>
          </p:nvPr>
        </p:nvSpPr>
        <p:spPr>
          <a:xfrm>
            <a:off x="342900" y="3674226"/>
            <a:ext cx="4229100" cy="21260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50"/>
              <a:buFont typeface="Arial"/>
              <a:buNone/>
              <a:defRPr sz="375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subTitle"/>
          </p:nvPr>
        </p:nvSpPr>
        <p:spPr>
          <a:xfrm>
            <a:off x="342900" y="5800300"/>
            <a:ext cx="4229100" cy="3926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50"/>
              <a:buNone/>
              <a:defRPr sz="165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2" name="Google Shape;32;p5"/>
          <p:cNvCxnSpPr/>
          <p:nvPr/>
        </p:nvCxnSpPr>
        <p:spPr>
          <a:xfrm>
            <a:off x="342900" y="6243851"/>
            <a:ext cx="840105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3" name="Google Shape;3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900" y="6414615"/>
            <a:ext cx="1082993" cy="248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8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Title and Content">
  <p:cSld name="10_Title and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628650" y="154783"/>
            <a:ext cx="7886700" cy="55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628650" y="1231244"/>
            <a:ext cx="7886700" cy="48414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8" name="Google Shape;38;p6"/>
          <p:cNvCxnSpPr/>
          <p:nvPr/>
        </p:nvCxnSpPr>
        <p:spPr>
          <a:xfrm>
            <a:off x="342900" y="6243851"/>
            <a:ext cx="8401050" cy="0"/>
          </a:xfrm>
          <a:prstGeom prst="straightConnector1">
            <a:avLst/>
          </a:prstGeom>
          <a:noFill/>
          <a:ln cap="flat" cmpd="sng" w="165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9" name="Google Shape;39;p6"/>
          <p:cNvCxnSpPr/>
          <p:nvPr/>
        </p:nvCxnSpPr>
        <p:spPr>
          <a:xfrm>
            <a:off x="342900" y="1110124"/>
            <a:ext cx="8401050" cy="0"/>
          </a:xfrm>
          <a:prstGeom prst="straightConnector1">
            <a:avLst/>
          </a:prstGeom>
          <a:noFill/>
          <a:ln cap="flat" cmpd="sng" w="165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28650" y="710407"/>
            <a:ext cx="7886700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50"/>
              <a:buNone/>
              <a:defRPr sz="165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41" name="Google Shape;41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2900" y="6382571"/>
            <a:ext cx="1271890" cy="29484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6"/>
          <p:cNvSpPr txBox="1"/>
          <p:nvPr/>
        </p:nvSpPr>
        <p:spPr>
          <a:xfrm>
            <a:off x="3052792" y="6391491"/>
            <a:ext cx="298126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PROTECTED CRADA INFORMATION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Title and Content">
  <p:cSld name="17_Title and Conte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628650" y="154783"/>
            <a:ext cx="7886700" cy="55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342900" y="6243851"/>
            <a:ext cx="8401050" cy="0"/>
          </a:xfrm>
          <a:prstGeom prst="straightConnector1">
            <a:avLst/>
          </a:prstGeom>
          <a:noFill/>
          <a:ln cap="flat" cmpd="sng" w="165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7" name="Google Shape;47;p7"/>
          <p:cNvCxnSpPr/>
          <p:nvPr/>
        </p:nvCxnSpPr>
        <p:spPr>
          <a:xfrm>
            <a:off x="342900" y="1110124"/>
            <a:ext cx="8401050" cy="0"/>
          </a:xfrm>
          <a:prstGeom prst="straightConnector1">
            <a:avLst/>
          </a:prstGeom>
          <a:noFill/>
          <a:ln cap="flat" cmpd="sng" w="165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629843" y="1231244"/>
            <a:ext cx="7885509" cy="423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9" name="Google Shape;49;p7"/>
          <p:cNvSpPr txBox="1"/>
          <p:nvPr>
            <p:ph idx="2" type="body"/>
          </p:nvPr>
        </p:nvSpPr>
        <p:spPr>
          <a:xfrm>
            <a:off x="629843" y="1715518"/>
            <a:ext cx="7885509" cy="44527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</a:defRPr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</a:defRPr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3" type="body"/>
          </p:nvPr>
        </p:nvSpPr>
        <p:spPr>
          <a:xfrm>
            <a:off x="628650" y="710407"/>
            <a:ext cx="7886700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50"/>
              <a:buNone/>
              <a:defRPr sz="165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51" name="Google Shape;51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2900" y="6382571"/>
            <a:ext cx="1271890" cy="29484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7"/>
          <p:cNvSpPr txBox="1"/>
          <p:nvPr/>
        </p:nvSpPr>
        <p:spPr>
          <a:xfrm>
            <a:off x="3052792" y="6391491"/>
            <a:ext cx="298126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PROTECTED CRADA INFORMATION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Title and Content">
  <p:cSld name="13_Title and Conten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628650" y="517694"/>
            <a:ext cx="7886700" cy="55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628650" y="1231244"/>
            <a:ext cx="7886700" cy="48414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7" name="Google Shape;57;p8"/>
          <p:cNvCxnSpPr/>
          <p:nvPr/>
        </p:nvCxnSpPr>
        <p:spPr>
          <a:xfrm>
            <a:off x="342900" y="6243851"/>
            <a:ext cx="8401050" cy="0"/>
          </a:xfrm>
          <a:prstGeom prst="straightConnector1">
            <a:avLst/>
          </a:prstGeom>
          <a:noFill/>
          <a:ln cap="flat" cmpd="sng" w="165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" name="Google Shape;58;p8"/>
          <p:cNvCxnSpPr/>
          <p:nvPr/>
        </p:nvCxnSpPr>
        <p:spPr>
          <a:xfrm>
            <a:off x="342900" y="1110124"/>
            <a:ext cx="8401050" cy="0"/>
          </a:xfrm>
          <a:prstGeom prst="straightConnector1">
            <a:avLst/>
          </a:prstGeom>
          <a:noFill/>
          <a:ln cap="flat" cmpd="sng" w="165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59" name="Google Shape;59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2900" y="6382571"/>
            <a:ext cx="1271890" cy="29484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8"/>
          <p:cNvSpPr txBox="1"/>
          <p:nvPr/>
        </p:nvSpPr>
        <p:spPr>
          <a:xfrm>
            <a:off x="3052792" y="6391491"/>
            <a:ext cx="298126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PROTECTED CRADA INFORMATION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Title and Content">
  <p:cSld name="11_Title and Conte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628650" y="154783"/>
            <a:ext cx="7886700" cy="55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4" name="Google Shape;64;p9"/>
          <p:cNvCxnSpPr/>
          <p:nvPr/>
        </p:nvCxnSpPr>
        <p:spPr>
          <a:xfrm>
            <a:off x="342900" y="6243851"/>
            <a:ext cx="8401050" cy="0"/>
          </a:xfrm>
          <a:prstGeom prst="straightConnector1">
            <a:avLst/>
          </a:prstGeom>
          <a:noFill/>
          <a:ln cap="flat" cmpd="sng" w="165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5" name="Google Shape;65;p9"/>
          <p:cNvCxnSpPr/>
          <p:nvPr/>
        </p:nvCxnSpPr>
        <p:spPr>
          <a:xfrm>
            <a:off x="342900" y="1110124"/>
            <a:ext cx="8401050" cy="0"/>
          </a:xfrm>
          <a:prstGeom prst="straightConnector1">
            <a:avLst/>
          </a:prstGeom>
          <a:noFill/>
          <a:ln cap="flat" cmpd="sng" w="165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6" name="Google Shape;66;p9"/>
          <p:cNvSpPr txBox="1"/>
          <p:nvPr>
            <p:ph idx="1" type="body"/>
          </p:nvPr>
        </p:nvSpPr>
        <p:spPr>
          <a:xfrm>
            <a:off x="628650" y="1231244"/>
            <a:ext cx="3886200" cy="48414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</a:defRPr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</a:defRPr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2" type="body"/>
          </p:nvPr>
        </p:nvSpPr>
        <p:spPr>
          <a:xfrm>
            <a:off x="4629150" y="1231244"/>
            <a:ext cx="3886200" cy="48414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</a:defRPr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</a:defRPr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3" type="body"/>
          </p:nvPr>
        </p:nvSpPr>
        <p:spPr>
          <a:xfrm>
            <a:off x="628650" y="710407"/>
            <a:ext cx="7886700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50"/>
              <a:buNone/>
              <a:defRPr sz="165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69" name="Google Shape;69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2900" y="6382571"/>
            <a:ext cx="1271890" cy="29484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9"/>
          <p:cNvSpPr txBox="1"/>
          <p:nvPr/>
        </p:nvSpPr>
        <p:spPr>
          <a:xfrm>
            <a:off x="3052792" y="6391491"/>
            <a:ext cx="298126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PROTECTED CRADA INFORMATION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Title and Content">
  <p:cSld name="12_Title and Conten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type="title"/>
          </p:nvPr>
        </p:nvSpPr>
        <p:spPr>
          <a:xfrm>
            <a:off x="628650" y="154783"/>
            <a:ext cx="7886700" cy="55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4" name="Google Shape;74;p10"/>
          <p:cNvCxnSpPr/>
          <p:nvPr/>
        </p:nvCxnSpPr>
        <p:spPr>
          <a:xfrm>
            <a:off x="342900" y="6243851"/>
            <a:ext cx="8401050" cy="0"/>
          </a:xfrm>
          <a:prstGeom prst="straightConnector1">
            <a:avLst/>
          </a:prstGeom>
          <a:noFill/>
          <a:ln cap="flat" cmpd="sng" w="165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5" name="Google Shape;75;p10"/>
          <p:cNvCxnSpPr/>
          <p:nvPr/>
        </p:nvCxnSpPr>
        <p:spPr>
          <a:xfrm>
            <a:off x="342900" y="1110124"/>
            <a:ext cx="8401050" cy="0"/>
          </a:xfrm>
          <a:prstGeom prst="straightConnector1">
            <a:avLst/>
          </a:prstGeom>
          <a:noFill/>
          <a:ln cap="flat" cmpd="sng" w="165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6" name="Google Shape;76;p10"/>
          <p:cNvSpPr txBox="1"/>
          <p:nvPr>
            <p:ph idx="1" type="body"/>
          </p:nvPr>
        </p:nvSpPr>
        <p:spPr>
          <a:xfrm>
            <a:off x="629842" y="1231244"/>
            <a:ext cx="3868340" cy="423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77" name="Google Shape;77;p10"/>
          <p:cNvSpPr txBox="1"/>
          <p:nvPr>
            <p:ph idx="2" type="body"/>
          </p:nvPr>
        </p:nvSpPr>
        <p:spPr>
          <a:xfrm>
            <a:off x="629842" y="1715518"/>
            <a:ext cx="3868340" cy="44527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</a:defRPr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</a:defRPr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3" type="body"/>
          </p:nvPr>
        </p:nvSpPr>
        <p:spPr>
          <a:xfrm>
            <a:off x="4629152" y="1231244"/>
            <a:ext cx="3887391" cy="423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79" name="Google Shape;79;p10"/>
          <p:cNvSpPr txBox="1"/>
          <p:nvPr>
            <p:ph idx="4" type="body"/>
          </p:nvPr>
        </p:nvSpPr>
        <p:spPr>
          <a:xfrm>
            <a:off x="4629152" y="1715518"/>
            <a:ext cx="3887391" cy="44527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</a:defRPr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</a:defRPr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5" type="body"/>
          </p:nvPr>
        </p:nvSpPr>
        <p:spPr>
          <a:xfrm>
            <a:off x="628650" y="710407"/>
            <a:ext cx="7886700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50"/>
              <a:buNone/>
              <a:defRPr sz="165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81" name="Google Shape;81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2900" y="6382571"/>
            <a:ext cx="1271890" cy="29484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0"/>
          <p:cNvSpPr txBox="1"/>
          <p:nvPr/>
        </p:nvSpPr>
        <p:spPr>
          <a:xfrm>
            <a:off x="3052792" y="6391491"/>
            <a:ext cx="298126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PROTECTED CRADA INFORMATION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Section Header" type="secHead">
  <p:cSld name="SECTION_HEADER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/>
          <p:nvPr>
            <p:ph type="title"/>
          </p:nvPr>
        </p:nvSpPr>
        <p:spPr>
          <a:xfrm>
            <a:off x="623888" y="1709743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None/>
              <a:defRPr sz="375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" type="body"/>
          </p:nvPr>
        </p:nvSpPr>
        <p:spPr>
          <a:xfrm>
            <a:off x="623888" y="4589464"/>
            <a:ext cx="7886700" cy="4064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50"/>
              <a:buNone/>
              <a:defRPr sz="165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494"/>
              </a:buClr>
              <a:buSzPts val="1500"/>
              <a:buNone/>
              <a:defRPr sz="1500">
                <a:solidFill>
                  <a:srgbClr val="949494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494"/>
              </a:buClr>
              <a:buSzPts val="1350"/>
              <a:buNone/>
              <a:defRPr sz="1350">
                <a:solidFill>
                  <a:srgbClr val="949494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494"/>
              </a:buClr>
              <a:buSzPts val="1200"/>
              <a:buNone/>
              <a:defRPr sz="1200">
                <a:solidFill>
                  <a:srgbClr val="949494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494"/>
              </a:buClr>
              <a:buSzPts val="1200"/>
              <a:buNone/>
              <a:defRPr sz="1200">
                <a:solidFill>
                  <a:srgbClr val="949494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494"/>
              </a:buClr>
              <a:buSzPts val="1200"/>
              <a:buNone/>
              <a:defRPr sz="1200">
                <a:solidFill>
                  <a:srgbClr val="949494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494"/>
              </a:buClr>
              <a:buSzPts val="1200"/>
              <a:buNone/>
              <a:defRPr sz="1200">
                <a:solidFill>
                  <a:srgbClr val="949494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494"/>
              </a:buClr>
              <a:buSzPts val="1200"/>
              <a:buNone/>
              <a:defRPr sz="1200">
                <a:solidFill>
                  <a:srgbClr val="949494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494"/>
              </a:buClr>
              <a:buSzPts val="1200"/>
              <a:buNone/>
              <a:defRPr sz="1200">
                <a:solidFill>
                  <a:srgbClr val="949494"/>
                </a:solidFill>
              </a:defRPr>
            </a:lvl9pPr>
          </a:lstStyle>
          <a:p/>
        </p:txBody>
      </p:sp>
      <p:sp>
        <p:nvSpPr>
          <p:cNvPr id="86" name="Google Shape;86;p11"/>
          <p:cNvSpPr txBox="1"/>
          <p:nvPr>
            <p:ph idx="12" type="sldNum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7" name="Google Shape;87;p11"/>
          <p:cNvCxnSpPr/>
          <p:nvPr/>
        </p:nvCxnSpPr>
        <p:spPr>
          <a:xfrm>
            <a:off x="342900" y="6243851"/>
            <a:ext cx="8401050" cy="0"/>
          </a:xfrm>
          <a:prstGeom prst="straightConnector1">
            <a:avLst/>
          </a:prstGeom>
          <a:noFill/>
          <a:ln cap="flat" cmpd="sng" w="165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88" name="Google Shape;88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2900" y="6382571"/>
            <a:ext cx="1271890" cy="29484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1"/>
          <p:cNvSpPr txBox="1"/>
          <p:nvPr/>
        </p:nvSpPr>
        <p:spPr>
          <a:xfrm>
            <a:off x="3052792" y="6391491"/>
            <a:ext cx="298126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PROTECTED CRADA INFORMATION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"/>
          <p:cNvSpPr txBox="1"/>
          <p:nvPr>
            <p:ph type="title"/>
          </p:nvPr>
        </p:nvSpPr>
        <p:spPr>
          <a:xfrm>
            <a:off x="628650" y="154783"/>
            <a:ext cx="7886700" cy="55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Name: </a:t>
            </a: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Avery VonDielingen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1"/>
          <p:cNvSpPr txBox="1"/>
          <p:nvPr>
            <p:ph idx="1" type="body"/>
          </p:nvPr>
        </p:nvSpPr>
        <p:spPr>
          <a:xfrm>
            <a:off x="3661131" y="1156641"/>
            <a:ext cx="5087760" cy="4990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1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64667"/>
              <a:buNone/>
            </a:pPr>
            <a:r>
              <a:rPr lang="en-US" sz="2474">
                <a:latin typeface="Montserrat Medium"/>
                <a:ea typeface="Montserrat Medium"/>
                <a:cs typeface="Montserrat Medium"/>
                <a:sym typeface="Montserrat Medium"/>
              </a:rPr>
              <a:t>My Experience</a:t>
            </a:r>
            <a:endParaRPr sz="2474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5011" lvl="0" marL="457200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ct val="100000"/>
              <a:buFont typeface="Montserrat"/>
              <a:buChar char="•"/>
            </a:pPr>
            <a:r>
              <a:rPr lang="en-US" sz="2474">
                <a:latin typeface="Montserrat"/>
                <a:ea typeface="Montserrat"/>
                <a:cs typeface="Montserrat"/>
                <a:sym typeface="Montserrat"/>
              </a:rPr>
              <a:t>Biotechnology course at Butler University which grew my interest for combining Pharmacy with Data Analytics</a:t>
            </a:r>
            <a:endParaRPr sz="2474">
              <a:latin typeface="Montserrat"/>
              <a:ea typeface="Montserrat"/>
              <a:cs typeface="Montserrat"/>
              <a:sym typeface="Montserrat"/>
            </a:endParaRPr>
          </a:p>
          <a:p>
            <a:pPr indent="-315011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•"/>
            </a:pPr>
            <a:r>
              <a:rPr lang="en-US" sz="2474">
                <a:latin typeface="Montserrat"/>
                <a:ea typeface="Montserrat"/>
                <a:cs typeface="Montserrat"/>
                <a:sym typeface="Montserrat"/>
              </a:rPr>
              <a:t>I am looking forward to expanding my experience in Python and Data Analytics this summer</a:t>
            </a:r>
            <a:endParaRPr sz="2474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64667"/>
              <a:buNone/>
            </a:pPr>
            <a:r>
              <a:rPr lang="en-US" sz="2474">
                <a:latin typeface="Montserrat Medium"/>
                <a:ea typeface="Montserrat Medium"/>
                <a:cs typeface="Montserrat Medium"/>
                <a:sym typeface="Montserrat Medium"/>
              </a:rPr>
              <a:t>Education</a:t>
            </a:r>
            <a:endParaRPr sz="2974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177847" lvl="0" marL="171446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16166"/>
              <a:buFont typeface="Montserrat"/>
              <a:buChar char="•"/>
            </a:pPr>
            <a:r>
              <a:rPr lang="en-US" sz="2474">
                <a:latin typeface="Montserrat"/>
                <a:ea typeface="Montserrat"/>
                <a:cs typeface="Montserrat"/>
                <a:sym typeface="Montserrat"/>
              </a:rPr>
              <a:t>PharmD Candidate at Butler University Class of 2025</a:t>
            </a:r>
            <a:endParaRPr sz="2474">
              <a:latin typeface="Montserrat"/>
              <a:ea typeface="Montserrat"/>
              <a:cs typeface="Montserrat"/>
              <a:sym typeface="Montserrat"/>
            </a:endParaRPr>
          </a:p>
          <a:p>
            <a:pPr indent="-143558" lvl="1" marL="514337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ct val="100000"/>
              <a:buFont typeface="Montserrat"/>
              <a:buChar char="•"/>
            </a:pPr>
            <a:r>
              <a:rPr lang="en-US" sz="2474">
                <a:latin typeface="Montserrat"/>
                <a:ea typeface="Montserrat"/>
                <a:cs typeface="Montserrat"/>
                <a:sym typeface="Montserrat"/>
              </a:rPr>
              <a:t>Entrepreneurship concentration</a:t>
            </a:r>
            <a:endParaRPr sz="2674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64667"/>
              <a:buNone/>
            </a:pPr>
            <a:r>
              <a:rPr lang="en-US" sz="2474">
                <a:latin typeface="Montserrat Medium"/>
                <a:ea typeface="Montserrat Medium"/>
                <a:cs typeface="Montserrat Medium"/>
                <a:sym typeface="Montserrat Medium"/>
              </a:rPr>
              <a:t>Keywords</a:t>
            </a:r>
            <a:endParaRPr sz="2974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92151" lvl="0" marL="285750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16166"/>
              <a:buFont typeface="Montserrat"/>
              <a:buChar char="•"/>
            </a:pPr>
            <a:r>
              <a:rPr lang="en-US" sz="2474">
                <a:latin typeface="Montserrat"/>
                <a:ea typeface="Montserrat"/>
                <a:cs typeface="Montserrat"/>
                <a:sym typeface="Montserrat"/>
              </a:rPr>
              <a:t>Grew up in the Indianapolis, IN area (family has since moved to Wake Forest, NC)</a:t>
            </a:r>
            <a:endParaRPr sz="2474">
              <a:latin typeface="Montserrat"/>
              <a:ea typeface="Montserrat"/>
              <a:cs typeface="Montserrat"/>
              <a:sym typeface="Montserrat"/>
            </a:endParaRPr>
          </a:p>
          <a:p>
            <a:pPr indent="-292151" lvl="0" marL="285750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16166"/>
              <a:buFont typeface="Montserrat"/>
              <a:buChar char="•"/>
            </a:pPr>
            <a:r>
              <a:rPr lang="en-US" sz="2474">
                <a:latin typeface="Montserrat"/>
                <a:ea typeface="Montserrat"/>
                <a:cs typeface="Montserrat"/>
                <a:sym typeface="Montserrat"/>
              </a:rPr>
              <a:t>In my free time I enjoy: golfing, walking trails, spending time with friends and family</a:t>
            </a:r>
            <a:endParaRPr sz="2474">
              <a:latin typeface="Montserrat"/>
              <a:ea typeface="Montserrat"/>
              <a:cs typeface="Montserrat"/>
              <a:sym typeface="Montserrat"/>
            </a:endParaRPr>
          </a:p>
          <a:p>
            <a:pPr indent="-292151" lvl="0" marL="285750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16166"/>
              <a:buFont typeface="Montserrat"/>
              <a:buChar char="•"/>
            </a:pPr>
            <a:r>
              <a:rPr lang="en-US" sz="2474">
                <a:latin typeface="Montserrat"/>
                <a:ea typeface="Montserrat"/>
                <a:cs typeface="Montserrat"/>
                <a:sym typeface="Montserrat"/>
              </a:rPr>
              <a:t>I also have a twin brother</a:t>
            </a:r>
            <a:endParaRPr sz="2474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2474">
                <a:latin typeface="Montserrat"/>
                <a:ea typeface="Montserrat"/>
                <a:cs typeface="Montserrat"/>
                <a:sym typeface="Montserrat"/>
              </a:rPr>
              <a:t>Email: avondiel@butler.edu</a:t>
            </a:r>
            <a:endParaRPr sz="2474">
              <a:latin typeface="Montserrat"/>
              <a:ea typeface="Montserrat"/>
              <a:cs typeface="Montserrat"/>
              <a:sym typeface="Montserrat"/>
            </a:endParaRPr>
          </a:p>
          <a:p>
            <a:pPr indent="-106866" lvl="0" marL="171446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11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2" name="Google Shape;192;p1"/>
          <p:cNvSpPr txBox="1"/>
          <p:nvPr>
            <p:ph idx="12" type="sldNum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3" name="Google Shape;193;p1"/>
          <p:cNvSpPr txBox="1"/>
          <p:nvPr>
            <p:ph idx="2" type="body"/>
          </p:nvPr>
        </p:nvSpPr>
        <p:spPr>
          <a:xfrm>
            <a:off x="628650" y="710407"/>
            <a:ext cx="7886700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ATOM Title: Summer Intern 2022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4" name="Google Shape;194;p1"/>
          <p:cNvPicPr preferRelativeResize="0"/>
          <p:nvPr/>
        </p:nvPicPr>
        <p:blipFill rotWithShape="1">
          <a:blip r:embed="rId3">
            <a:alphaModFix/>
          </a:blip>
          <a:srcRect b="26635" l="22923" r="15286" t="13347"/>
          <a:stretch/>
        </p:blipFill>
        <p:spPr>
          <a:xfrm>
            <a:off x="796100" y="1248775"/>
            <a:ext cx="2153550" cy="2203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088" y="3629925"/>
            <a:ext cx="2153575" cy="2517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2d4836107b_0_0"/>
          <p:cNvSpPr txBox="1"/>
          <p:nvPr>
            <p:ph type="title"/>
          </p:nvPr>
        </p:nvSpPr>
        <p:spPr>
          <a:xfrm>
            <a:off x="628650" y="154783"/>
            <a:ext cx="78867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Name: Avery VonDielingen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g12d4836107b_0_0"/>
          <p:cNvSpPr txBox="1"/>
          <p:nvPr>
            <p:ph idx="1" type="body"/>
          </p:nvPr>
        </p:nvSpPr>
        <p:spPr>
          <a:xfrm>
            <a:off x="409421" y="1156650"/>
            <a:ext cx="8339400" cy="49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0201" lvl="0" marL="457200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ct val="100000"/>
              <a:buFont typeface="Montserrat Medium"/>
              <a:buChar char="•"/>
            </a:pPr>
            <a:r>
              <a:rPr lang="en-US" sz="1900">
                <a:latin typeface="Montserrat Medium"/>
                <a:ea typeface="Montserrat Medium"/>
                <a:cs typeface="Montserrat Medium"/>
                <a:sym typeface="Montserrat Medium"/>
              </a:rPr>
              <a:t>Scientific/Technical Interests</a:t>
            </a:r>
            <a:endParaRPr sz="17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8453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•"/>
            </a:pPr>
            <a:r>
              <a:rPr lang="en-US" sz="1700">
                <a:latin typeface="Montserrat"/>
                <a:ea typeface="Montserrat"/>
                <a:cs typeface="Montserrat"/>
                <a:sym typeface="Montserrat"/>
              </a:rPr>
              <a:t>Combining data science with any of the following therapeutic areas: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328453" lvl="2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•"/>
            </a:pPr>
            <a:r>
              <a:rPr lang="en-US" sz="1700">
                <a:latin typeface="Montserrat"/>
                <a:ea typeface="Montserrat"/>
                <a:cs typeface="Montserrat"/>
                <a:sym typeface="Montserrat"/>
              </a:rPr>
              <a:t>Diabetic Nephropathy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328453" lvl="2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•"/>
            </a:pPr>
            <a:r>
              <a:rPr lang="en-US" sz="1700">
                <a:latin typeface="Montserrat"/>
                <a:ea typeface="Montserrat"/>
                <a:cs typeface="Montserrat"/>
                <a:sym typeface="Montserrat"/>
              </a:rPr>
              <a:t>Rheumatoid Arthritis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328453" lvl="2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•"/>
            </a:pPr>
            <a:r>
              <a:rPr lang="en-US" sz="1700">
                <a:latin typeface="Montserrat"/>
                <a:ea typeface="Montserrat"/>
                <a:cs typeface="Montserrat"/>
                <a:sym typeface="Montserrat"/>
              </a:rPr>
              <a:t>Alzheimer’s Disease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328453" lvl="2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•"/>
            </a:pPr>
            <a:r>
              <a:rPr lang="en-US" sz="1700">
                <a:latin typeface="Montserrat"/>
                <a:ea typeface="Montserrat"/>
                <a:cs typeface="Montserrat"/>
                <a:sym typeface="Montserrat"/>
              </a:rPr>
              <a:t>Diversity in Clinical Trials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168747" lvl="0" marL="171446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ontserrat Medium"/>
              <a:buChar char="•"/>
            </a:pPr>
            <a:r>
              <a:rPr lang="en-US" sz="1900">
                <a:latin typeface="Montserrat Medium"/>
                <a:ea typeface="Montserrat Medium"/>
                <a:cs typeface="Montserrat Medium"/>
                <a:sym typeface="Montserrat Medium"/>
              </a:rPr>
              <a:t>What are your goals for this internship?</a:t>
            </a:r>
            <a:endParaRPr sz="19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156999" lvl="1" marL="514337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Char char="•"/>
            </a:pPr>
            <a:r>
              <a:rPr lang="en-US" sz="1700">
                <a:latin typeface="Montserrat"/>
                <a:ea typeface="Montserrat"/>
                <a:cs typeface="Montserrat"/>
                <a:sym typeface="Montserrat"/>
              </a:rPr>
              <a:t>To challenge myself through my research and work towards meaningful findings that can be applied to external situations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156999" lvl="1" marL="514337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ct val="100000"/>
              <a:buFont typeface="Montserrat"/>
              <a:buChar char="•"/>
            </a:pPr>
            <a:r>
              <a:rPr lang="en-US" sz="1700">
                <a:latin typeface="Montserrat"/>
                <a:ea typeface="Montserrat"/>
                <a:cs typeface="Montserrat"/>
                <a:sym typeface="Montserrat"/>
              </a:rPr>
              <a:t>To collaborate with the ATOM team in order to assist where needed and learn from the team’s knowledge around discussed subjects. 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189067" lvl="0" marL="171446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ct val="100000"/>
              <a:buFont typeface="Montserrat Medium"/>
              <a:buChar char="•"/>
            </a:pPr>
            <a:r>
              <a:rPr lang="en-US" sz="1900">
                <a:latin typeface="Montserrat Medium"/>
                <a:ea typeface="Montserrat Medium"/>
                <a:cs typeface="Montserrat Medium"/>
                <a:sym typeface="Montserrat Medium"/>
              </a:rPr>
              <a:t>What do you hope to accomplish from this internship?</a:t>
            </a:r>
            <a:endParaRPr sz="19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156999" lvl="1" marL="514337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Char char="•"/>
            </a:pPr>
            <a:r>
              <a:rPr lang="en-US" sz="1700">
                <a:latin typeface="Montserrat"/>
                <a:ea typeface="Montserrat"/>
                <a:cs typeface="Montserrat"/>
                <a:sym typeface="Montserrat"/>
              </a:rPr>
              <a:t>I hope to become proficient in Python and have a true understanding for how we can improve the drug discovery pipeline through computational analysis and AMPL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156999" lvl="1" marL="514337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ct val="100000"/>
              <a:buFont typeface="Montserrat"/>
              <a:buChar char="•"/>
            </a:pPr>
            <a:r>
              <a:rPr lang="en-US" sz="1700">
                <a:latin typeface="Montserrat"/>
                <a:ea typeface="Montserrat"/>
                <a:cs typeface="Montserrat"/>
                <a:sym typeface="Montserrat"/>
              </a:rPr>
              <a:t>I also hope to gain perspective on the impact of data analytics in the pharmacy industry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g12d4836107b_0_0"/>
          <p:cNvSpPr txBox="1"/>
          <p:nvPr>
            <p:ph idx="12" type="sldNum"/>
          </p:nvPr>
        </p:nvSpPr>
        <p:spPr>
          <a:xfrm>
            <a:off x="6457950" y="6356355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3" name="Google Shape;203;g12d4836107b_0_0"/>
          <p:cNvSpPr txBox="1"/>
          <p:nvPr>
            <p:ph idx="2" type="body"/>
          </p:nvPr>
        </p:nvSpPr>
        <p:spPr>
          <a:xfrm>
            <a:off x="628650" y="710407"/>
            <a:ext cx="78867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ATOM Title: Summer Intern 2022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ATOM Color Palette">
      <a:dk1>
        <a:srgbClr val="4B4B4B"/>
      </a:dk1>
      <a:lt1>
        <a:srgbClr val="FFFFFF"/>
      </a:lt1>
      <a:dk2>
        <a:srgbClr val="7682A4"/>
      </a:dk2>
      <a:lt2>
        <a:srgbClr val="A7DDD8"/>
      </a:lt2>
      <a:accent1>
        <a:srgbClr val="353C50"/>
      </a:accent1>
      <a:accent2>
        <a:srgbClr val="6C4990"/>
      </a:accent2>
      <a:accent3>
        <a:srgbClr val="BD206B"/>
      </a:accent3>
      <a:accent4>
        <a:srgbClr val="EA2127"/>
      </a:accent4>
      <a:accent5>
        <a:srgbClr val="6DC7BE"/>
      </a:accent5>
      <a:accent6>
        <a:srgbClr val="FFC012"/>
      </a:accent6>
      <a:hlink>
        <a:srgbClr val="BD206B"/>
      </a:hlink>
      <a:folHlink>
        <a:srgbClr val="6C499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2018-12-17T18:14:04Z</dcterms:created>
  <dc:creator>Microsoft Office User</dc:creator>
</cp:coreProperties>
</file>