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g9jvqOMyPXSTqahg1cj0GcGBSN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"/>
          <p:cNvCxnSpPr/>
          <p:nvPr/>
        </p:nvCxnSpPr>
        <p:spPr>
          <a:xfrm>
            <a:off x="9821926" y="2235792"/>
            <a:ext cx="4312" cy="335086"/>
          </a:xfrm>
          <a:prstGeom prst="straightConnector1">
            <a:avLst/>
          </a:prstGeom>
          <a:noFill/>
          <a:ln cap="flat" cmpd="sng" w="47625">
            <a:solidFill>
              <a:srgbClr val="93939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5" name="Google Shape;85;p1"/>
          <p:cNvCxnSpPr>
            <a:stCxn id="86" idx="2"/>
          </p:cNvCxnSpPr>
          <p:nvPr/>
        </p:nvCxnSpPr>
        <p:spPr>
          <a:xfrm flipH="1">
            <a:off x="8882233" y="3467051"/>
            <a:ext cx="944100" cy="577800"/>
          </a:xfrm>
          <a:prstGeom prst="straightConnector1">
            <a:avLst/>
          </a:prstGeom>
          <a:noFill/>
          <a:ln cap="flat" cmpd="sng" w="47625">
            <a:solidFill>
              <a:srgbClr val="93939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" name="Google Shape;87;p1"/>
          <p:cNvSpPr/>
          <p:nvPr/>
        </p:nvSpPr>
        <p:spPr>
          <a:xfrm rot="5400000">
            <a:off x="6449452" y="1937884"/>
            <a:ext cx="1885836" cy="5232505"/>
          </a:xfrm>
          <a:prstGeom prst="uturnArrow">
            <a:avLst>
              <a:gd fmla="val 8572" name="adj1"/>
              <a:gd fmla="val 10295" name="adj2"/>
              <a:gd fmla="val 21716" name="adj3"/>
              <a:gd fmla="val 43750" name="adj4"/>
              <a:gd fmla="val 74270" name="adj5"/>
            </a:avLst>
          </a:prstGeom>
          <a:solidFill>
            <a:srgbClr val="6EC8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rot="-5400000">
            <a:off x="5343226" y="2130237"/>
            <a:ext cx="358691" cy="3115270"/>
          </a:xfrm>
          <a:prstGeom prst="downArrow">
            <a:avLst>
              <a:gd fmla="val 45002" name="adj1"/>
              <a:gd fmla="val 50000" name="adj2"/>
            </a:avLst>
          </a:prstGeom>
          <a:solidFill>
            <a:srgbClr val="6EC8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5400000">
            <a:off x="5702897" y="-1104310"/>
            <a:ext cx="1102210" cy="7399120"/>
          </a:xfrm>
          <a:prstGeom prst="uturnArrow">
            <a:avLst>
              <a:gd fmla="val 19956" name="adj1"/>
              <a:gd fmla="val 22003" name="adj2"/>
              <a:gd fmla="val 25878" name="adj3"/>
              <a:gd fmla="val 43987" name="adj4"/>
              <a:gd fmla="val 99088" name="adj5"/>
            </a:avLst>
          </a:prstGeom>
          <a:solidFill>
            <a:srgbClr val="939393"/>
          </a:solidFill>
          <a:ln cap="flat" cmpd="sng" w="12700">
            <a:solidFill>
              <a:srgbClr val="9393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4B4B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1376859" y="5772137"/>
            <a:ext cx="8576702" cy="602857"/>
            <a:chOff x="1905696" y="5524224"/>
            <a:chExt cx="8658371" cy="602857"/>
          </a:xfrm>
        </p:grpSpPr>
        <p:sp>
          <p:nvSpPr>
            <p:cNvPr id="91" name="Google Shape;91;p1"/>
            <p:cNvSpPr/>
            <p:nvPr/>
          </p:nvSpPr>
          <p:spPr>
            <a:xfrm rot="-5400000">
              <a:off x="5675858" y="1754062"/>
              <a:ext cx="602857" cy="8143181"/>
            </a:xfrm>
            <a:prstGeom prst="bentArrow">
              <a:avLst>
                <a:gd fmla="val 34480" name="adj1"/>
                <a:gd fmla="val 30925" name="adj2"/>
                <a:gd fmla="val 34480" name="adj3"/>
                <a:gd fmla="val 46120" name="adj4"/>
              </a:avLst>
            </a:prstGeom>
            <a:solidFill>
              <a:srgbClr val="FFC30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 flipH="1" rot="5400000">
              <a:off x="9970845" y="5532910"/>
              <a:ext cx="600960" cy="585485"/>
            </a:xfrm>
            <a:prstGeom prst="bentArrow">
              <a:avLst>
                <a:gd fmla="val 35218" name="adj1"/>
                <a:gd fmla="val 17609" name="adj2"/>
                <a:gd fmla="val 0" name="adj3"/>
                <a:gd fmla="val 62897" name="adj4"/>
              </a:avLst>
            </a:prstGeom>
            <a:solidFill>
              <a:srgbClr val="FFC30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1"/>
          <p:cNvSpPr/>
          <p:nvPr/>
        </p:nvSpPr>
        <p:spPr>
          <a:xfrm>
            <a:off x="584696" y="1982589"/>
            <a:ext cx="2011680" cy="109728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9393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Working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Compound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583377" y="4587346"/>
            <a:ext cx="2008405" cy="109728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38100">
            <a:solidFill>
              <a:srgbClr val="9393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Retrain property prediction models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 rot="10800000">
            <a:off x="1345787" y="3205339"/>
            <a:ext cx="470163" cy="128946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93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3573789" y="5831192"/>
            <a:ext cx="1828800" cy="759534"/>
          </a:xfrm>
          <a:prstGeom prst="roundRect">
            <a:avLst>
              <a:gd fmla="val 16667" name="adj"/>
            </a:avLst>
          </a:prstGeom>
          <a:solidFill>
            <a:srgbClr val="FFF2CF"/>
          </a:solidFill>
          <a:ln cap="flat" cmpd="sng" w="38100">
            <a:solidFill>
              <a:srgbClr val="FFC30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4B4B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5678061" y="5807943"/>
            <a:ext cx="1828800" cy="759534"/>
          </a:xfrm>
          <a:prstGeom prst="roundRect">
            <a:avLst>
              <a:gd fmla="val 16667" name="adj"/>
            </a:avLst>
          </a:prstGeom>
          <a:solidFill>
            <a:srgbClr val="FFF2CF"/>
          </a:solidFill>
          <a:ln cap="flat" cmpd="sng" w="38100">
            <a:solidFill>
              <a:srgbClr val="FFC30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4B4B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3632473" y="5908033"/>
            <a:ext cx="661349" cy="63070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/>
          <p:nvPr/>
        </p:nvSpPr>
        <p:spPr>
          <a:xfrm>
            <a:off x="4215409" y="5900190"/>
            <a:ext cx="12511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Human-Relevant Assays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6483774" y="5878808"/>
            <a:ext cx="9949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Chemistry Design &amp; Synthesis</a:t>
            </a:r>
            <a:endParaRPr/>
          </a:p>
        </p:txBody>
      </p:sp>
      <p:pic>
        <p:nvPicPr>
          <p:cNvPr id="101" name="Google Shape;10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815670" y="5880935"/>
            <a:ext cx="665256" cy="58660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/>
          <p:nvPr/>
        </p:nvSpPr>
        <p:spPr>
          <a:xfrm>
            <a:off x="7632872" y="5831946"/>
            <a:ext cx="12838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Experiment</a:t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 rot="5400000">
            <a:off x="4635848" y="3106206"/>
            <a:ext cx="358691" cy="4396502"/>
          </a:xfrm>
          <a:prstGeom prst="downArrow">
            <a:avLst>
              <a:gd fmla="val 45002" name="adj1"/>
              <a:gd fmla="val 50000" name="adj2"/>
            </a:avLst>
          </a:prstGeom>
          <a:solidFill>
            <a:srgbClr val="6EC8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" name="Google Shape;104;p1"/>
          <p:cNvGrpSpPr/>
          <p:nvPr/>
        </p:nvGrpSpPr>
        <p:grpSpPr>
          <a:xfrm>
            <a:off x="4519578" y="4893794"/>
            <a:ext cx="2144108" cy="714600"/>
            <a:chOff x="5766071" y="4663088"/>
            <a:chExt cx="2144108" cy="714600"/>
          </a:xfrm>
        </p:grpSpPr>
        <p:sp>
          <p:nvSpPr>
            <p:cNvPr id="105" name="Google Shape;105;p1"/>
            <p:cNvSpPr/>
            <p:nvPr/>
          </p:nvSpPr>
          <p:spPr>
            <a:xfrm>
              <a:off x="5766071" y="4663088"/>
              <a:ext cx="2048384" cy="714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38100">
              <a:solidFill>
                <a:srgbClr val="6EC8B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 txBox="1"/>
            <p:nvPr/>
          </p:nvSpPr>
          <p:spPr>
            <a:xfrm>
              <a:off x="6624847" y="4689693"/>
              <a:ext cx="12853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B4B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4B4B4B"/>
                  </a:solidFill>
                  <a:latin typeface="Calibri"/>
                  <a:ea typeface="Calibri"/>
                  <a:cs typeface="Calibri"/>
                  <a:sym typeface="Calibri"/>
                </a:rPr>
                <a:t>Molecular Feature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B4B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4B4B4B"/>
                  </a:solidFill>
                  <a:latin typeface="Calibri"/>
                  <a:ea typeface="Calibri"/>
                  <a:cs typeface="Calibri"/>
                  <a:sym typeface="Calibri"/>
                </a:rPr>
                <a:t>Simulations</a:t>
              </a:r>
              <a:endParaRPr/>
            </a:p>
          </p:txBody>
        </p:sp>
        <p:grpSp>
          <p:nvGrpSpPr>
            <p:cNvPr id="107" name="Google Shape;107;p1"/>
            <p:cNvGrpSpPr/>
            <p:nvPr/>
          </p:nvGrpSpPr>
          <p:grpSpPr>
            <a:xfrm>
              <a:off x="5906597" y="4825612"/>
              <a:ext cx="781040" cy="420318"/>
              <a:chOff x="3180953" y="4193934"/>
              <a:chExt cx="1353955" cy="808030"/>
            </a:xfrm>
          </p:grpSpPr>
          <p:sp>
            <p:nvSpPr>
              <p:cNvPr id="108" name="Google Shape;108;p1"/>
              <p:cNvSpPr/>
              <p:nvPr/>
            </p:nvSpPr>
            <p:spPr>
              <a:xfrm>
                <a:off x="4239994" y="4194315"/>
                <a:ext cx="294914" cy="414431"/>
              </a:xfrm>
              <a:custGeom>
                <a:rect b="b" l="l" r="r" t="t"/>
                <a:pathLst>
                  <a:path extrusionOk="0" h="1720850" w="628650">
                    <a:moveTo>
                      <a:pt x="0" y="0"/>
                    </a:moveTo>
                    <a:lnTo>
                      <a:pt x="342900" y="69850"/>
                    </a:lnTo>
                    <a:lnTo>
                      <a:pt x="628650" y="1562100"/>
                    </a:lnTo>
                    <a:lnTo>
                      <a:pt x="304800" y="1720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982A3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>
                <a:off x="4038883" y="4193934"/>
                <a:ext cx="343561" cy="413525"/>
              </a:xfrm>
              <a:custGeom>
                <a:rect b="b" l="l" r="r" t="t"/>
                <a:pathLst>
                  <a:path extrusionOk="0" h="1717086" w="732348">
                    <a:moveTo>
                      <a:pt x="430306" y="0"/>
                    </a:moveTo>
                    <a:lnTo>
                      <a:pt x="0" y="28963"/>
                    </a:lnTo>
                    <a:lnTo>
                      <a:pt x="24826" y="1588821"/>
                    </a:lnTo>
                    <a:lnTo>
                      <a:pt x="732348" y="1717086"/>
                    </a:lnTo>
                    <a:lnTo>
                      <a:pt x="430306" y="0"/>
                    </a:lnTo>
                    <a:close/>
                  </a:path>
                </a:pathLst>
              </a:custGeom>
              <a:solidFill>
                <a:srgbClr val="0F243E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0" name="Google Shape;110;p1"/>
              <p:cNvCxnSpPr/>
              <p:nvPr/>
            </p:nvCxnSpPr>
            <p:spPr>
              <a:xfrm>
                <a:off x="4278033" y="4263374"/>
                <a:ext cx="66480" cy="41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63242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1" name="Google Shape;111;p1"/>
              <p:cNvSpPr/>
              <p:nvPr/>
            </p:nvSpPr>
            <p:spPr>
              <a:xfrm>
                <a:off x="4029946" y="4194393"/>
                <a:ext cx="294914" cy="500000"/>
              </a:xfrm>
              <a:custGeom>
                <a:rect b="b" l="l" r="r" t="t"/>
                <a:pathLst>
                  <a:path extrusionOk="0" h="1720850" w="628650">
                    <a:moveTo>
                      <a:pt x="0" y="0"/>
                    </a:moveTo>
                    <a:lnTo>
                      <a:pt x="342900" y="69850"/>
                    </a:lnTo>
                    <a:lnTo>
                      <a:pt x="628650" y="1562100"/>
                    </a:lnTo>
                    <a:lnTo>
                      <a:pt x="304800" y="1720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982A3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>
                <a:off x="3828835" y="4193934"/>
                <a:ext cx="343561" cy="498906"/>
              </a:xfrm>
              <a:custGeom>
                <a:rect b="b" l="l" r="r" t="t"/>
                <a:pathLst>
                  <a:path extrusionOk="0" h="1717086" w="732348">
                    <a:moveTo>
                      <a:pt x="430306" y="0"/>
                    </a:moveTo>
                    <a:lnTo>
                      <a:pt x="0" y="28963"/>
                    </a:lnTo>
                    <a:lnTo>
                      <a:pt x="24826" y="1588821"/>
                    </a:lnTo>
                    <a:lnTo>
                      <a:pt x="732348" y="1717086"/>
                    </a:lnTo>
                    <a:lnTo>
                      <a:pt x="430306" y="0"/>
                    </a:lnTo>
                    <a:close/>
                  </a:path>
                </a:pathLst>
              </a:custGeom>
              <a:solidFill>
                <a:srgbClr val="0F243E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3" name="Google Shape;113;p1"/>
              <p:cNvCxnSpPr/>
              <p:nvPr/>
            </p:nvCxnSpPr>
            <p:spPr>
              <a:xfrm>
                <a:off x="4067985" y="4278307"/>
                <a:ext cx="66480" cy="501"/>
              </a:xfrm>
              <a:prstGeom prst="straightConnector1">
                <a:avLst/>
              </a:prstGeom>
              <a:noFill/>
              <a:ln cap="flat" cmpd="sng" w="12700">
                <a:solidFill>
                  <a:srgbClr val="63242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4" name="Google Shape;114;p1"/>
              <p:cNvSpPr/>
              <p:nvPr/>
            </p:nvSpPr>
            <p:spPr>
              <a:xfrm>
                <a:off x="3811029" y="4194478"/>
                <a:ext cx="294914" cy="593003"/>
              </a:xfrm>
              <a:custGeom>
                <a:rect b="b" l="l" r="r" t="t"/>
                <a:pathLst>
                  <a:path extrusionOk="0" h="1720850" w="628650">
                    <a:moveTo>
                      <a:pt x="0" y="0"/>
                    </a:moveTo>
                    <a:lnTo>
                      <a:pt x="342900" y="69850"/>
                    </a:lnTo>
                    <a:lnTo>
                      <a:pt x="628650" y="1562100"/>
                    </a:lnTo>
                    <a:lnTo>
                      <a:pt x="304800" y="1720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982A3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"/>
              <p:cNvSpPr/>
              <p:nvPr/>
            </p:nvSpPr>
            <p:spPr>
              <a:xfrm>
                <a:off x="3609918" y="4193934"/>
                <a:ext cx="343561" cy="591705"/>
              </a:xfrm>
              <a:custGeom>
                <a:rect b="b" l="l" r="r" t="t"/>
                <a:pathLst>
                  <a:path extrusionOk="0" h="1717086" w="732348">
                    <a:moveTo>
                      <a:pt x="430306" y="0"/>
                    </a:moveTo>
                    <a:lnTo>
                      <a:pt x="0" y="28963"/>
                    </a:lnTo>
                    <a:lnTo>
                      <a:pt x="24826" y="1588821"/>
                    </a:lnTo>
                    <a:lnTo>
                      <a:pt x="732348" y="1717086"/>
                    </a:lnTo>
                    <a:lnTo>
                      <a:pt x="430306" y="0"/>
                    </a:lnTo>
                    <a:close/>
                  </a:path>
                </a:pathLst>
              </a:custGeom>
              <a:solidFill>
                <a:srgbClr val="0F243E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6" name="Google Shape;116;p1"/>
              <p:cNvCxnSpPr/>
              <p:nvPr/>
            </p:nvCxnSpPr>
            <p:spPr>
              <a:xfrm>
                <a:off x="3849068" y="4294538"/>
                <a:ext cx="66480" cy="594"/>
              </a:xfrm>
              <a:prstGeom prst="straightConnector1">
                <a:avLst/>
              </a:prstGeom>
              <a:noFill/>
              <a:ln cap="flat" cmpd="sng" w="12700">
                <a:solidFill>
                  <a:srgbClr val="63242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7" name="Google Shape;117;p1"/>
              <p:cNvSpPr/>
              <p:nvPr/>
            </p:nvSpPr>
            <p:spPr>
              <a:xfrm>
                <a:off x="3596547" y="4194577"/>
                <a:ext cx="294914" cy="700146"/>
              </a:xfrm>
              <a:custGeom>
                <a:rect b="b" l="l" r="r" t="t"/>
                <a:pathLst>
                  <a:path extrusionOk="0" h="1720850" w="628650">
                    <a:moveTo>
                      <a:pt x="0" y="0"/>
                    </a:moveTo>
                    <a:lnTo>
                      <a:pt x="342900" y="69850"/>
                    </a:lnTo>
                    <a:lnTo>
                      <a:pt x="628650" y="1562100"/>
                    </a:lnTo>
                    <a:lnTo>
                      <a:pt x="304800" y="1720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982A3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"/>
              <p:cNvSpPr/>
              <p:nvPr/>
            </p:nvSpPr>
            <p:spPr>
              <a:xfrm>
                <a:off x="3395436" y="4193934"/>
                <a:ext cx="343561" cy="698615"/>
              </a:xfrm>
              <a:custGeom>
                <a:rect b="b" l="l" r="r" t="t"/>
                <a:pathLst>
                  <a:path extrusionOk="0" h="1717086" w="732348">
                    <a:moveTo>
                      <a:pt x="430306" y="0"/>
                    </a:moveTo>
                    <a:lnTo>
                      <a:pt x="0" y="28963"/>
                    </a:lnTo>
                    <a:lnTo>
                      <a:pt x="24826" y="1588821"/>
                    </a:lnTo>
                    <a:lnTo>
                      <a:pt x="732348" y="1717086"/>
                    </a:lnTo>
                    <a:lnTo>
                      <a:pt x="430306" y="0"/>
                    </a:lnTo>
                    <a:close/>
                  </a:path>
                </a:pathLst>
              </a:custGeom>
              <a:solidFill>
                <a:srgbClr val="0F243E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9" name="Google Shape;119;p1"/>
              <p:cNvCxnSpPr/>
              <p:nvPr/>
            </p:nvCxnSpPr>
            <p:spPr>
              <a:xfrm>
                <a:off x="3634586" y="4313236"/>
                <a:ext cx="66480" cy="701"/>
              </a:xfrm>
              <a:prstGeom prst="straightConnector1">
                <a:avLst/>
              </a:prstGeom>
              <a:noFill/>
              <a:ln cap="flat" cmpd="sng" w="12700">
                <a:solidFill>
                  <a:srgbClr val="63242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0" name="Google Shape;120;p1"/>
              <p:cNvSpPr/>
              <p:nvPr/>
            </p:nvSpPr>
            <p:spPr>
              <a:xfrm>
                <a:off x="3382064" y="4194675"/>
                <a:ext cx="294914" cy="807289"/>
              </a:xfrm>
              <a:custGeom>
                <a:rect b="b" l="l" r="r" t="t"/>
                <a:pathLst>
                  <a:path extrusionOk="0" h="1720850" w="628650">
                    <a:moveTo>
                      <a:pt x="0" y="0"/>
                    </a:moveTo>
                    <a:lnTo>
                      <a:pt x="342900" y="69850"/>
                    </a:lnTo>
                    <a:lnTo>
                      <a:pt x="628650" y="1562100"/>
                    </a:lnTo>
                    <a:lnTo>
                      <a:pt x="304800" y="17208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982A3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"/>
              <p:cNvSpPr/>
              <p:nvPr/>
            </p:nvSpPr>
            <p:spPr>
              <a:xfrm>
                <a:off x="3180953" y="4193934"/>
                <a:ext cx="343561" cy="805523"/>
              </a:xfrm>
              <a:custGeom>
                <a:rect b="b" l="l" r="r" t="t"/>
                <a:pathLst>
                  <a:path extrusionOk="0" h="1717086" w="732348">
                    <a:moveTo>
                      <a:pt x="430306" y="0"/>
                    </a:moveTo>
                    <a:lnTo>
                      <a:pt x="0" y="28963"/>
                    </a:lnTo>
                    <a:lnTo>
                      <a:pt x="24826" y="1588821"/>
                    </a:lnTo>
                    <a:lnTo>
                      <a:pt x="732348" y="1717086"/>
                    </a:lnTo>
                    <a:lnTo>
                      <a:pt x="430306" y="0"/>
                    </a:lnTo>
                    <a:close/>
                  </a:path>
                </a:pathLst>
              </a:custGeom>
              <a:solidFill>
                <a:srgbClr val="0F243E"/>
              </a:solidFill>
              <a:ln cap="flat" cmpd="sng" w="25400">
                <a:solidFill>
                  <a:srgbClr val="395E8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" name="Google Shape;122;p1"/>
              <p:cNvCxnSpPr/>
              <p:nvPr/>
            </p:nvCxnSpPr>
            <p:spPr>
              <a:xfrm>
                <a:off x="3420103" y="4331934"/>
                <a:ext cx="66480" cy="809"/>
              </a:xfrm>
              <a:prstGeom prst="straightConnector1">
                <a:avLst/>
              </a:prstGeom>
              <a:noFill/>
              <a:ln cap="flat" cmpd="sng" w="12700">
                <a:solidFill>
                  <a:srgbClr val="63242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23" name="Google Shape;123;p1"/>
          <p:cNvGrpSpPr/>
          <p:nvPr/>
        </p:nvGrpSpPr>
        <p:grpSpPr>
          <a:xfrm>
            <a:off x="3746635" y="1011706"/>
            <a:ext cx="4711581" cy="1561249"/>
            <a:chOff x="4268361" y="1141703"/>
            <a:chExt cx="4711581" cy="1561249"/>
          </a:xfrm>
        </p:grpSpPr>
        <p:sp>
          <p:nvSpPr>
            <p:cNvPr id="124" name="Google Shape;124;p1"/>
            <p:cNvSpPr/>
            <p:nvPr/>
          </p:nvSpPr>
          <p:spPr>
            <a:xfrm>
              <a:off x="4268361" y="1141703"/>
              <a:ext cx="3418662" cy="1561249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38100">
              <a:solidFill>
                <a:srgbClr val="93939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" name="Google Shape;125;p1"/>
            <p:cNvGrpSpPr/>
            <p:nvPr/>
          </p:nvGrpSpPr>
          <p:grpSpPr>
            <a:xfrm>
              <a:off x="4682032" y="1455107"/>
              <a:ext cx="4297910" cy="1130325"/>
              <a:chOff x="10286710" y="4825100"/>
              <a:chExt cx="4297910" cy="1219966"/>
            </a:xfrm>
          </p:grpSpPr>
          <p:sp>
            <p:nvSpPr>
              <p:cNvPr id="126" name="Google Shape;126;p1"/>
              <p:cNvSpPr/>
              <p:nvPr/>
            </p:nvSpPr>
            <p:spPr>
              <a:xfrm>
                <a:off x="10286710" y="4912021"/>
                <a:ext cx="4297680" cy="254211"/>
              </a:xfrm>
              <a:prstGeom prst="homePlate">
                <a:avLst>
                  <a:gd fmla="val 50000" name="adj"/>
                </a:avLst>
              </a:prstGeom>
              <a:solidFill>
                <a:srgbClr val="BE2369"/>
              </a:solidFill>
              <a:ln>
                <a:noFill/>
              </a:ln>
            </p:spPr>
            <p:txBody>
              <a:bodyPr anchorCtr="0" anchor="ctr" bIns="72000" lIns="72000" spcFirstLastPara="1" rIns="72000" wrap="square" tIns="72000">
                <a:noAutofit/>
              </a:bodyPr>
              <a:lstStyle/>
              <a:p>
                <a:pPr indent="-180975" lvl="0" marL="18097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Calibri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Efficacy</a:t>
                </a:r>
                <a:endParaRPr/>
              </a:p>
            </p:txBody>
          </p:sp>
          <p:sp>
            <p:nvSpPr>
              <p:cNvPr id="127" name="Google Shape;127;p1"/>
              <p:cNvSpPr/>
              <p:nvPr/>
            </p:nvSpPr>
            <p:spPr>
              <a:xfrm>
                <a:off x="10286940" y="5208229"/>
                <a:ext cx="4297680" cy="254211"/>
              </a:xfrm>
              <a:prstGeom prst="homePlate">
                <a:avLst>
                  <a:gd fmla="val 50000" name="adj"/>
                </a:avLst>
              </a:prstGeom>
              <a:solidFill>
                <a:srgbClr val="BE2369"/>
              </a:solidFill>
              <a:ln>
                <a:noFill/>
              </a:ln>
            </p:spPr>
            <p:txBody>
              <a:bodyPr anchorCtr="0" anchor="ctr" bIns="72000" lIns="72000" spcFirstLastPara="1" rIns="72000" wrap="square" tIns="72000">
                <a:noAutofit/>
              </a:bodyPr>
              <a:lstStyle/>
              <a:p>
                <a:pPr indent="-180975" lvl="0" marL="18097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Calibri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Safety</a:t>
                </a:r>
                <a:endParaRPr/>
              </a:p>
            </p:txBody>
          </p:sp>
          <p:sp>
            <p:nvSpPr>
              <p:cNvPr id="128" name="Google Shape;128;p1"/>
              <p:cNvSpPr/>
              <p:nvPr/>
            </p:nvSpPr>
            <p:spPr>
              <a:xfrm>
                <a:off x="10286940" y="5495292"/>
                <a:ext cx="4297680" cy="254211"/>
              </a:xfrm>
              <a:prstGeom prst="homePlate">
                <a:avLst>
                  <a:gd fmla="val 50000" name="adj"/>
                </a:avLst>
              </a:prstGeom>
              <a:solidFill>
                <a:srgbClr val="BE2369"/>
              </a:solidFill>
              <a:ln>
                <a:noFill/>
              </a:ln>
            </p:spPr>
            <p:txBody>
              <a:bodyPr anchorCtr="0" anchor="ctr" bIns="72000" lIns="72000" spcFirstLastPara="1" rIns="72000" wrap="square" tIns="72000">
                <a:noAutofit/>
              </a:bodyPr>
              <a:lstStyle/>
              <a:p>
                <a:pPr indent="-180975" lvl="0" marL="18097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Calibri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PK</a:t>
                </a:r>
                <a:endParaRPr/>
              </a:p>
            </p:txBody>
          </p:sp>
          <p:sp>
            <p:nvSpPr>
              <p:cNvPr id="129" name="Google Shape;129;p1"/>
              <p:cNvSpPr/>
              <p:nvPr/>
            </p:nvSpPr>
            <p:spPr>
              <a:xfrm>
                <a:off x="10286710" y="5790855"/>
                <a:ext cx="2591090" cy="254211"/>
              </a:xfrm>
              <a:prstGeom prst="homePlate">
                <a:avLst>
                  <a:gd fmla="val 50000" name="adj"/>
                </a:avLst>
              </a:prstGeom>
              <a:solidFill>
                <a:srgbClr val="BE2369"/>
              </a:solidFill>
              <a:ln>
                <a:noFill/>
              </a:ln>
            </p:spPr>
            <p:txBody>
              <a:bodyPr anchorCtr="0" anchor="ctr" bIns="72000" lIns="72000" spcFirstLastPara="1" rIns="72000" wrap="square" tIns="72000">
                <a:noAutofit/>
              </a:bodyPr>
              <a:lstStyle/>
              <a:p>
                <a:pPr indent="-180975" lvl="0" marL="18097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Calibri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Developability</a:t>
                </a:r>
                <a:endParaRPr/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11146820" y="4825100"/>
                <a:ext cx="1508490" cy="452479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19050">
                <a:solidFill>
                  <a:srgbClr val="93939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4B4B"/>
                  </a:buClr>
                  <a:buSzPts val="1400"/>
                  <a:buFont typeface="Calibri"/>
                  <a:buNone/>
                </a:pPr>
                <a:r>
                  <a:rPr b="0" i="0" lang="en-US" sz="1400" u="none" cap="none" strike="noStrike">
                    <a:solidFill>
                      <a:srgbClr val="4B4B4B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PARP1/2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4B4B"/>
                  </a:buClr>
                  <a:buSzPts val="1400"/>
                  <a:buFont typeface="Calibri"/>
                  <a:buNone/>
                </a:pPr>
                <a:r>
                  <a:rPr b="0" i="0" lang="en-US" sz="1400" u="none" cap="none" strike="noStrike">
                    <a:solidFill>
                      <a:srgbClr val="4B4B4B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BBB Penetrance</a:t>
                </a:r>
                <a:endParaRPr b="0" i="0" sz="1400" u="none" cap="none" strike="noStrike">
                  <a:solidFill>
                    <a:srgbClr val="4B4B4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1" name="Google Shape;131;p1"/>
            <p:cNvSpPr txBox="1"/>
            <p:nvPr/>
          </p:nvSpPr>
          <p:spPr>
            <a:xfrm>
              <a:off x="4268362" y="1142833"/>
              <a:ext cx="341866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1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B4B"/>
                </a:buClr>
                <a:buSzPts val="1600"/>
                <a:buFont typeface="Calibri"/>
                <a:buNone/>
              </a:pPr>
              <a:r>
                <a:rPr b="1" i="0" lang="en-US" sz="1600" u="none" cap="none" strike="noStrike">
                  <a:solidFill>
                    <a:srgbClr val="4B4B4B"/>
                  </a:solidFill>
                  <a:latin typeface="Calibri"/>
                  <a:ea typeface="Calibri"/>
                  <a:cs typeface="Calibri"/>
                  <a:sym typeface="Calibri"/>
                </a:rPr>
                <a:t>Property Prediction Pipeline</a:t>
              </a:r>
              <a:endParaRPr/>
            </a:p>
          </p:txBody>
        </p:sp>
      </p:grpSp>
      <p:sp>
        <p:nvSpPr>
          <p:cNvPr id="132" name="Google Shape;132;p1"/>
          <p:cNvSpPr txBox="1"/>
          <p:nvPr/>
        </p:nvSpPr>
        <p:spPr>
          <a:xfrm>
            <a:off x="1252033" y="1342067"/>
            <a:ext cx="24466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Prediction &amp; Design Loop</a:t>
            </a:r>
            <a:endParaRPr/>
          </a:p>
        </p:txBody>
      </p:sp>
      <p:sp>
        <p:nvSpPr>
          <p:cNvPr id="133" name="Google Shape;133;p1"/>
          <p:cNvSpPr/>
          <p:nvPr/>
        </p:nvSpPr>
        <p:spPr>
          <a:xfrm>
            <a:off x="6796502" y="4871652"/>
            <a:ext cx="12116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6EC8BE"/>
                </a:solidFill>
                <a:latin typeface="Calibri"/>
                <a:ea typeface="Calibri"/>
                <a:cs typeface="Calibri"/>
                <a:sym typeface="Calibri"/>
              </a:rPr>
              <a:t>Simulation</a:t>
            </a:r>
            <a:endParaRPr/>
          </a:p>
        </p:txBody>
      </p:sp>
      <p:grpSp>
        <p:nvGrpSpPr>
          <p:cNvPr id="134" name="Google Shape;134;p1"/>
          <p:cNvGrpSpPr/>
          <p:nvPr/>
        </p:nvGrpSpPr>
        <p:grpSpPr>
          <a:xfrm>
            <a:off x="8765010" y="4419247"/>
            <a:ext cx="2619038" cy="1332814"/>
            <a:chOff x="9381466" y="4167609"/>
            <a:chExt cx="2619038" cy="1129289"/>
          </a:xfrm>
        </p:grpSpPr>
        <p:sp>
          <p:nvSpPr>
            <p:cNvPr id="135" name="Google Shape;135;p1"/>
            <p:cNvSpPr/>
            <p:nvPr/>
          </p:nvSpPr>
          <p:spPr>
            <a:xfrm>
              <a:off x="9381466" y="4167609"/>
              <a:ext cx="2619038" cy="1129289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38100">
              <a:solidFill>
                <a:srgbClr val="93939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1" sz="12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9498620" y="4326952"/>
              <a:ext cx="2397319" cy="804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B4B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4B4B4B"/>
                  </a:solidFill>
                  <a:latin typeface="Calibri"/>
                  <a:ea typeface="Calibri"/>
                  <a:cs typeface="Calibri"/>
                  <a:sym typeface="Calibri"/>
                </a:rPr>
                <a:t>Active learning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B4B"/>
                </a:buClr>
                <a:buSzPts val="1400"/>
                <a:buFont typeface="Calibri"/>
                <a:buNone/>
              </a:pPr>
              <a:r>
                <a:rPr b="0" i="1" lang="en-US" sz="1400" u="none" cap="none" strike="noStrike">
                  <a:solidFill>
                    <a:srgbClr val="4B4B4B"/>
                  </a:solidFill>
                  <a:latin typeface="Calibri"/>
                  <a:ea typeface="Calibri"/>
                  <a:cs typeface="Calibri"/>
                  <a:sym typeface="Calibri"/>
                </a:rPr>
                <a:t>decides if/when a simulation or experiment is needed to improve or validate models</a:t>
              </a:r>
              <a:endParaRPr/>
            </a:p>
          </p:txBody>
        </p:sp>
      </p:grpSp>
      <p:grpSp>
        <p:nvGrpSpPr>
          <p:cNvPr id="137" name="Google Shape;137;p1"/>
          <p:cNvGrpSpPr/>
          <p:nvPr/>
        </p:nvGrpSpPr>
        <p:grpSpPr>
          <a:xfrm>
            <a:off x="3415388" y="2703916"/>
            <a:ext cx="4396503" cy="1175554"/>
            <a:chOff x="4462305" y="2889445"/>
            <a:chExt cx="3284282" cy="1175554"/>
          </a:xfrm>
        </p:grpSpPr>
        <p:grpSp>
          <p:nvGrpSpPr>
            <p:cNvPr id="138" name="Google Shape;138;p1"/>
            <p:cNvGrpSpPr/>
            <p:nvPr/>
          </p:nvGrpSpPr>
          <p:grpSpPr>
            <a:xfrm>
              <a:off x="4462305" y="2889445"/>
              <a:ext cx="3284282" cy="1175554"/>
              <a:chOff x="4363167" y="2740268"/>
              <a:chExt cx="3284282" cy="1351916"/>
            </a:xfrm>
          </p:grpSpPr>
          <p:sp>
            <p:nvSpPr>
              <p:cNvPr id="139" name="Google Shape;139;p1"/>
              <p:cNvSpPr/>
              <p:nvPr/>
            </p:nvSpPr>
            <p:spPr>
              <a:xfrm>
                <a:off x="4764723" y="2797416"/>
                <a:ext cx="2468127" cy="1294768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38100">
                <a:solidFill>
                  <a:srgbClr val="93939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4B4B4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"/>
              <p:cNvSpPr txBox="1"/>
              <p:nvPr/>
            </p:nvSpPr>
            <p:spPr>
              <a:xfrm>
                <a:off x="4363167" y="2740268"/>
                <a:ext cx="3284282" cy="4247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1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4B4B"/>
                  </a:buClr>
                  <a:buSzPts val="1800"/>
                  <a:buFont typeface="Calibri"/>
                  <a:buNone/>
                </a:pPr>
                <a:r>
                  <a:rPr b="1" i="0" lang="en-US" sz="1800" u="none" cap="none" strike="noStrike">
                    <a:solidFill>
                      <a:srgbClr val="4B4B4B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Generative Molecular Design</a:t>
                </a:r>
                <a:endParaRPr/>
              </a:p>
            </p:txBody>
          </p:sp>
        </p:grpSp>
        <p:sp>
          <p:nvSpPr>
            <p:cNvPr id="141" name="Google Shape;141;p1"/>
            <p:cNvSpPr/>
            <p:nvPr/>
          </p:nvSpPr>
          <p:spPr>
            <a:xfrm>
              <a:off x="4462305" y="3752348"/>
              <a:ext cx="328428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B4B4B"/>
                </a:buClr>
                <a:buSzPts val="1200"/>
                <a:buFont typeface="Calibri"/>
                <a:buNone/>
              </a:pPr>
              <a:r>
                <a:rPr b="0" i="1" lang="en-US" sz="1200" u="none" cap="none" strike="noStrike">
                  <a:solidFill>
                    <a:srgbClr val="4B4B4B"/>
                  </a:solidFill>
                  <a:latin typeface="Calibri"/>
                  <a:ea typeface="Calibri"/>
                  <a:cs typeface="Calibri"/>
                  <a:sym typeface="Calibri"/>
                </a:rPr>
                <a:t>proposes new molecules with optimized properties </a:t>
              </a:r>
              <a:endParaRPr/>
            </a:p>
          </p:txBody>
        </p:sp>
      </p:grpSp>
      <p:sp>
        <p:nvSpPr>
          <p:cNvPr id="142" name="Google Shape;142;p1"/>
          <p:cNvSpPr/>
          <p:nvPr/>
        </p:nvSpPr>
        <p:spPr>
          <a:xfrm>
            <a:off x="3650637" y="887114"/>
            <a:ext cx="3606251" cy="176253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"/>
          <p:cNvSpPr txBox="1"/>
          <p:nvPr/>
        </p:nvSpPr>
        <p:spPr>
          <a:xfrm>
            <a:off x="0" y="165015"/>
            <a:ext cx="1219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FUTURE ATOM PLATFORM  - Proposed for LATENT SPACE OPTIMIZATION PILOT PROJECT</a:t>
            </a:r>
            <a:endParaRPr/>
          </a:p>
        </p:txBody>
      </p:sp>
      <p:grpSp>
        <p:nvGrpSpPr>
          <p:cNvPr id="144" name="Google Shape;144;p1"/>
          <p:cNvGrpSpPr/>
          <p:nvPr/>
        </p:nvGrpSpPr>
        <p:grpSpPr>
          <a:xfrm>
            <a:off x="8372100" y="2630226"/>
            <a:ext cx="2908465" cy="836825"/>
            <a:chOff x="9105061" y="2153826"/>
            <a:chExt cx="2908465" cy="836825"/>
          </a:xfrm>
        </p:grpSpPr>
        <p:grpSp>
          <p:nvGrpSpPr>
            <p:cNvPr id="145" name="Google Shape;145;p1"/>
            <p:cNvGrpSpPr/>
            <p:nvPr/>
          </p:nvGrpSpPr>
          <p:grpSpPr>
            <a:xfrm>
              <a:off x="9105061" y="2153826"/>
              <a:ext cx="2908465" cy="836825"/>
              <a:chOff x="9050636" y="2056711"/>
              <a:chExt cx="3689365" cy="1503979"/>
            </a:xfrm>
          </p:grpSpPr>
          <p:sp>
            <p:nvSpPr>
              <p:cNvPr id="86" name="Google Shape;86;p1"/>
              <p:cNvSpPr/>
              <p:nvPr/>
            </p:nvSpPr>
            <p:spPr>
              <a:xfrm>
                <a:off x="9050636" y="2056711"/>
                <a:ext cx="3689365" cy="1503979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38100">
                <a:solidFill>
                  <a:srgbClr val="93939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4B4B4B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"/>
              <p:cNvSpPr/>
              <p:nvPr/>
            </p:nvSpPr>
            <p:spPr>
              <a:xfrm>
                <a:off x="9982119" y="2060194"/>
                <a:ext cx="1826398" cy="6084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4B4B"/>
                  </a:buClr>
                  <a:buSzPts val="1600"/>
                  <a:buFont typeface="Calibri"/>
                  <a:buNone/>
                </a:pPr>
                <a:r>
                  <a:rPr b="1" i="0" lang="en-US" sz="1600" u="none" cap="none" strike="noStrike">
                    <a:solidFill>
                      <a:srgbClr val="4B4B4B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Design Criteria</a:t>
                </a:r>
                <a:endParaRPr/>
              </a:p>
            </p:txBody>
          </p:sp>
        </p:grpSp>
        <p:sp>
          <p:nvSpPr>
            <p:cNvPr id="147" name="Google Shape;147;p1"/>
            <p:cNvSpPr txBox="1"/>
            <p:nvPr/>
          </p:nvSpPr>
          <p:spPr>
            <a:xfrm>
              <a:off x="9105061" y="2449109"/>
              <a:ext cx="29073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400" u="none" cap="none" strike="noStrike">
                  <a:solidFill>
                    <a:srgbClr val="4B4B4B"/>
                  </a:solidFill>
                  <a:latin typeface="Calibri"/>
                  <a:ea typeface="Calibri"/>
                  <a:cs typeface="Calibri"/>
                  <a:sym typeface="Calibri"/>
                </a:rPr>
                <a:t>Quantitative Therapeutic Value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400" u="none" cap="none" strike="noStrike">
                  <a:solidFill>
                    <a:srgbClr val="4B4B4B"/>
                  </a:solidFill>
                  <a:latin typeface="Calibri"/>
                  <a:ea typeface="Calibri"/>
                  <a:cs typeface="Calibri"/>
                  <a:sym typeface="Calibri"/>
                </a:rPr>
                <a:t>(ie occurrence of tumor cell death)</a:t>
              </a:r>
              <a:endParaRPr/>
            </a:p>
          </p:txBody>
        </p:sp>
      </p:grpSp>
      <p:sp>
        <p:nvSpPr>
          <p:cNvPr id="148" name="Google Shape;148;p1"/>
          <p:cNvSpPr txBox="1"/>
          <p:nvPr/>
        </p:nvSpPr>
        <p:spPr>
          <a:xfrm>
            <a:off x="6544650" y="3913183"/>
            <a:ext cx="237445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Data for Autoencoder (augmented with best candidates)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8439077" y="1411172"/>
            <a:ext cx="2004365" cy="778378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9393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Mechanistic (PD)</a:t>
            </a:r>
            <a:r>
              <a:rPr b="1" i="1" lang="en-US" sz="16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16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Intracellular Signaling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(DNA damage/repair)</a:t>
            </a:r>
            <a:endParaRPr/>
          </a:p>
        </p:txBody>
      </p:sp>
      <p:sp>
        <p:nvSpPr>
          <p:cNvPr id="150" name="Google Shape;150;p1"/>
          <p:cNvSpPr/>
          <p:nvPr/>
        </p:nvSpPr>
        <p:spPr>
          <a:xfrm rot="5400000">
            <a:off x="5542592" y="3660188"/>
            <a:ext cx="914607" cy="1304529"/>
          </a:xfrm>
          <a:prstGeom prst="uturnArrow">
            <a:avLst>
              <a:gd fmla="val 9341" name="adj1"/>
              <a:gd fmla="val 16532" name="adj2"/>
              <a:gd fmla="val 26412" name="adj3"/>
              <a:gd fmla="val 43750" name="adj4"/>
              <a:gd fmla="val 75000" name="adj5"/>
            </a:avLst>
          </a:prstGeom>
          <a:solidFill>
            <a:srgbClr val="9393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"/>
          <p:cNvSpPr txBox="1"/>
          <p:nvPr/>
        </p:nvSpPr>
        <p:spPr>
          <a:xfrm>
            <a:off x="4835119" y="3995765"/>
            <a:ext cx="17497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Retraining for latent space optimization</a:t>
            </a:r>
            <a:endParaRPr/>
          </a:p>
        </p:txBody>
      </p:sp>
      <p:sp>
        <p:nvSpPr>
          <p:cNvPr id="152" name="Google Shape;152;p1"/>
          <p:cNvSpPr/>
          <p:nvPr/>
        </p:nvSpPr>
        <p:spPr>
          <a:xfrm rot="-5400000">
            <a:off x="4767404" y="3554236"/>
            <a:ext cx="914607" cy="1304529"/>
          </a:xfrm>
          <a:prstGeom prst="uturnArrow">
            <a:avLst>
              <a:gd fmla="val 9341" name="adj1"/>
              <a:gd fmla="val 16532" name="adj2"/>
              <a:gd fmla="val 26412" name="adj3"/>
              <a:gd fmla="val 43750" name="adj4"/>
              <a:gd fmla="val 75000" name="adj5"/>
            </a:avLst>
          </a:prstGeom>
          <a:solidFill>
            <a:srgbClr val="9393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" name="Google Shape;153;p1"/>
          <p:cNvGrpSpPr/>
          <p:nvPr/>
        </p:nvGrpSpPr>
        <p:grpSpPr>
          <a:xfrm>
            <a:off x="4733357" y="2994940"/>
            <a:ext cx="1697850" cy="656605"/>
            <a:chOff x="4406362" y="2806700"/>
            <a:chExt cx="2280305" cy="700742"/>
          </a:xfrm>
        </p:grpSpPr>
        <p:pic>
          <p:nvPicPr>
            <p:cNvPr id="154" name="Google Shape;154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6253685" y="2937818"/>
              <a:ext cx="432982" cy="4212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845050" y="2806700"/>
              <a:ext cx="1408635" cy="7007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10800000">
              <a:off x="4406362" y="2926548"/>
              <a:ext cx="408831" cy="4206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7" name="Google Shape;157;p1"/>
          <p:cNvSpPr/>
          <p:nvPr/>
        </p:nvSpPr>
        <p:spPr>
          <a:xfrm>
            <a:off x="7303678" y="1538549"/>
            <a:ext cx="901111" cy="523091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9393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B4B4B"/>
                </a:solidFill>
                <a:latin typeface="Calibri"/>
                <a:ea typeface="Calibri"/>
                <a:cs typeface="Calibri"/>
                <a:sym typeface="Calibri"/>
              </a:rPr>
              <a:t>PBPK/PD</a:t>
            </a:r>
            <a:endParaRPr i="1" sz="1600">
              <a:solidFill>
                <a:srgbClr val="4B4B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7986791" y="1452590"/>
            <a:ext cx="612218" cy="467736"/>
          </a:xfrm>
          <a:custGeom>
            <a:rect b="b" l="l" r="r" t="t"/>
            <a:pathLst>
              <a:path extrusionOk="0" h="120000" w="120000">
                <a:moveTo>
                  <a:pt x="5730" y="60000"/>
                </a:moveTo>
                <a:lnTo>
                  <a:pt x="5730" y="60000"/>
                </a:lnTo>
                <a:cubicBezTo>
                  <a:pt x="5730" y="34876"/>
                  <a:pt x="24130" y="13274"/>
                  <a:pt x="49621" y="8469"/>
                </a:cubicBezTo>
                <a:cubicBezTo>
                  <a:pt x="75113" y="3664"/>
                  <a:pt x="100550" y="17004"/>
                  <a:pt x="110300" y="40290"/>
                </a:cubicBezTo>
                <a:lnTo>
                  <a:pt x="115096" y="40290"/>
                </a:lnTo>
                <a:lnTo>
                  <a:pt x="108540" y="60000"/>
                </a:lnTo>
                <a:lnTo>
                  <a:pt x="92176" y="40290"/>
                </a:lnTo>
                <a:lnTo>
                  <a:pt x="96420" y="40290"/>
                </a:lnTo>
                <a:lnTo>
                  <a:pt x="96420" y="40290"/>
                </a:lnTo>
                <a:cubicBezTo>
                  <a:pt x="86361" y="26028"/>
                  <a:pt x="66716" y="19346"/>
                  <a:pt x="48305" y="23926"/>
                </a:cubicBezTo>
                <a:cubicBezTo>
                  <a:pt x="29894" y="28506"/>
                  <a:pt x="17190" y="43235"/>
                  <a:pt x="17190" y="6000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"/>
          <p:cNvSpPr/>
          <p:nvPr/>
        </p:nvSpPr>
        <p:spPr>
          <a:xfrm rot="10800000">
            <a:off x="8001242" y="1712265"/>
            <a:ext cx="612218" cy="419286"/>
          </a:xfrm>
          <a:custGeom>
            <a:rect b="b" l="l" r="r" t="t"/>
            <a:pathLst>
              <a:path extrusionOk="0" h="120000" w="120000">
                <a:moveTo>
                  <a:pt x="5136" y="60000"/>
                </a:moveTo>
                <a:lnTo>
                  <a:pt x="5136" y="60000"/>
                </a:lnTo>
                <a:cubicBezTo>
                  <a:pt x="5136" y="35322"/>
                  <a:pt x="23097" y="13976"/>
                  <a:pt x="48292" y="8709"/>
                </a:cubicBezTo>
                <a:cubicBezTo>
                  <a:pt x="73486" y="3443"/>
                  <a:pt x="99113" y="15679"/>
                  <a:pt x="109866" y="38109"/>
                </a:cubicBezTo>
                <a:lnTo>
                  <a:pt x="113719" y="38109"/>
                </a:lnTo>
                <a:lnTo>
                  <a:pt x="109727" y="60000"/>
                </a:lnTo>
                <a:lnTo>
                  <a:pt x="93173" y="38109"/>
                </a:lnTo>
                <a:lnTo>
                  <a:pt x="96204" y="38109"/>
                </a:lnTo>
                <a:lnTo>
                  <a:pt x="96204" y="38109"/>
                </a:lnTo>
                <a:cubicBezTo>
                  <a:pt x="84903" y="24890"/>
                  <a:pt x="64752" y="19314"/>
                  <a:pt x="46326" y="24307"/>
                </a:cubicBezTo>
                <a:cubicBezTo>
                  <a:pt x="27900" y="29299"/>
                  <a:pt x="15409" y="43720"/>
                  <a:pt x="15409" y="60000"/>
                </a:cubicBezTo>
                <a:close/>
              </a:path>
            </a:pathLst>
          </a:custGeom>
          <a:solidFill>
            <a:srgbClr val="9393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2021-05-21T20:12:01Z</dcterms:created>
  <dc:creator>Paulson, Amanda (NIH/NCI) [C]</dc:creator>
</cp:coreProperties>
</file>