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Montserrat Medium" panose="00000600000000000000" pitchFamily="2" charset="0"/>
      <p:regular r:id="rId13"/>
      <p: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AzzHKiYKiw4pQvUxzw6uT5EEi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C9078-36C9-4A96-9869-C7B9703AA964}" v="1" dt="2022-07-26T17:40:31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customschemas.google.com/relationships/presentationmetadata" Target="metadata"/><Relationship Id="rId10" Type="http://schemas.openxmlformats.org/officeDocument/2006/relationships/font" Target="fonts/font6.fntdata"/><Relationship Id="rId19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kar, Titli (NIH/NCI) [C]" userId="2e31b4fb-2c54-4995-be48-173a24bc5b84" providerId="ADAL" clId="{569C9078-36C9-4A96-9869-C7B9703AA964}"/>
    <pc:docChg chg="undo custSel addSld modSld">
      <pc:chgData name="Sarkar, Titli (NIH/NCI) [C]" userId="2e31b4fb-2c54-4995-be48-173a24bc5b84" providerId="ADAL" clId="{569C9078-36C9-4A96-9869-C7B9703AA964}" dt="2022-07-26T17:42:17.851" v="111" actId="20577"/>
      <pc:docMkLst>
        <pc:docMk/>
      </pc:docMkLst>
      <pc:sldChg chg="modSp add mod">
        <pc:chgData name="Sarkar, Titli (NIH/NCI) [C]" userId="2e31b4fb-2c54-4995-be48-173a24bc5b84" providerId="ADAL" clId="{569C9078-36C9-4A96-9869-C7B9703AA964}" dt="2022-07-26T17:42:17.851" v="111" actId="20577"/>
        <pc:sldMkLst>
          <pc:docMk/>
          <pc:sldMk cId="879059718" sldId="257"/>
        </pc:sldMkLst>
        <pc:spChg chg="mod">
          <ac:chgData name="Sarkar, Titli (NIH/NCI) [C]" userId="2e31b4fb-2c54-4995-be48-173a24bc5b84" providerId="ADAL" clId="{569C9078-36C9-4A96-9869-C7B9703AA964}" dt="2022-07-26T17:42:17.851" v="111" actId="20577"/>
          <ac:spMkLst>
            <pc:docMk/>
            <pc:sldMk cId="879059718" sldId="257"/>
            <ac:spMk id="23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67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83838"/>
                </a:solidFill>
                <a:latin typeface="Montserrat"/>
                <a:ea typeface="Montserrat"/>
                <a:cs typeface="Montserrat"/>
                <a:sym typeface="Montserrat"/>
              </a:rPr>
              <a:t>(thanks to Maggie Scully and Caleb Class) Butler University’s College of Pharmacy &amp; Health Sciences and FNL Partnership Development Office in conjunction with ATOM Consortium have developed Summer Trainee Program 2022 </a:t>
            </a:r>
            <a:endParaRPr/>
          </a:p>
        </p:txBody>
      </p:sp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67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83838"/>
                </a:solidFill>
                <a:latin typeface="Montserrat"/>
                <a:ea typeface="Montserrat"/>
                <a:cs typeface="Montserrat"/>
                <a:sym typeface="Montserrat"/>
              </a:rPr>
              <a:t>(thanks to Maggie Scully and Caleb Class) Butler University’s College of Pharmacy &amp; Health Sciences and FNL Partnership Development Office in conjunction with ATOM Consortium have developed Summer Trainee Program 2022 </a:t>
            </a:r>
            <a:endParaRPr/>
          </a:p>
        </p:txBody>
      </p:sp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7668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 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838200" y="256380"/>
            <a:ext cx="10515600" cy="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" name="Google Shape;19;p3"/>
          <p:cNvCxnSpPr/>
          <p:nvPr/>
        </p:nvCxnSpPr>
        <p:spPr>
          <a:xfrm>
            <a:off x="457200" y="1110124"/>
            <a:ext cx="11201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839800" y="1219951"/>
            <a:ext cx="10514000" cy="49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2385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1" y="6382571"/>
            <a:ext cx="1271892" cy="29484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/>
        </p:nvSpPr>
        <p:spPr>
          <a:xfrm>
            <a:off x="4845369" y="6391491"/>
            <a:ext cx="2981200" cy="2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PROTECTED CRADA INFORMATION</a:t>
            </a:r>
            <a:endParaRPr sz="1467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 1">
  <p:cSld name="Title Slide 2 1">
    <p:bg>
      <p:bgPr>
        <a:solidFill>
          <a:srgbClr val="000000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>
            <a:spLocks noGrp="1"/>
          </p:cNvSpPr>
          <p:nvPr>
            <p:ph type="ctrTitle"/>
          </p:nvPr>
        </p:nvSpPr>
        <p:spPr>
          <a:xfrm>
            <a:off x="457200" y="3674227"/>
            <a:ext cx="5638800" cy="2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5067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1"/>
          </p:nvPr>
        </p:nvSpPr>
        <p:spPr>
          <a:xfrm>
            <a:off x="457200" y="5800295"/>
            <a:ext cx="5638800" cy="3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2267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5" name="Google Shape;75;p12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6" name="Google Shape;7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1" y="6391492"/>
            <a:ext cx="1271892" cy="29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 2">
  <p:cSld name="Title Slide 2 2">
    <p:bg>
      <p:bgPr>
        <a:solidFill>
          <a:srgbClr val="694790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0" name="Google Shape;80;p13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1" name="Google Shape;8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1" y="6391492"/>
            <a:ext cx="1271892" cy="29484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 txBox="1">
            <a:spLocks noGrp="1"/>
          </p:cNvSpPr>
          <p:nvPr>
            <p:ph type="ctrTitle"/>
          </p:nvPr>
        </p:nvSpPr>
        <p:spPr>
          <a:xfrm>
            <a:off x="457200" y="3674227"/>
            <a:ext cx="5638800" cy="2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5067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457200" y="5800295"/>
            <a:ext cx="5638800" cy="3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2267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 3">
  <p:cSld name="Title Slide 2 3">
    <p:bg>
      <p:bgPr>
        <a:solidFill>
          <a:srgbClr val="333C4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14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" name="Google Shape;88;p14"/>
          <p:cNvSpPr txBox="1">
            <a:spLocks noGrp="1"/>
          </p:cNvSpPr>
          <p:nvPr>
            <p:ph type="ctrTitle"/>
          </p:nvPr>
        </p:nvSpPr>
        <p:spPr>
          <a:xfrm>
            <a:off x="457200" y="3674227"/>
            <a:ext cx="5638800" cy="2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5067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"/>
          </p:nvPr>
        </p:nvSpPr>
        <p:spPr>
          <a:xfrm>
            <a:off x="457200" y="5800295"/>
            <a:ext cx="5638800" cy="3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2267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1" y="6391492"/>
            <a:ext cx="1271892" cy="29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 4">
  <p:cSld name="Title Slide 2 4">
    <p:bg>
      <p:bgPr>
        <a:solidFill>
          <a:srgbClr val="FFC519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4" name="Google Shape;94;p15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xfrm>
            <a:off x="457200" y="3674227"/>
            <a:ext cx="5638800" cy="2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5067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457200" y="5800295"/>
            <a:ext cx="5638800" cy="3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2267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1" y="6391492"/>
            <a:ext cx="1271892" cy="29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 5">
  <p:cSld name="Title Slide 2 5">
    <p:bg>
      <p:bgPr>
        <a:solidFill>
          <a:srgbClr val="00000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2" name="Google Shape;102;p16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16"/>
          <p:cNvSpPr txBox="1">
            <a:spLocks noGrp="1"/>
          </p:cNvSpPr>
          <p:nvPr>
            <p:ph type="ctrTitle"/>
          </p:nvPr>
        </p:nvSpPr>
        <p:spPr>
          <a:xfrm>
            <a:off x="457200" y="3674227"/>
            <a:ext cx="5638800" cy="2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5067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457200" y="5800295"/>
            <a:ext cx="5638800" cy="3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2267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1" y="6391492"/>
            <a:ext cx="1271892" cy="29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 6">
  <p:cSld name="Title Slide 2 6">
    <p:bg>
      <p:bgPr>
        <a:solidFill>
          <a:srgbClr val="EAE8E6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9" name="Google Shape;109;p17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1" y="6391492"/>
            <a:ext cx="1271892" cy="29484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457200" y="3674227"/>
            <a:ext cx="5638800" cy="2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50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457200" y="5800295"/>
            <a:ext cx="5638800" cy="3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267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 7">
  <p:cSld name="Title Slide 2 7">
    <p:bg>
      <p:bgPr>
        <a:solidFill>
          <a:schemeClr val="accent5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6" name="Google Shape;116;p18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18"/>
          <p:cNvSpPr txBox="1">
            <a:spLocks noGrp="1"/>
          </p:cNvSpPr>
          <p:nvPr>
            <p:ph type="ctrTitle"/>
          </p:nvPr>
        </p:nvSpPr>
        <p:spPr>
          <a:xfrm>
            <a:off x="457200" y="3674227"/>
            <a:ext cx="5638800" cy="2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5067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1"/>
          </p:nvPr>
        </p:nvSpPr>
        <p:spPr>
          <a:xfrm>
            <a:off x="457200" y="5800295"/>
            <a:ext cx="5638800" cy="3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2267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1" y="6391492"/>
            <a:ext cx="1271892" cy="29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831851" y="1709739"/>
            <a:ext cx="10515600" cy="28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50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267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949494"/>
              </a:buClr>
              <a:buSzPts val="1500"/>
              <a:buNone/>
              <a:defRPr sz="2000">
                <a:solidFill>
                  <a:srgbClr val="949494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949494"/>
              </a:buClr>
              <a:buSzPts val="1400"/>
              <a:buNone/>
              <a:defRPr sz="1867">
                <a:solidFill>
                  <a:srgbClr val="949494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949494"/>
              </a:buClr>
              <a:buSzPts val="1200"/>
              <a:buNone/>
              <a:defRPr sz="1600">
                <a:solidFill>
                  <a:srgbClr val="949494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949494"/>
              </a:buClr>
              <a:buSzPts val="1200"/>
              <a:buNone/>
              <a:defRPr sz="1600">
                <a:solidFill>
                  <a:srgbClr val="949494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949494"/>
              </a:buClr>
              <a:buSzPts val="1200"/>
              <a:buNone/>
              <a:defRPr sz="1600">
                <a:solidFill>
                  <a:srgbClr val="949494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949494"/>
              </a:buClr>
              <a:buSzPts val="1200"/>
              <a:buNone/>
              <a:defRPr sz="1600">
                <a:solidFill>
                  <a:srgbClr val="949494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949494"/>
              </a:buClr>
              <a:buSzPts val="1200"/>
              <a:buNone/>
              <a:defRPr sz="1600">
                <a:solidFill>
                  <a:srgbClr val="949494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949494"/>
              </a:buClr>
              <a:buSzPts val="1200"/>
              <a:buNone/>
              <a:defRPr sz="1600">
                <a:solidFill>
                  <a:srgbClr val="949494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4" name="Google Shape;124;p19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5" name="Google Shape;125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1" y="6382571"/>
            <a:ext cx="1271892" cy="29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">
  <p:cSld name="Title and 2 Conte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838200" y="256380"/>
            <a:ext cx="10515600" cy="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9" name="Google Shape;129;p20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0" name="Google Shape;130;p20"/>
          <p:cNvCxnSpPr/>
          <p:nvPr/>
        </p:nvCxnSpPr>
        <p:spPr>
          <a:xfrm>
            <a:off x="457200" y="1110124"/>
            <a:ext cx="11201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838200" y="1231244"/>
            <a:ext cx="5181600" cy="48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2385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2"/>
          </p:nvPr>
        </p:nvSpPr>
        <p:spPr>
          <a:xfrm>
            <a:off x="6172200" y="1231244"/>
            <a:ext cx="5181600" cy="48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2385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1" y="6382571"/>
            <a:ext cx="1271892" cy="29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400" cy="1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000" cy="4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>
                <a:solidFill>
                  <a:schemeClr val="dk1"/>
                </a:solidFill>
              </a:defRPr>
            </a:lvl1pPr>
            <a:lvl2pPr marL="914400" lvl="1" indent="-36195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>
                <a:solidFill>
                  <a:schemeClr val="dk1"/>
                </a:solidFill>
              </a:defRPr>
            </a:lvl3pPr>
            <a:lvl4pPr marL="1828800" lvl="3" indent="-32385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>
                <a:solidFill>
                  <a:schemeClr val="dk1"/>
                </a:solidFill>
              </a:defRPr>
            </a:lvl4pPr>
            <a:lvl5pPr marL="2286000" lvl="4" indent="-32385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>
                <a:solidFill>
                  <a:schemeClr val="dk1"/>
                </a:solidFill>
              </a:defRPr>
            </a:lvl5pPr>
            <a:lvl6pPr marL="2743200" lvl="5" indent="-32385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3200400" lvl="6" indent="-32385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3657600" lvl="7" indent="-32385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4114800" lvl="8" indent="-32385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400" cy="3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267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371600" lvl="2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2286000" lvl="4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2743200" lvl="5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3200400" lvl="6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3657600" lvl="7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4114800" lvl="8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9" name="Google Shape;139;p21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0" name="Google Shape;14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1" y="6382571"/>
            <a:ext cx="1271892" cy="29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bg>
      <p:bgPr>
        <a:solidFill>
          <a:srgbClr val="0000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2743200" y="4270379"/>
            <a:ext cx="66804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38401" y="1882132"/>
            <a:ext cx="7315204" cy="197676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2743200" y="3858899"/>
            <a:ext cx="6680400" cy="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3" name="Google Shape;143;p22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22"/>
          <p:cNvCxnSpPr/>
          <p:nvPr/>
        </p:nvCxnSpPr>
        <p:spPr>
          <a:xfrm>
            <a:off x="457200" y="1106424"/>
            <a:ext cx="11201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838200" y="257048"/>
            <a:ext cx="10515600" cy="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1" y="6382571"/>
            <a:ext cx="1271892" cy="29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9" name="Google Shape;149;p23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0" name="Google Shape;15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1" y="6382571"/>
            <a:ext cx="1271892" cy="29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400" cy="1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400" cy="3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267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371600" lvl="2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2286000" lvl="4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2743200" lvl="5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3200400" lvl="6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3657600" lvl="7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4114800" lvl="8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5" name="Google Shape;155;p24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6" name="Google Shape;156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1" y="6382571"/>
            <a:ext cx="1271892" cy="29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 1">
  <p:cSld name="Title and 2 Content 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838200" y="256380"/>
            <a:ext cx="10515600" cy="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0" name="Google Shape;160;p25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1" name="Google Shape;161;p25"/>
          <p:cNvCxnSpPr/>
          <p:nvPr/>
        </p:nvCxnSpPr>
        <p:spPr>
          <a:xfrm>
            <a:off x="457200" y="1110124"/>
            <a:ext cx="11201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838200" y="1231244"/>
            <a:ext cx="5181600" cy="48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2385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2"/>
          </p:nvPr>
        </p:nvSpPr>
        <p:spPr>
          <a:xfrm>
            <a:off x="6172200" y="1231244"/>
            <a:ext cx="5181600" cy="48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2385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1" y="6382571"/>
            <a:ext cx="1271892" cy="29484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4845369" y="6391491"/>
            <a:ext cx="2981200" cy="2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PROTECTED CRADA INFORMATION</a:t>
            </a:r>
            <a:endParaRPr sz="1467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 1">
  <p:cSld name="Content with Caption 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400" cy="1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000" cy="4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>
                <a:solidFill>
                  <a:schemeClr val="dk1"/>
                </a:solidFill>
              </a:defRPr>
            </a:lvl1pPr>
            <a:lvl2pPr marL="914400" lvl="1" indent="-36195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>
                <a:solidFill>
                  <a:schemeClr val="dk1"/>
                </a:solidFill>
              </a:defRPr>
            </a:lvl3pPr>
            <a:lvl4pPr marL="1828800" lvl="3" indent="-32385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>
                <a:solidFill>
                  <a:schemeClr val="dk1"/>
                </a:solidFill>
              </a:defRPr>
            </a:lvl4pPr>
            <a:lvl5pPr marL="2286000" lvl="4" indent="-32385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>
                <a:solidFill>
                  <a:schemeClr val="dk1"/>
                </a:solidFill>
              </a:defRPr>
            </a:lvl5pPr>
            <a:lvl6pPr marL="2743200" lvl="5" indent="-32385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3200400" lvl="6" indent="-32385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3657600" lvl="7" indent="-32385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4114800" lvl="8" indent="-32385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400" cy="3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267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371600" lvl="2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2286000" lvl="4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2743200" lvl="5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3200400" lvl="6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3657600" lvl="7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4114800" lvl="8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1" name="Google Shape;171;p26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2" name="Google Shape;172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1" y="6382571"/>
            <a:ext cx="1271892" cy="29484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4845369" y="6391491"/>
            <a:ext cx="2981200" cy="2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PROTECTED CRADA INFORMATION</a:t>
            </a:r>
            <a:endParaRPr sz="1467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6" name="Google Shape;176;p27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7" name="Google Shape;177;p27"/>
          <p:cNvCxnSpPr/>
          <p:nvPr/>
        </p:nvCxnSpPr>
        <p:spPr>
          <a:xfrm>
            <a:off x="457200" y="1106424"/>
            <a:ext cx="11201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838200" y="257048"/>
            <a:ext cx="10515600" cy="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1" y="6382571"/>
            <a:ext cx="1271892" cy="29484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4845369" y="6391491"/>
            <a:ext cx="2981200" cy="2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PROTECTED CRADA INFORMATION</a:t>
            </a:r>
            <a:endParaRPr sz="1467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 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3" name="Google Shape;183;p28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4" name="Google Shape;18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1" y="6382571"/>
            <a:ext cx="1271892" cy="29484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/>
        </p:nvSpPr>
        <p:spPr>
          <a:xfrm>
            <a:off x="4845369" y="6391491"/>
            <a:ext cx="2981200" cy="2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PROTECTED CRADA INFORMATION</a:t>
            </a:r>
            <a:endParaRPr sz="1467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 1">
  <p:cSld name="Picture with Caption 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400" cy="1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400" cy="3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267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371600" lvl="2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2286000" lvl="4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2743200" lvl="5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3200400" lvl="6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3657600" lvl="7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4114800" lvl="8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0" name="Google Shape;190;p29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1" name="Google Shape;191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1" y="6382571"/>
            <a:ext cx="1271892" cy="29484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/>
        </p:nvSpPr>
        <p:spPr>
          <a:xfrm>
            <a:off x="4845369" y="6391491"/>
            <a:ext cx="2981200" cy="2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PROTECTED CRADA INFORMATION</a:t>
            </a:r>
            <a:endParaRPr sz="1467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>
  <p:cSld name="13_Title and Conten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838200" y="517695"/>
            <a:ext cx="10515600" cy="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Medium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body" idx="1"/>
          </p:nvPr>
        </p:nvSpPr>
        <p:spPr>
          <a:xfrm>
            <a:off x="838200" y="1231244"/>
            <a:ext cx="10515600" cy="48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7" name="Google Shape;197;p30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165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8" name="Google Shape;198;p30"/>
          <p:cNvCxnSpPr/>
          <p:nvPr/>
        </p:nvCxnSpPr>
        <p:spPr>
          <a:xfrm>
            <a:off x="457200" y="1110124"/>
            <a:ext cx="11201200" cy="0"/>
          </a:xfrm>
          <a:prstGeom prst="straightConnector1">
            <a:avLst/>
          </a:prstGeom>
          <a:noFill/>
          <a:ln w="165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9" name="Google Shape;199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2" y="6382571"/>
            <a:ext cx="1271892" cy="29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" type="obj">
  <p:cSld name="OBJEC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38200" y="256380"/>
            <a:ext cx="10515600" cy="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5"/>
          <p:cNvCxnSpPr/>
          <p:nvPr/>
        </p:nvCxnSpPr>
        <p:spPr>
          <a:xfrm>
            <a:off x="457200" y="1110124"/>
            <a:ext cx="11201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9800" y="1194901"/>
            <a:ext cx="10514000" cy="49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2385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1" y="6382571"/>
            <a:ext cx="1271892" cy="29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 sz="1867"/>
            </a:lvl1pPr>
            <a:lvl2pPr marL="914400" lvl="1" indent="-3048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200"/>
              <a:buChar char="•"/>
              <a:defRPr sz="1600"/>
            </a:lvl2pPr>
            <a:lvl3pPr marL="1371600" lvl="2" indent="-3048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200"/>
              <a:buChar char="•"/>
              <a:defRPr sz="1600"/>
            </a:lvl3pPr>
            <a:lvl4pPr marL="1828800" lvl="3" indent="-3048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200"/>
              <a:buChar char="•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200"/>
              <a:buChar char="•"/>
              <a:defRPr sz="1600"/>
            </a:lvl5pPr>
            <a:lvl6pPr marL="2743200" lvl="5" indent="-3048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200"/>
              <a:buChar char="•"/>
              <a:defRPr sz="1600"/>
            </a:lvl6pPr>
            <a:lvl7pPr marL="3200400" lvl="6" indent="-3048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200"/>
              <a:buChar char="•"/>
              <a:defRPr sz="1600"/>
            </a:lvl7pPr>
            <a:lvl8pPr marL="3657600" lvl="7" indent="-3048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200"/>
              <a:buChar char="•"/>
              <a:defRPr sz="1600"/>
            </a:lvl8pPr>
            <a:lvl9pPr marL="4114800" lvl="8" indent="-3048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200"/>
              <a:buChar char="•"/>
              <a:defRPr sz="1600"/>
            </a:lvl9pPr>
          </a:lstStyle>
          <a:p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 sz="1867"/>
            </a:lvl1pPr>
            <a:lvl2pPr marL="914400" lvl="1" indent="-3048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200"/>
              <a:buChar char="•"/>
              <a:defRPr sz="1600"/>
            </a:lvl2pPr>
            <a:lvl3pPr marL="1371600" lvl="2" indent="-3048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200"/>
              <a:buChar char="•"/>
              <a:defRPr sz="1600"/>
            </a:lvl3pPr>
            <a:lvl4pPr marL="1828800" lvl="3" indent="-3048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200"/>
              <a:buChar char="•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200"/>
              <a:buChar char="•"/>
              <a:defRPr sz="1600"/>
            </a:lvl5pPr>
            <a:lvl6pPr marL="2743200" lvl="5" indent="-3048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200"/>
              <a:buChar char="•"/>
              <a:defRPr sz="1600"/>
            </a:lvl6pPr>
            <a:lvl7pPr marL="3200400" lvl="6" indent="-3048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200"/>
              <a:buChar char="•"/>
              <a:defRPr sz="1600"/>
            </a:lvl7pPr>
            <a:lvl8pPr marL="3657600" lvl="7" indent="-3048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200"/>
              <a:buChar char="•"/>
              <a:defRPr sz="1600"/>
            </a:lvl8pPr>
            <a:lvl9pPr marL="4114800" lvl="8" indent="-3048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200"/>
              <a:buChar char="•"/>
              <a:defRPr sz="1600"/>
            </a:lvl9pPr>
          </a:lstStyle>
          <a:p>
            <a:endParaRPr/>
          </a:p>
        </p:txBody>
      </p:sp>
      <p:sp>
        <p:nvSpPr>
          <p:cNvPr id="210" name="Google Shape;210;p32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Only">
  <p:cSld name="5_Title Onl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3" name="Google Shape;213;p33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165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4" name="Google Shape;214;p33"/>
          <p:cNvCxnSpPr/>
          <p:nvPr/>
        </p:nvCxnSpPr>
        <p:spPr>
          <a:xfrm>
            <a:off x="457200" y="1106424"/>
            <a:ext cx="11201200" cy="0"/>
          </a:xfrm>
          <a:prstGeom prst="straightConnector1">
            <a:avLst/>
          </a:prstGeom>
          <a:noFill/>
          <a:ln w="165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838200" y="713233"/>
            <a:ext cx="105156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267"/>
            </a:lvl1pPr>
            <a:lvl2pPr marL="914400" lvl="1" indent="-228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title"/>
          </p:nvPr>
        </p:nvSpPr>
        <p:spPr>
          <a:xfrm>
            <a:off x="838200" y="155449"/>
            <a:ext cx="10515600" cy="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17" name="Google Shape;217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1" y="6391492"/>
            <a:ext cx="1271892" cy="29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3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and Content">
  <p:cSld name="10_Title and Conten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title"/>
          </p:nvPr>
        </p:nvSpPr>
        <p:spPr>
          <a:xfrm>
            <a:off x="838200" y="154781"/>
            <a:ext cx="10515600" cy="55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5"/>
          <p:cNvSpPr txBox="1">
            <a:spLocks noGrp="1"/>
          </p:cNvSpPr>
          <p:nvPr>
            <p:ph type="body" idx="1"/>
          </p:nvPr>
        </p:nvSpPr>
        <p:spPr>
          <a:xfrm>
            <a:off x="838200" y="1231245"/>
            <a:ext cx="10515600" cy="4841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3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949494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rgbClr val="949494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rgbClr val="949494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rgbClr val="949494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rgbClr val="949494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rgbClr val="949494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rgbClr val="949494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rgbClr val="949494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rgbClr val="949494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6" name="Google Shape;226;p35"/>
          <p:cNvCxnSpPr/>
          <p:nvPr/>
        </p:nvCxnSpPr>
        <p:spPr>
          <a:xfrm>
            <a:off x="457200" y="6243851"/>
            <a:ext cx="11201400" cy="0"/>
          </a:xfrm>
          <a:prstGeom prst="straightConnector1">
            <a:avLst/>
          </a:prstGeom>
          <a:noFill/>
          <a:ln w="165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7" name="Google Shape;227;p35"/>
          <p:cNvCxnSpPr/>
          <p:nvPr/>
        </p:nvCxnSpPr>
        <p:spPr>
          <a:xfrm>
            <a:off x="457200" y="1110124"/>
            <a:ext cx="11201400" cy="0"/>
          </a:xfrm>
          <a:prstGeom prst="straightConnector1">
            <a:avLst/>
          </a:prstGeom>
          <a:noFill/>
          <a:ln w="165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8" name="Google Shape;228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6382571"/>
            <a:ext cx="1271891" cy="29484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 txBox="1">
            <a:spLocks noGrp="1"/>
          </p:cNvSpPr>
          <p:nvPr>
            <p:ph type="body" idx="2"/>
          </p:nvPr>
        </p:nvSpPr>
        <p:spPr>
          <a:xfrm>
            <a:off x="838200" y="710406"/>
            <a:ext cx="1051560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20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bg>
      <p:bgPr>
        <a:solidFill>
          <a:srgbClr val="6B479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subTitle" idx="1"/>
          </p:nvPr>
        </p:nvSpPr>
        <p:spPr>
          <a:xfrm>
            <a:off x="2743200" y="4270379"/>
            <a:ext cx="66804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5683752" y="1941387"/>
            <a:ext cx="92000" cy="1917600"/>
          </a:xfrm>
          <a:prstGeom prst="rect">
            <a:avLst/>
          </a:prstGeom>
          <a:solidFill>
            <a:srgbClr val="6B47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/>
          <p:nvPr/>
        </p:nvSpPr>
        <p:spPr>
          <a:xfrm rot="5400000">
            <a:off x="6642513" y="981224"/>
            <a:ext cx="92000" cy="1917600"/>
          </a:xfrm>
          <a:prstGeom prst="rect">
            <a:avLst/>
          </a:prstGeom>
          <a:solidFill>
            <a:srgbClr val="6B47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7642477" y="1897785"/>
            <a:ext cx="92000" cy="1917600"/>
          </a:xfrm>
          <a:prstGeom prst="rect">
            <a:avLst/>
          </a:prstGeom>
          <a:solidFill>
            <a:srgbClr val="6B47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2">
            <a:alphaModFix/>
          </a:blip>
          <a:srcRect l="23888" t="39421" r="23986" b="40898"/>
          <a:stretch/>
        </p:blipFill>
        <p:spPr>
          <a:xfrm>
            <a:off x="2389707" y="1810575"/>
            <a:ext cx="7387567" cy="209193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>
            <a:spLocks noGrp="1"/>
          </p:cNvSpPr>
          <p:nvPr>
            <p:ph type="ctrTitle"/>
          </p:nvPr>
        </p:nvSpPr>
        <p:spPr>
          <a:xfrm>
            <a:off x="2743200" y="3858899"/>
            <a:ext cx="6680400" cy="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3">
  <p:cSld name="Title Slide 3">
    <p:bg>
      <p:bgPr>
        <a:solidFill>
          <a:srgbClr val="333B4E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subTitle" idx="1"/>
          </p:nvPr>
        </p:nvSpPr>
        <p:spPr>
          <a:xfrm>
            <a:off x="2743200" y="4270379"/>
            <a:ext cx="66804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pic>
        <p:nvPicPr>
          <p:cNvPr id="45" name="Google Shape;45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37569" y="1840744"/>
            <a:ext cx="7316865" cy="209979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>
            <a:off x="2743200" y="3858899"/>
            <a:ext cx="6680400" cy="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4">
  <p:cSld name="Title Slide 4">
    <p:bg>
      <p:bgPr>
        <a:solidFill>
          <a:srgbClr val="FFC617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2743200" y="4270379"/>
            <a:ext cx="66804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pic>
        <p:nvPicPr>
          <p:cNvPr id="50" name="Google Shape;50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39231" y="1721042"/>
            <a:ext cx="7313536" cy="2219497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"/>
          <p:cNvSpPr txBox="1">
            <a:spLocks noGrp="1"/>
          </p:cNvSpPr>
          <p:nvPr>
            <p:ph type="ctrTitle"/>
          </p:nvPr>
        </p:nvSpPr>
        <p:spPr>
          <a:xfrm>
            <a:off x="2743200" y="3858899"/>
            <a:ext cx="6680400" cy="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5">
  <p:cSld name="Title Slide 5">
    <p:bg>
      <p:bgPr>
        <a:solidFill>
          <a:srgbClr val="00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2743200" y="4270379"/>
            <a:ext cx="66804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pic>
        <p:nvPicPr>
          <p:cNvPr id="55" name="Google Shape;5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38400" y="1942432"/>
            <a:ext cx="7315197" cy="1891977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9"/>
          <p:cNvSpPr txBox="1">
            <a:spLocks noGrp="1"/>
          </p:cNvSpPr>
          <p:nvPr>
            <p:ph type="ctrTitle"/>
          </p:nvPr>
        </p:nvSpPr>
        <p:spPr>
          <a:xfrm>
            <a:off x="2743200" y="3858899"/>
            <a:ext cx="6680400" cy="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6">
  <p:cSld name="Title Slide 6">
    <p:bg>
      <p:bgPr>
        <a:solidFill>
          <a:srgbClr val="E9E8E6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2743200" y="4270379"/>
            <a:ext cx="66804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pic>
        <p:nvPicPr>
          <p:cNvPr id="60" name="Google Shape;6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37569" y="1964788"/>
            <a:ext cx="7316860" cy="18288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 txBox="1">
            <a:spLocks noGrp="1"/>
          </p:cNvSpPr>
          <p:nvPr>
            <p:ph type="ctrTitle"/>
          </p:nvPr>
        </p:nvSpPr>
        <p:spPr>
          <a:xfrm>
            <a:off x="2743200" y="3858899"/>
            <a:ext cx="6680400" cy="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7">
  <p:cSld name="Title Slide 7">
    <p:bg>
      <p:bgPr>
        <a:solidFill>
          <a:srgbClr val="70C7B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1"/>
          <p:cNvPicPr preferRelativeResize="0"/>
          <p:nvPr/>
        </p:nvPicPr>
        <p:blipFill rotWithShape="1">
          <a:blip r:embed="rId2">
            <a:alphaModFix/>
          </a:blip>
          <a:srcRect t="3025"/>
          <a:stretch/>
        </p:blipFill>
        <p:spPr>
          <a:xfrm>
            <a:off x="0" y="1"/>
            <a:ext cx="12192003" cy="591181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/>
          <p:nvPr/>
        </p:nvSpPr>
        <p:spPr>
          <a:xfrm>
            <a:off x="0" y="3726467"/>
            <a:ext cx="12192000" cy="3131600"/>
          </a:xfrm>
          <a:prstGeom prst="rect">
            <a:avLst/>
          </a:prstGeom>
          <a:solidFill>
            <a:srgbClr val="70C7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1"/>
          <p:cNvSpPr txBox="1">
            <a:spLocks noGrp="1"/>
          </p:cNvSpPr>
          <p:nvPr>
            <p:ph type="subTitle" idx="1"/>
          </p:nvPr>
        </p:nvSpPr>
        <p:spPr>
          <a:xfrm>
            <a:off x="2743200" y="4270379"/>
            <a:ext cx="66804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ctrTitle"/>
          </p:nvPr>
        </p:nvSpPr>
        <p:spPr>
          <a:xfrm>
            <a:off x="2743200" y="3858899"/>
            <a:ext cx="6680400" cy="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/>
          <p:nvPr/>
        </p:nvSpPr>
        <p:spPr>
          <a:xfrm>
            <a:off x="0" y="0"/>
            <a:ext cx="12192000" cy="2057600"/>
          </a:xfrm>
          <a:prstGeom prst="rect">
            <a:avLst/>
          </a:prstGeom>
          <a:solidFill>
            <a:srgbClr val="70C7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733"/>
              <a:buFont typeface="Montserrat"/>
              <a:buNone/>
              <a:defRPr sz="17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None/>
              <a:defRPr sz="3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•"/>
              <a:defRPr sz="2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spcBef>
                <a:spcPts val="0"/>
              </a:spcBef>
              <a:buClr>
                <a:srgbClr val="949494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9494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457201" y="6382571"/>
            <a:ext cx="1271892" cy="2948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2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>
            <a:spLocks noGrp="1"/>
          </p:cNvSpPr>
          <p:nvPr>
            <p:ph type="title"/>
          </p:nvPr>
        </p:nvSpPr>
        <p:spPr>
          <a:xfrm>
            <a:off x="838200" y="256380"/>
            <a:ext cx="10515600" cy="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Butler University Summer Trainee Program 2022</a:t>
            </a:r>
            <a:endParaRPr/>
          </a:p>
        </p:txBody>
      </p:sp>
      <p:sp>
        <p:nvSpPr>
          <p:cNvPr id="235" name="Google Shape;235;p1"/>
          <p:cNvSpPr txBox="1">
            <a:spLocks noGrp="1"/>
          </p:cNvSpPr>
          <p:nvPr>
            <p:ph type="body" idx="1"/>
          </p:nvPr>
        </p:nvSpPr>
        <p:spPr>
          <a:xfrm>
            <a:off x="839800" y="1219951"/>
            <a:ext cx="10061081" cy="49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Montserrat"/>
              <a:buChar char="❖"/>
            </a:pPr>
            <a:r>
              <a:rPr lang="en-US" sz="2200" i="0" u="none" strike="noStrike">
                <a:solidFill>
                  <a:srgbClr val="383838"/>
                </a:solidFill>
                <a:latin typeface="Montserrat"/>
                <a:ea typeface="Montserrat"/>
                <a:cs typeface="Montserrat"/>
                <a:sym typeface="Montserrat"/>
              </a:rPr>
              <a:t>Butler University’s College of Pharmacy &amp; Health Sciences and FNL Partnership Development Office in conjunction with ATOM Consortium </a:t>
            </a:r>
            <a:endParaRPr sz="2200">
              <a:solidFill>
                <a:srgbClr val="383838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B4B4B"/>
              </a:buClr>
              <a:buSzPts val="2200"/>
              <a:buChar char="❖"/>
            </a:pPr>
            <a:r>
              <a:rPr lang="en-US" sz="2200" i="0" u="none" strike="noStrike">
                <a:solidFill>
                  <a:srgbClr val="4B4B4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US" sz="2200" b="0" i="0" u="none" strike="noStrike">
                <a:solidFill>
                  <a:srgbClr val="4B4B4B"/>
                </a:solidFill>
                <a:latin typeface="Montserrat"/>
                <a:ea typeface="Montserrat"/>
                <a:cs typeface="Montserrat"/>
                <a:sym typeface="Montserrat"/>
              </a:rPr>
              <a:t>rd Summer </a:t>
            </a:r>
            <a:r>
              <a:rPr lang="en-US" sz="2200">
                <a:solidFill>
                  <a:srgbClr val="4B4B4B"/>
                </a:solidFill>
              </a:rPr>
              <a:t>Trainee Program</a:t>
            </a:r>
            <a:r>
              <a:rPr lang="en-US" sz="2200" b="0" i="0" u="none" strike="noStrike">
                <a:solidFill>
                  <a:srgbClr val="4B4B4B"/>
                </a:solidFill>
                <a:latin typeface="Montserrat"/>
                <a:ea typeface="Montserrat"/>
                <a:cs typeface="Montserrat"/>
                <a:sym typeface="Montserrat"/>
              </a:rPr>
              <a:t> with Butler University</a:t>
            </a:r>
            <a:endParaRPr sz="220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B4B4B"/>
              </a:buClr>
              <a:buSzPts val="2200"/>
              <a:buChar char="❖"/>
            </a:pPr>
            <a:r>
              <a:rPr lang="en-US" sz="2200" b="0" i="0" u="none" strike="noStrike">
                <a:solidFill>
                  <a:srgbClr val="4B4B4B"/>
                </a:solidFill>
                <a:latin typeface="Montserrat"/>
                <a:ea typeface="Montserrat"/>
                <a:cs typeface="Montserrat"/>
                <a:sym typeface="Montserrat"/>
              </a:rPr>
              <a:t>2 PharmD students hosted by FNLCR mentors </a:t>
            </a:r>
            <a:r>
              <a:rPr lang="en-US" sz="2200">
                <a:solidFill>
                  <a:srgbClr val="4B4B4B"/>
                </a:solidFill>
              </a:rPr>
              <a:t>100% remotely </a:t>
            </a:r>
            <a:r>
              <a:rPr lang="en-US" sz="2200" b="0" i="0" u="none" strike="noStrike">
                <a:solidFill>
                  <a:srgbClr val="4B4B4B"/>
                </a:solidFill>
                <a:latin typeface="Montserrat"/>
                <a:ea typeface="Montserrat"/>
                <a:cs typeface="Montserrat"/>
                <a:sym typeface="Montserrat"/>
              </a:rPr>
              <a:t>for 12 weeks this summer</a:t>
            </a:r>
            <a:endParaRPr sz="2200"/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B4B4B"/>
              </a:buClr>
              <a:buSzPts val="2200"/>
              <a:buFont typeface="Montserrat"/>
              <a:buChar char="❖"/>
            </a:pPr>
            <a:r>
              <a:rPr lang="en-US" sz="2200" b="0" i="0" u="none" strike="noStrike">
                <a:solidFill>
                  <a:srgbClr val="4B4B4B"/>
                </a:solidFill>
                <a:latin typeface="Montserrat"/>
                <a:ea typeface="Montserrat"/>
                <a:cs typeface="Montserrat"/>
                <a:sym typeface="Montserrat"/>
              </a:rPr>
              <a:t>FNLCR Mentors: Titli Sarkar, Sean Black |  Butler Mentor: Caleb Class</a:t>
            </a:r>
            <a:endParaRPr sz="2200"/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B4B4B"/>
              </a:buClr>
              <a:buSzPts val="2200"/>
              <a:buChar char="❖"/>
            </a:pPr>
            <a:r>
              <a:rPr lang="en-US" sz="2200" b="0" i="0" u="none" strike="noStrike">
                <a:solidFill>
                  <a:srgbClr val="4B4B4B"/>
                </a:solidFill>
                <a:latin typeface="Montserrat"/>
                <a:ea typeface="Montserrat"/>
                <a:cs typeface="Montserrat"/>
                <a:sym typeface="Montserrat"/>
              </a:rPr>
              <a:t>Butler University PharmD students: Avery VonDielingen</a:t>
            </a:r>
            <a:r>
              <a:rPr lang="en-US" sz="2200">
                <a:solidFill>
                  <a:srgbClr val="4B4B4B"/>
                </a:solidFill>
              </a:rPr>
              <a:t> and</a:t>
            </a:r>
            <a:r>
              <a:rPr lang="en-US" sz="2200" b="0" i="0" u="none" strike="noStrike">
                <a:solidFill>
                  <a:srgbClr val="4B4B4B"/>
                </a:solidFill>
                <a:latin typeface="Montserrat"/>
                <a:ea typeface="Montserrat"/>
                <a:cs typeface="Montserrat"/>
                <a:sym typeface="Montserrat"/>
              </a:rPr>
              <a:t> Madison Fanta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B4B4B"/>
              </a:buClr>
              <a:buSzPts val="2200"/>
              <a:buChar char="❖"/>
            </a:pPr>
            <a:r>
              <a:rPr lang="en-US" sz="2200">
                <a:solidFill>
                  <a:srgbClr val="4B4B4B"/>
                </a:solidFill>
              </a:rPr>
              <a:t>Students completed two-weeks Python Bootcamp course</a:t>
            </a:r>
            <a:endParaRPr sz="2200">
              <a:solidFill>
                <a:srgbClr val="4B4B4B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67"/>
              </a:spcBef>
              <a:spcAft>
                <a:spcPts val="1000"/>
              </a:spcAft>
              <a:buClr>
                <a:srgbClr val="4B4B4B"/>
              </a:buClr>
              <a:buSzPts val="1800"/>
              <a:buFont typeface="Montserrat"/>
              <a:buChar char="❖"/>
            </a:pPr>
            <a:r>
              <a:rPr lang="en-US" sz="2200">
                <a:solidFill>
                  <a:srgbClr val="4B4B4B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-US" sz="2200" b="0" i="0" u="none" strike="noStrike">
                <a:solidFill>
                  <a:srgbClr val="4B4B4B"/>
                </a:solidFill>
                <a:latin typeface="Montserrat"/>
                <a:ea typeface="Montserrat"/>
                <a:cs typeface="Montserrat"/>
                <a:sym typeface="Montserrat"/>
              </a:rPr>
              <a:t>tudents are expected to learn the basic pipeline of Machine Learning using AMPL</a:t>
            </a:r>
            <a:r>
              <a:rPr lang="en-US" sz="1800" b="0" i="0" u="none" strike="noStrike">
                <a:solidFill>
                  <a:srgbClr val="4B4B4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>
            <a:spLocks noGrp="1"/>
          </p:cNvSpPr>
          <p:nvPr>
            <p:ph type="title"/>
          </p:nvPr>
        </p:nvSpPr>
        <p:spPr>
          <a:xfrm>
            <a:off x="838200" y="256380"/>
            <a:ext cx="10515600" cy="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Butler University Summer Trainee Program 2022</a:t>
            </a:r>
            <a:endParaRPr/>
          </a:p>
        </p:txBody>
      </p:sp>
      <p:sp>
        <p:nvSpPr>
          <p:cNvPr id="235" name="Google Shape;235;p1"/>
          <p:cNvSpPr txBox="1">
            <a:spLocks noGrp="1"/>
          </p:cNvSpPr>
          <p:nvPr>
            <p:ph type="body" idx="1"/>
          </p:nvPr>
        </p:nvSpPr>
        <p:spPr>
          <a:xfrm>
            <a:off x="839800" y="1219951"/>
            <a:ext cx="10862343" cy="49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Montserrat"/>
              <a:buChar char="❖"/>
            </a:pPr>
            <a:r>
              <a:rPr lang="en-US" sz="2200" i="0" u="none" strike="noStrike" dirty="0">
                <a:solidFill>
                  <a:srgbClr val="383838"/>
                </a:solidFill>
                <a:latin typeface="Montserrat"/>
                <a:ea typeface="Montserrat"/>
                <a:cs typeface="Montserrat"/>
                <a:sym typeface="Montserrat"/>
              </a:rPr>
              <a:t>Butler University’s College of Pharmacy &amp; Health Sciences and FNL Partnership Development Office in conjunction with ATOM Consortium </a:t>
            </a:r>
            <a:endParaRPr sz="2200" dirty="0">
              <a:solidFill>
                <a:srgbClr val="383838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B4B4B"/>
              </a:buClr>
              <a:buSzPts val="2200"/>
              <a:buChar char="❖"/>
            </a:pPr>
            <a:r>
              <a:rPr lang="en-US" sz="2200" i="0" u="none" strike="noStrike" dirty="0">
                <a:solidFill>
                  <a:srgbClr val="4B4B4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US" sz="2200" b="0" i="0" u="none" strike="noStrike" dirty="0">
                <a:solidFill>
                  <a:srgbClr val="4B4B4B"/>
                </a:solidFill>
                <a:latin typeface="Montserrat"/>
                <a:ea typeface="Montserrat"/>
                <a:cs typeface="Montserrat"/>
                <a:sym typeface="Montserrat"/>
              </a:rPr>
              <a:t>rd Summer </a:t>
            </a:r>
            <a:r>
              <a:rPr lang="en-US" sz="2200" dirty="0">
                <a:solidFill>
                  <a:srgbClr val="4B4B4B"/>
                </a:solidFill>
              </a:rPr>
              <a:t>Trainee Program</a:t>
            </a:r>
            <a:r>
              <a:rPr lang="en-US" sz="2200" b="0" i="0" u="none" strike="noStrike" dirty="0">
                <a:solidFill>
                  <a:srgbClr val="4B4B4B"/>
                </a:solidFill>
                <a:latin typeface="Montserrat"/>
                <a:ea typeface="Montserrat"/>
                <a:cs typeface="Montserrat"/>
                <a:sym typeface="Montserrat"/>
              </a:rPr>
              <a:t> with Butler University</a:t>
            </a:r>
            <a:endParaRPr sz="2200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B4B4B"/>
              </a:buClr>
              <a:buSzPts val="2200"/>
              <a:buChar char="❖"/>
            </a:pPr>
            <a:r>
              <a:rPr lang="en-US" sz="2200" b="0" i="0" u="none" strike="noStrike" dirty="0">
                <a:solidFill>
                  <a:srgbClr val="4B4B4B"/>
                </a:solidFill>
                <a:latin typeface="Montserrat"/>
                <a:ea typeface="Montserrat"/>
                <a:cs typeface="Montserrat"/>
                <a:sym typeface="Montserrat"/>
              </a:rPr>
              <a:t>2 PharmD students hosted by FNLCR mentors </a:t>
            </a:r>
            <a:r>
              <a:rPr lang="en-US" sz="2200" dirty="0">
                <a:solidFill>
                  <a:srgbClr val="4B4B4B"/>
                </a:solidFill>
              </a:rPr>
              <a:t>100% remotely </a:t>
            </a:r>
            <a:r>
              <a:rPr lang="en-US" sz="2200" b="0" i="0" u="none" strike="noStrike" dirty="0">
                <a:solidFill>
                  <a:srgbClr val="4B4B4B"/>
                </a:solidFill>
                <a:latin typeface="Montserrat"/>
                <a:ea typeface="Montserrat"/>
                <a:cs typeface="Montserrat"/>
                <a:sym typeface="Montserrat"/>
              </a:rPr>
              <a:t>for 12 weeks this summer</a:t>
            </a:r>
            <a:endParaRPr sz="2200" dirty="0"/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B4B4B"/>
              </a:buClr>
              <a:buSzPts val="2200"/>
              <a:buFont typeface="Montserrat"/>
              <a:buChar char="❖"/>
            </a:pPr>
            <a:r>
              <a:rPr lang="en-US" sz="2200" b="0" i="0" u="none" strike="noStrike" dirty="0">
                <a:solidFill>
                  <a:srgbClr val="4B4B4B"/>
                </a:solidFill>
                <a:latin typeface="Montserrat"/>
                <a:ea typeface="Montserrat"/>
                <a:cs typeface="Montserrat"/>
                <a:sym typeface="Montserrat"/>
              </a:rPr>
              <a:t>FNLCR Mentors: Titli Sarkar, Sean Black |  Butler Mentor: Caleb Class</a:t>
            </a:r>
            <a:endParaRPr sz="2200" dirty="0"/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B4B4B"/>
              </a:buClr>
              <a:buSzPts val="2200"/>
              <a:buChar char="❖"/>
            </a:pPr>
            <a:r>
              <a:rPr lang="en-US" sz="2200" b="0" i="0" u="none" strike="noStrike" dirty="0">
                <a:solidFill>
                  <a:srgbClr val="4B4B4B"/>
                </a:solidFill>
                <a:latin typeface="Montserrat"/>
                <a:ea typeface="Montserrat"/>
                <a:cs typeface="Montserrat"/>
                <a:sym typeface="Montserrat"/>
              </a:rPr>
              <a:t>Butler University PharmD students: Avery VonDielingen</a:t>
            </a:r>
            <a:r>
              <a:rPr lang="en-US" sz="2200" dirty="0">
                <a:solidFill>
                  <a:srgbClr val="4B4B4B"/>
                </a:solidFill>
              </a:rPr>
              <a:t> and</a:t>
            </a:r>
            <a:r>
              <a:rPr lang="en-US" sz="2200" b="0" i="0" u="none" strike="noStrike" dirty="0">
                <a:solidFill>
                  <a:srgbClr val="4B4B4B"/>
                </a:solidFill>
                <a:latin typeface="Montserrat"/>
                <a:ea typeface="Montserrat"/>
                <a:cs typeface="Montserrat"/>
                <a:sym typeface="Montserrat"/>
              </a:rPr>
              <a:t> Madison Fanta</a:t>
            </a:r>
            <a:endParaRPr sz="2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67"/>
              </a:spcBef>
              <a:spcAft>
                <a:spcPts val="1000"/>
              </a:spcAft>
              <a:buClr>
                <a:srgbClr val="4B4B4B"/>
              </a:buClr>
              <a:buSzPts val="1800"/>
              <a:buFont typeface="Montserrat"/>
              <a:buChar char="❖"/>
            </a:pPr>
            <a:r>
              <a:rPr lang="en-US" sz="2200" dirty="0">
                <a:solidFill>
                  <a:srgbClr val="4B4B4B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-US" sz="2200" b="0" i="0" u="none" strike="noStrike" dirty="0">
                <a:solidFill>
                  <a:srgbClr val="4B4B4B"/>
                </a:solidFill>
                <a:latin typeface="Montserrat"/>
                <a:ea typeface="Montserrat"/>
                <a:cs typeface="Montserrat"/>
                <a:sym typeface="Montserrat"/>
              </a:rPr>
              <a:t>tudents finished project on the basic pipeline of Machine Learning using AMPL</a:t>
            </a:r>
            <a:r>
              <a:rPr lang="en-US" sz="1800" dirty="0">
                <a:solidFill>
                  <a:srgbClr val="4B4B4B"/>
                </a:solidFill>
              </a:rPr>
              <a:t>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for Safety Screen Targets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Cytocrome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p450 Inhibitors/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9059718"/>
      </p:ext>
    </p:extLst>
  </p:cSld>
  <p:clrMapOvr>
    <a:masterClrMapping/>
  </p:clrMapOvr>
</p:sld>
</file>

<file path=ppt/theme/theme1.xml><?xml version="1.0" encoding="utf-8"?>
<a:theme xmlns:a="http://schemas.openxmlformats.org/drawingml/2006/main" name="ATOM Theme">
  <a:themeElements>
    <a:clrScheme name="ATOM Color Palette">
      <a:dk1>
        <a:srgbClr val="4B4B4B"/>
      </a:dk1>
      <a:lt1>
        <a:srgbClr val="FFFFFF"/>
      </a:lt1>
      <a:dk2>
        <a:srgbClr val="7682A4"/>
      </a:dk2>
      <a:lt2>
        <a:srgbClr val="A7DDD8"/>
      </a:lt2>
      <a:accent1>
        <a:srgbClr val="353C50"/>
      </a:accent1>
      <a:accent2>
        <a:srgbClr val="6C4990"/>
      </a:accent2>
      <a:accent3>
        <a:srgbClr val="BD206B"/>
      </a:accent3>
      <a:accent4>
        <a:srgbClr val="EA2127"/>
      </a:accent4>
      <a:accent5>
        <a:srgbClr val="6DC7BE"/>
      </a:accent5>
      <a:accent6>
        <a:srgbClr val="FFC012"/>
      </a:accent6>
      <a:hlink>
        <a:srgbClr val="BD206B"/>
      </a:hlink>
      <a:folHlink>
        <a:srgbClr val="6C499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Office PowerPoint</Application>
  <PresentationFormat>Widescreen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Montserrat</vt:lpstr>
      <vt:lpstr>Calibri</vt:lpstr>
      <vt:lpstr>Arial</vt:lpstr>
      <vt:lpstr>Montserrat Medium</vt:lpstr>
      <vt:lpstr>ATOM Theme</vt:lpstr>
      <vt:lpstr>Butler University Summer Trainee Program 2022</vt:lpstr>
      <vt:lpstr>Butler University Summer Trainee Program 2022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Butler University Summer Trainee Program 2022</dc:title>
  <dc:creator>Sarkar, Titli (NIH/NCI) [C]</dc:creator>
  <cp:lastModifiedBy>Sarkar, Titli (NIH/NCI) [C]</cp:lastModifiedBy>
  <cp:revision>1</cp:revision>
  <dcterms:created xsi:type="dcterms:W3CDTF">2022-05-31T00:44:10Z</dcterms:created>
  <dcterms:modified xsi:type="dcterms:W3CDTF">2022-07-26T17:42:20Z</dcterms:modified>
</cp:coreProperties>
</file>