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yJgNUdmi23S1iTDC2Qmz1kLFx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rot="2700000">
            <a:off x="82782" y="-1386168"/>
            <a:ext cx="2424873" cy="3611191"/>
          </a:xfrm>
          <a:custGeom>
            <a:rect b="b" l="l" r="r" t="t"/>
            <a:pathLst>
              <a:path extrusionOk="0" h="3611191" w="2424873">
                <a:moveTo>
                  <a:pt x="0" y="2424874"/>
                </a:moveTo>
                <a:lnTo>
                  <a:pt x="2424873" y="0"/>
                </a:lnTo>
                <a:lnTo>
                  <a:pt x="2424873" y="3611191"/>
                </a:lnTo>
                <a:lnTo>
                  <a:pt x="1186317" y="361119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rot="2700000">
            <a:off x="1571000" y="-338582"/>
            <a:ext cx="1635955" cy="1635955"/>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rot="2700000">
            <a:off x="9627985" y="-6588"/>
            <a:ext cx="4059393" cy="2548110"/>
          </a:xfrm>
          <a:custGeom>
            <a:rect b="b" l="l" r="r" t="t"/>
            <a:pathLst>
              <a:path extrusionOk="0" h="2548110" w="4059393">
                <a:moveTo>
                  <a:pt x="0" y="1511282"/>
                </a:moveTo>
                <a:lnTo>
                  <a:pt x="1511282" y="0"/>
                </a:lnTo>
                <a:lnTo>
                  <a:pt x="4059393" y="2548110"/>
                </a:lnTo>
                <a:lnTo>
                  <a:pt x="0" y="2548110"/>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rot="2700000">
            <a:off x="10262924" y="1465780"/>
            <a:ext cx="1185708" cy="118570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rot="2700000">
            <a:off x="-29557" y="5198743"/>
            <a:ext cx="2444907" cy="2366116"/>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rot="2700000">
            <a:off x="1769787" y="5439893"/>
            <a:ext cx="928467" cy="928467"/>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1" name="Google Shape;91;p1"/>
          <p:cNvSpPr/>
          <p:nvPr/>
        </p:nvSpPr>
        <p:spPr>
          <a:xfrm rot="2700000">
            <a:off x="3401311" y="734311"/>
            <a:ext cx="5389379" cy="5389379"/>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rot="2700000">
            <a:off x="2700283" y="33283"/>
            <a:ext cx="6791435" cy="6791435"/>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1"/>
          <p:cNvSpPr txBox="1"/>
          <p:nvPr>
            <p:ph idx="1" type="subTitle"/>
          </p:nvPr>
        </p:nvSpPr>
        <p:spPr>
          <a:xfrm>
            <a:off x="4439633" y="3781204"/>
            <a:ext cx="3312734" cy="11418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80808"/>
              </a:buClr>
              <a:buSzPts val="2800"/>
              <a:buNone/>
            </a:pPr>
            <a:r>
              <a:rPr lang="en-US" sz="2800">
                <a:solidFill>
                  <a:srgbClr val="080808"/>
                </a:solidFill>
              </a:rPr>
              <a:t>052021</a:t>
            </a:r>
            <a:endParaRPr/>
          </a:p>
          <a:p>
            <a:pPr indent="0" lvl="0" marL="0" rtl="0" algn="ctr">
              <a:lnSpc>
                <a:spcPct val="90000"/>
              </a:lnSpc>
              <a:spcBef>
                <a:spcPts val="1000"/>
              </a:spcBef>
              <a:spcAft>
                <a:spcPts val="0"/>
              </a:spcAft>
              <a:buClr>
                <a:srgbClr val="080808"/>
              </a:buClr>
              <a:buSzPts val="2800"/>
              <a:buNone/>
            </a:pPr>
            <a:r>
              <a:rPr lang="en-US" sz="2800">
                <a:solidFill>
                  <a:srgbClr val="080808"/>
                </a:solidFill>
              </a:rPr>
              <a:t>ATOM Summer Intern Program</a:t>
            </a:r>
            <a:endParaRPr/>
          </a:p>
        </p:txBody>
      </p:sp>
      <p:sp>
        <p:nvSpPr>
          <p:cNvPr id="94" name="Google Shape;94;p1"/>
          <p:cNvSpPr txBox="1"/>
          <p:nvPr>
            <p:ph type="ctrTitle"/>
          </p:nvPr>
        </p:nvSpPr>
        <p:spPr>
          <a:xfrm>
            <a:off x="3204642" y="2010477"/>
            <a:ext cx="5782716" cy="21507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80808"/>
              </a:buClr>
              <a:buSzPts val="4400"/>
              <a:buFont typeface="Calibri"/>
              <a:buNone/>
            </a:pPr>
            <a:r>
              <a:rPr b="1" lang="en-US" sz="4400">
                <a:solidFill>
                  <a:srgbClr val="080808"/>
                </a:solidFill>
              </a:rPr>
              <a:t>Summer Project Theme</a:t>
            </a:r>
            <a:br>
              <a:rPr lang="en-US" sz="3600">
                <a:solidFill>
                  <a:srgbClr val="080808"/>
                </a:solidFill>
              </a:rPr>
            </a:br>
            <a:endParaRPr sz="3600">
              <a:solidFill>
                <a:srgbClr val="080808"/>
              </a:solidFill>
            </a:endParaRPr>
          </a:p>
        </p:txBody>
      </p:sp>
      <p:sp>
        <p:nvSpPr>
          <p:cNvPr id="95" name="Google Shape;95;p1"/>
          <p:cNvSpPr/>
          <p:nvPr/>
        </p:nvSpPr>
        <p:spPr>
          <a:xfrm rot="2700000">
            <a:off x="9629823" y="5457591"/>
            <a:ext cx="2231794" cy="2568811"/>
          </a:xfrm>
          <a:custGeom>
            <a:rect b="b" l="l" r="r" t="t"/>
            <a:pathLst>
              <a:path extrusionOk="0" h="3384061" w="2940086">
                <a:moveTo>
                  <a:pt x="0" y="0"/>
                </a:moveTo>
                <a:lnTo>
                  <a:pt x="2496112" y="0"/>
                </a:lnTo>
                <a:lnTo>
                  <a:pt x="2940086" y="443975"/>
                </a:lnTo>
                <a:lnTo>
                  <a:pt x="0" y="338406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
          <p:cNvSpPr/>
          <p:nvPr/>
        </p:nvSpPr>
        <p:spPr>
          <a:xfrm rot="2700000">
            <a:off x="9720059" y="5243545"/>
            <a:ext cx="959985" cy="959985"/>
          </a:xfrm>
          <a:prstGeom prst="rect">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0"/>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Rationale for Selection of DDR</a:t>
            </a:r>
            <a:endParaRPr/>
          </a:p>
        </p:txBody>
      </p:sp>
      <p:sp>
        <p:nvSpPr>
          <p:cNvPr id="237" name="Google Shape;237;p10"/>
          <p:cNvSpPr txBox="1"/>
          <p:nvPr>
            <p:ph idx="1" type="body"/>
          </p:nvPr>
        </p:nvSpPr>
        <p:spPr>
          <a:xfrm>
            <a:off x="838200" y="1325563"/>
            <a:ext cx="10515600" cy="4911114"/>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Components of the DDR are </a:t>
            </a:r>
            <a:r>
              <a:rPr b="1" lang="en-US"/>
              <a:t>druggable</a:t>
            </a:r>
            <a:r>
              <a:rPr lang="en-US"/>
              <a:t>.</a:t>
            </a:r>
            <a:endParaRPr/>
          </a:p>
          <a:p>
            <a:pPr indent="-228600" lvl="0" marL="228600" rtl="0" algn="l">
              <a:lnSpc>
                <a:spcPct val="90000"/>
              </a:lnSpc>
              <a:spcBef>
                <a:spcPts val="1000"/>
              </a:spcBef>
              <a:spcAft>
                <a:spcPts val="0"/>
              </a:spcAft>
              <a:buClr>
                <a:schemeClr val="dk1"/>
              </a:buClr>
              <a:buSzPct val="100000"/>
              <a:buChar char="•"/>
            </a:pPr>
            <a:r>
              <a:rPr lang="en-US"/>
              <a:t>DDR disruption underlies all cancers as manifest in genomic instability, a hallmark.</a:t>
            </a:r>
            <a:endParaRPr/>
          </a:p>
          <a:p>
            <a:pPr indent="-228600" lvl="0" marL="228600" rtl="0" algn="l">
              <a:lnSpc>
                <a:spcPct val="90000"/>
              </a:lnSpc>
              <a:spcBef>
                <a:spcPts val="1000"/>
              </a:spcBef>
              <a:spcAft>
                <a:spcPts val="0"/>
              </a:spcAft>
              <a:buClr>
                <a:schemeClr val="dk1"/>
              </a:buClr>
              <a:buSzPct val="100000"/>
              <a:buChar char="•"/>
            </a:pPr>
            <a:r>
              <a:rPr lang="en-US"/>
              <a:t>DDR is central to apoptotic signals, thus inhibition may lead to cell death, a preferred anti-tumor consequence as the challenge of resistance based on mutation is eliminated.  </a:t>
            </a:r>
            <a:endParaRPr/>
          </a:p>
          <a:p>
            <a:pPr indent="-228600" lvl="0" marL="228600" rtl="0" algn="l">
              <a:lnSpc>
                <a:spcPct val="90000"/>
              </a:lnSpc>
              <a:spcBef>
                <a:spcPts val="1000"/>
              </a:spcBef>
              <a:spcAft>
                <a:spcPts val="0"/>
              </a:spcAft>
              <a:buClr>
                <a:schemeClr val="dk1"/>
              </a:buClr>
              <a:buSzPct val="100000"/>
              <a:buChar char="•"/>
            </a:pPr>
            <a:r>
              <a:rPr lang="en-US"/>
              <a:t>Pathway has demonstrable </a:t>
            </a:r>
            <a:r>
              <a:rPr b="1" lang="en-US"/>
              <a:t>synthetic lethality </a:t>
            </a:r>
            <a:r>
              <a:rPr lang="en-US"/>
              <a:t>and thus subject to study to select biomarkers for patient stratification and therapeutic response.  For example, PARP inhibitors and BRCA1/2 mutant tumors can be effectively treated for positive outcomes in some breast and ovarian cancer patients.  </a:t>
            </a:r>
            <a:endParaRPr/>
          </a:p>
          <a:p>
            <a:pPr indent="-228600" lvl="0" marL="228600" rtl="0" algn="l">
              <a:lnSpc>
                <a:spcPct val="90000"/>
              </a:lnSpc>
              <a:spcBef>
                <a:spcPts val="1000"/>
              </a:spcBef>
              <a:spcAft>
                <a:spcPts val="0"/>
              </a:spcAft>
              <a:buClr>
                <a:schemeClr val="dk1"/>
              </a:buClr>
              <a:buSzPct val="100000"/>
              <a:buChar char="•"/>
            </a:pPr>
            <a:r>
              <a:rPr lang="en-US"/>
              <a:t>Like all pathways, </a:t>
            </a:r>
            <a:r>
              <a:rPr b="1" lang="en-US"/>
              <a:t>drug resistance </a:t>
            </a:r>
            <a:r>
              <a:rPr lang="en-US"/>
              <a:t>mechanisms can be investigated in a systems and therefore predictable fashion.</a:t>
            </a:r>
            <a:endParaRPr/>
          </a:p>
          <a:p>
            <a:pPr indent="-228600" lvl="0" marL="228600" rtl="0" algn="l">
              <a:lnSpc>
                <a:spcPct val="90000"/>
              </a:lnSpc>
              <a:spcBef>
                <a:spcPts val="1000"/>
              </a:spcBef>
              <a:spcAft>
                <a:spcPts val="0"/>
              </a:spcAft>
              <a:buClr>
                <a:schemeClr val="dk1"/>
              </a:buClr>
              <a:buSzPct val="100000"/>
              <a:buChar char="•"/>
            </a:pPr>
            <a:r>
              <a:rPr lang="en-US"/>
              <a:t>There are nearly no mechanistic DDR ODE Models as planned here.  </a:t>
            </a:r>
            <a:endParaRPr/>
          </a:p>
          <a:p>
            <a:pPr indent="-228600" lvl="0" marL="228600" rtl="0" algn="l">
              <a:lnSpc>
                <a:spcPct val="90000"/>
              </a:lnSpc>
              <a:spcBef>
                <a:spcPts val="1000"/>
              </a:spcBef>
              <a:spcAft>
                <a:spcPts val="0"/>
              </a:spcAft>
              <a:buClr>
                <a:schemeClr val="dk1"/>
              </a:buClr>
              <a:buSzPct val="100000"/>
              <a:buChar char="•"/>
            </a:pPr>
            <a:r>
              <a:rPr lang="en-US"/>
              <a:t>A robust number of clinical trials are rationally combining other molecularly targeted drugs, but success continues to be limited by high grade toxicities (myelosuppression).  The rationale is dependent on eliminating all repair processes, therefore triggering cell death.</a:t>
            </a:r>
            <a:endParaRPr/>
          </a:p>
          <a:p>
            <a:pPr indent="-228600" lvl="0" marL="228600" rtl="0" algn="l">
              <a:lnSpc>
                <a:spcPct val="90000"/>
              </a:lnSpc>
              <a:spcBef>
                <a:spcPts val="1000"/>
              </a:spcBef>
              <a:spcAft>
                <a:spcPts val="0"/>
              </a:spcAft>
              <a:buClr>
                <a:schemeClr val="dk1"/>
              </a:buClr>
              <a:buSzPct val="100000"/>
              <a:buChar char="•"/>
            </a:pPr>
            <a:r>
              <a:rPr b="1" lang="en-US"/>
              <a:t>Combination</a:t>
            </a:r>
            <a:r>
              <a:rPr lang="en-US"/>
              <a:t> of anti-DDR agents is also being investigated with radiotherapy and immunotherapy.</a:t>
            </a:r>
            <a:endParaRPr/>
          </a:p>
          <a:p>
            <a:pPr indent="-228600" lvl="0" marL="228600" rtl="0" algn="l">
              <a:lnSpc>
                <a:spcPct val="90000"/>
              </a:lnSpc>
              <a:spcBef>
                <a:spcPts val="1000"/>
              </a:spcBef>
              <a:spcAft>
                <a:spcPts val="0"/>
              </a:spcAft>
              <a:buClr>
                <a:schemeClr val="dk1"/>
              </a:buClr>
              <a:buSzPct val="100000"/>
              <a:buChar char="•"/>
            </a:pPr>
            <a:r>
              <a:rPr lang="en-US"/>
              <a:t>The mechanistic DDR ODE Model may complement another Pilot Project, developing PARP inhibitors with pharmacology that allow CNS penetration.  </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11"/>
          <p:cNvSpPr txBox="1"/>
          <p:nvPr>
            <p:ph type="title"/>
          </p:nvPr>
        </p:nvSpPr>
        <p:spPr>
          <a:xfrm>
            <a:off x="4312790" y="2110222"/>
            <a:ext cx="3776133"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QUESTIONS?</a:t>
            </a:r>
            <a:endParaRPr/>
          </a:p>
        </p:txBody>
      </p:sp>
      <p:sp>
        <p:nvSpPr>
          <p:cNvPr id="244" name="Google Shape;244;p11"/>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5" name="Google Shape;245;p11"/>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6" name="Google Shape;246;p11"/>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7" name="Google Shape;247;p11"/>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3" name="Google Shape;253;p12"/>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p12"/>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5" name="Google Shape;255;p12"/>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6" name="Google Shape;256;p12"/>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57" name="Google Shape;257;p12"/>
          <p:cNvGrpSpPr/>
          <p:nvPr/>
        </p:nvGrpSpPr>
        <p:grpSpPr>
          <a:xfrm>
            <a:off x="-104172" y="-150471"/>
            <a:ext cx="12049578" cy="7292051"/>
            <a:chOff x="-37822" y="-3536"/>
            <a:chExt cx="11983228" cy="6861536"/>
          </a:xfrm>
        </p:grpSpPr>
        <p:sp>
          <p:nvSpPr>
            <p:cNvPr id="258" name="Google Shape;258;p12"/>
            <p:cNvSpPr/>
            <p:nvPr/>
          </p:nvSpPr>
          <p:spPr>
            <a:xfrm>
              <a:off x="-37822" y="0"/>
              <a:ext cx="6469976"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9" name="Google Shape;259;p12"/>
            <p:cNvSpPr/>
            <p:nvPr/>
          </p:nvSpPr>
          <p:spPr>
            <a:xfrm>
              <a:off x="6417280" y="0"/>
              <a:ext cx="5528126" cy="6858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0" name="Google Shape;260;p12"/>
            <p:cNvSpPr/>
            <p:nvPr/>
          </p:nvSpPr>
          <p:spPr>
            <a:xfrm>
              <a:off x="880653" y="3223833"/>
              <a:ext cx="3078768" cy="1900990"/>
            </a:xfrm>
            <a:prstGeom prst="roundRect">
              <a:avLst>
                <a:gd fmla="val 16667" name="adj"/>
              </a:avLst>
            </a:prstGeom>
            <a:solidFill>
              <a:schemeClr val="lt1"/>
            </a:solidFill>
            <a:ln cap="flat" cmpd="sng" w="19050">
              <a:solidFill>
                <a:srgbClr val="1D5156"/>
              </a:solidFill>
              <a:prstDash val="solid"/>
              <a:miter lim="800000"/>
              <a:headEnd len="sm" w="sm" type="none"/>
              <a:tailEnd len="sm" w="sm" type="none"/>
            </a:ln>
          </p:spPr>
          <p:txBody>
            <a:bodyPr anchorCtr="0" anchor="t" bIns="182875" lIns="182875" spcFirstLastPara="1" rIns="182875" wrap="square" tIns="0">
              <a:noAutofit/>
            </a:bodyPr>
            <a:lstStyle/>
            <a:p>
              <a:pPr indent="0" lvl="0" marL="0" marR="0" rtl="0" algn="ctr">
                <a:lnSpc>
                  <a:spcPct val="9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Molecular candidates</a:t>
              </a:r>
              <a:endParaRPr/>
            </a:p>
          </p:txBody>
        </p:sp>
        <p:sp>
          <p:nvSpPr>
            <p:cNvPr id="261" name="Google Shape;261;p12"/>
            <p:cNvSpPr/>
            <p:nvPr/>
          </p:nvSpPr>
          <p:spPr>
            <a:xfrm>
              <a:off x="1436451" y="3638103"/>
              <a:ext cx="1966159" cy="612790"/>
            </a:xfrm>
            <a:prstGeom prst="roundRect">
              <a:avLst>
                <a:gd fmla="val 16667" name="adj"/>
              </a:avLst>
            </a:prstGeom>
            <a:solidFill>
              <a:schemeClr val="lt1"/>
            </a:solidFill>
            <a:ln cap="flat" cmpd="sng" w="19050">
              <a:solidFill>
                <a:srgbClr val="AEABAB"/>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000000"/>
                </a:buClr>
                <a:buSzPts val="1600"/>
                <a:buFont typeface="Century Gothic"/>
                <a:buNone/>
              </a:pPr>
              <a:r>
                <a:rPr b="0" i="0" lang="en-US" sz="1600" u="none" cap="none" strike="noStrike">
                  <a:solidFill>
                    <a:srgbClr val="000000"/>
                  </a:solidFill>
                  <a:latin typeface="Century Gothic"/>
                  <a:ea typeface="Century Gothic"/>
                  <a:cs typeface="Century Gothic"/>
                  <a:sym typeface="Century Gothic"/>
                </a:rPr>
                <a:t>latent vector representation</a:t>
              </a:r>
              <a:endParaRPr b="0" i="0" sz="1600" u="none" cap="none" strike="noStrike">
                <a:solidFill>
                  <a:srgbClr val="000000"/>
                </a:solidFill>
                <a:latin typeface="Century Gothic"/>
                <a:ea typeface="Century Gothic"/>
                <a:cs typeface="Century Gothic"/>
                <a:sym typeface="Century Gothic"/>
              </a:endParaRPr>
            </a:p>
          </p:txBody>
        </p:sp>
        <p:sp>
          <p:nvSpPr>
            <p:cNvPr id="262" name="Google Shape;262;p12"/>
            <p:cNvSpPr/>
            <p:nvPr/>
          </p:nvSpPr>
          <p:spPr>
            <a:xfrm>
              <a:off x="2657263" y="5410181"/>
              <a:ext cx="1616943" cy="1043288"/>
            </a:xfrm>
            <a:prstGeom prst="roundRect">
              <a:avLst>
                <a:gd fmla="val 16667" name="adj"/>
              </a:avLst>
            </a:prstGeom>
            <a:solidFill>
              <a:schemeClr val="lt1"/>
            </a:solidFill>
            <a:ln cap="flat" cmpd="sng" w="19050">
              <a:solidFill>
                <a:srgbClr val="1D5156"/>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Molecular property prediction pipeline</a:t>
              </a:r>
              <a:endParaRPr/>
            </a:p>
          </p:txBody>
        </p:sp>
        <p:cxnSp>
          <p:nvCxnSpPr>
            <p:cNvPr id="263" name="Google Shape;263;p12"/>
            <p:cNvCxnSpPr>
              <a:stCxn id="262" idx="3"/>
              <a:endCxn id="264" idx="1"/>
            </p:cNvCxnSpPr>
            <p:nvPr/>
          </p:nvCxnSpPr>
          <p:spPr>
            <a:xfrm flipH="1" rot="10800000">
              <a:off x="4274206" y="3785925"/>
              <a:ext cx="4954800" cy="2145900"/>
            </a:xfrm>
            <a:prstGeom prst="bentConnector3">
              <a:avLst>
                <a:gd fmla="val 50577" name="adj1"/>
              </a:avLst>
            </a:prstGeom>
            <a:noFill/>
            <a:ln cap="flat" cmpd="sng" w="28575">
              <a:solidFill>
                <a:srgbClr val="FFFFFF"/>
              </a:solidFill>
              <a:prstDash val="solid"/>
              <a:miter lim="800000"/>
              <a:headEnd len="sm" w="sm" type="none"/>
              <a:tailEnd len="med" w="med" type="triangle"/>
            </a:ln>
          </p:spPr>
        </p:cxnSp>
        <p:sp>
          <p:nvSpPr>
            <p:cNvPr id="265" name="Google Shape;265;p12"/>
            <p:cNvSpPr txBox="1"/>
            <p:nvPr/>
          </p:nvSpPr>
          <p:spPr>
            <a:xfrm>
              <a:off x="6417280" y="1094"/>
              <a:ext cx="5528126" cy="8125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0" i="0" lang="en-US" sz="3200" u="none" cap="none" strike="noStrike">
                  <a:solidFill>
                    <a:srgbClr val="000000"/>
                  </a:solidFill>
                  <a:latin typeface="Century Gothic"/>
                  <a:ea typeface="Century Gothic"/>
                  <a:cs typeface="Century Gothic"/>
                  <a:sym typeface="Century Gothic"/>
                </a:rPr>
                <a:t>PBPK-PD</a:t>
              </a:r>
              <a:endParaRPr/>
            </a:p>
            <a:p>
              <a:pPr indent="0" lvl="0" marL="0" marR="0" rtl="0" algn="ctr">
                <a:lnSpc>
                  <a:spcPct val="90000"/>
                </a:lnSpc>
                <a:spcBef>
                  <a:spcPts val="0"/>
                </a:spcBef>
                <a:spcAft>
                  <a:spcPts val="0"/>
                </a:spcAft>
                <a:buNone/>
              </a:pPr>
              <a:r>
                <a:rPr b="0" i="0" lang="en-US" sz="2000" u="none" cap="none" strike="noStrike">
                  <a:solidFill>
                    <a:srgbClr val="7F7F7F"/>
                  </a:solidFill>
                  <a:latin typeface="Arial"/>
                  <a:ea typeface="Arial"/>
                  <a:cs typeface="Arial"/>
                  <a:sym typeface="Arial"/>
                </a:rPr>
                <a:t>[mechanistic]</a:t>
              </a:r>
              <a:endParaRPr b="0" i="0" sz="2000" u="none" cap="none" strike="noStrike">
                <a:solidFill>
                  <a:srgbClr val="7F7F7F"/>
                </a:solidFill>
                <a:latin typeface="Century Gothic"/>
                <a:ea typeface="Century Gothic"/>
                <a:cs typeface="Century Gothic"/>
                <a:sym typeface="Century Gothic"/>
              </a:endParaRPr>
            </a:p>
          </p:txBody>
        </p:sp>
        <p:sp>
          <p:nvSpPr>
            <p:cNvPr id="266" name="Google Shape;266;p12"/>
            <p:cNvSpPr txBox="1"/>
            <p:nvPr/>
          </p:nvSpPr>
          <p:spPr>
            <a:xfrm>
              <a:off x="1848195" y="2407682"/>
              <a:ext cx="1148039" cy="526298"/>
            </a:xfrm>
            <a:prstGeom prst="rect">
              <a:avLst/>
            </a:prstGeom>
            <a:noFill/>
            <a:ln>
              <a:noFill/>
            </a:ln>
          </p:spPr>
          <p:txBody>
            <a:bodyPr anchorCtr="0" anchor="t" bIns="91425" lIns="91425" spcFirstLastPara="1" rIns="91425" wrap="square" tIns="45700">
              <a:spAutoFit/>
            </a:bodyPr>
            <a:lstStyle/>
            <a:p>
              <a:pPr indent="0" lvl="0" marL="0" marR="0" rtl="0" algn="ctr">
                <a:lnSpc>
                  <a:spcPct val="90000"/>
                </a:lnSpc>
                <a:spcBef>
                  <a:spcPts val="0"/>
                </a:spcBef>
                <a:spcAft>
                  <a:spcPts val="0"/>
                </a:spcAft>
                <a:buNone/>
              </a:pPr>
              <a:r>
                <a:rPr b="0" i="0" lang="en-US" sz="2800" u="none" cap="none" strike="noStrike">
                  <a:solidFill>
                    <a:srgbClr val="000000"/>
                  </a:solidFill>
                  <a:latin typeface="Century Gothic"/>
                  <a:ea typeface="Century Gothic"/>
                  <a:cs typeface="Century Gothic"/>
                  <a:sym typeface="Century Gothic"/>
                </a:rPr>
                <a:t>GMD</a:t>
              </a:r>
              <a:endParaRPr/>
            </a:p>
          </p:txBody>
        </p:sp>
        <p:cxnSp>
          <p:nvCxnSpPr>
            <p:cNvPr id="267" name="Google Shape;267;p12"/>
            <p:cNvCxnSpPr>
              <a:stCxn id="266" idx="2"/>
              <a:endCxn id="260" idx="0"/>
            </p:cNvCxnSpPr>
            <p:nvPr/>
          </p:nvCxnSpPr>
          <p:spPr>
            <a:xfrm flipH="1">
              <a:off x="2420114" y="2933980"/>
              <a:ext cx="2100" cy="289800"/>
            </a:xfrm>
            <a:prstGeom prst="straightConnector1">
              <a:avLst/>
            </a:prstGeom>
            <a:noFill/>
            <a:ln cap="flat" cmpd="sng" w="28575">
              <a:solidFill>
                <a:srgbClr val="FFFFFF"/>
              </a:solidFill>
              <a:prstDash val="solid"/>
              <a:miter lim="800000"/>
              <a:headEnd len="sm" w="sm" type="none"/>
              <a:tailEnd len="med" w="med" type="triangle"/>
            </a:ln>
          </p:spPr>
        </p:cxnSp>
        <p:cxnSp>
          <p:nvCxnSpPr>
            <p:cNvPr id="268" name="Google Shape;268;p12"/>
            <p:cNvCxnSpPr>
              <a:stCxn id="269" idx="1"/>
              <a:endCxn id="266" idx="0"/>
            </p:cNvCxnSpPr>
            <p:nvPr/>
          </p:nvCxnSpPr>
          <p:spPr>
            <a:xfrm flipH="1">
              <a:off x="2422162" y="1670984"/>
              <a:ext cx="894900" cy="736800"/>
            </a:xfrm>
            <a:prstGeom prst="bentConnector2">
              <a:avLst/>
            </a:prstGeom>
            <a:noFill/>
            <a:ln cap="flat" cmpd="sng" w="28575">
              <a:solidFill>
                <a:srgbClr val="FFFFFF"/>
              </a:solidFill>
              <a:prstDash val="solid"/>
              <a:miter lim="800000"/>
              <a:headEnd len="sm" w="sm" type="none"/>
              <a:tailEnd len="med" w="med" type="triangle"/>
            </a:ln>
          </p:spPr>
        </p:cxnSp>
        <p:sp>
          <p:nvSpPr>
            <p:cNvPr id="264" name="Google Shape;264;p12"/>
            <p:cNvSpPr/>
            <p:nvPr/>
          </p:nvSpPr>
          <p:spPr>
            <a:xfrm>
              <a:off x="9229072" y="3520061"/>
              <a:ext cx="1539155" cy="532022"/>
            </a:xfrm>
            <a:prstGeom prst="roundRect">
              <a:avLst>
                <a:gd fmla="val 16667" name="adj"/>
              </a:avLst>
            </a:prstGeom>
            <a:solidFill>
              <a:srgbClr val="FFFFFF"/>
            </a:solidFill>
            <a:ln cap="flat" cmpd="sng" w="19050">
              <a:solidFill>
                <a:srgbClr val="1D5156"/>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PBPK ODE model</a:t>
              </a:r>
              <a:endParaRPr/>
            </a:p>
          </p:txBody>
        </p:sp>
        <p:sp>
          <p:nvSpPr>
            <p:cNvPr id="270" name="Google Shape;270;p12"/>
            <p:cNvSpPr/>
            <p:nvPr/>
          </p:nvSpPr>
          <p:spPr>
            <a:xfrm>
              <a:off x="1440055" y="4473840"/>
              <a:ext cx="1966159" cy="535531"/>
            </a:xfrm>
            <a:prstGeom prst="roundRect">
              <a:avLst>
                <a:gd fmla="val 16667" name="adj"/>
              </a:avLst>
            </a:prstGeom>
            <a:solidFill>
              <a:schemeClr val="lt1"/>
            </a:solidFill>
            <a:ln cap="flat" cmpd="sng" w="19050">
              <a:solidFill>
                <a:srgbClr val="AEABAB"/>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None/>
              </a:pPr>
              <a:r>
                <a:rPr b="0" i="0" lang="en-US" sz="1600" u="none" cap="none" strike="noStrike">
                  <a:solidFill>
                    <a:srgbClr val="000000"/>
                  </a:solidFill>
                  <a:latin typeface="Century Gothic"/>
                  <a:ea typeface="Century Gothic"/>
                  <a:cs typeface="Century Gothic"/>
                  <a:sym typeface="Century Gothic"/>
                </a:rPr>
                <a:t>SMILES representation</a:t>
              </a:r>
              <a:endParaRPr/>
            </a:p>
          </p:txBody>
        </p:sp>
        <p:sp>
          <p:nvSpPr>
            <p:cNvPr id="271" name="Google Shape;271;p12"/>
            <p:cNvSpPr/>
            <p:nvPr/>
          </p:nvSpPr>
          <p:spPr>
            <a:xfrm>
              <a:off x="8446853" y="4517111"/>
              <a:ext cx="3103594" cy="2227051"/>
            </a:xfrm>
            <a:prstGeom prst="roundRect">
              <a:avLst>
                <a:gd fmla="val 16667" name="adj"/>
              </a:avLst>
            </a:prstGeom>
            <a:solidFill>
              <a:srgbClr val="FFFFFF"/>
            </a:solidFill>
            <a:ln cap="flat" cmpd="sng" w="19050">
              <a:solidFill>
                <a:srgbClr val="1D5156"/>
              </a:solidFill>
              <a:prstDash val="solid"/>
              <a:miter lim="800000"/>
              <a:headEnd len="sm" w="sm" type="none"/>
              <a:tailEnd len="sm" w="sm" type="none"/>
            </a:ln>
          </p:spPr>
          <p:txBody>
            <a:bodyPr anchorCtr="0" anchor="t" bIns="182875" lIns="182875" spcFirstLastPara="1" rIns="182875" wrap="square" tIns="0">
              <a:noAutofit/>
            </a:bodyPr>
            <a:lstStyle/>
            <a:p>
              <a:pPr indent="0" lvl="0" marL="0" marR="0" rtl="0" algn="ctr">
                <a:lnSpc>
                  <a:spcPct val="9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Pharmacodynamic pathway models </a:t>
              </a:r>
              <a:endParaRPr/>
            </a:p>
            <a:p>
              <a:pPr indent="0" lvl="0" marL="0" marR="0" rtl="0" algn="ctr">
                <a:lnSpc>
                  <a:spcPct val="9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(DNA damage/repair)</a:t>
              </a:r>
              <a:endParaRPr b="0" i="0" sz="1800" u="none" cap="none" strike="noStrike">
                <a:solidFill>
                  <a:srgbClr val="000000"/>
                </a:solidFill>
                <a:latin typeface="Century Gothic"/>
                <a:ea typeface="Century Gothic"/>
                <a:cs typeface="Century Gothic"/>
                <a:sym typeface="Century Gothic"/>
              </a:endParaRPr>
            </a:p>
          </p:txBody>
        </p:sp>
        <p:cxnSp>
          <p:nvCxnSpPr>
            <p:cNvPr id="272" name="Google Shape;272;p12"/>
            <p:cNvCxnSpPr>
              <a:stCxn id="264" idx="2"/>
              <a:endCxn id="271" idx="0"/>
            </p:cNvCxnSpPr>
            <p:nvPr/>
          </p:nvCxnSpPr>
          <p:spPr>
            <a:xfrm>
              <a:off x="9998649" y="4052083"/>
              <a:ext cx="0" cy="465000"/>
            </a:xfrm>
            <a:prstGeom prst="straightConnector1">
              <a:avLst/>
            </a:prstGeom>
            <a:noFill/>
            <a:ln cap="flat" cmpd="sng" w="28575">
              <a:solidFill>
                <a:srgbClr val="FFFFFF"/>
              </a:solidFill>
              <a:prstDash val="solid"/>
              <a:miter lim="800000"/>
              <a:headEnd len="sm" w="sm" type="none"/>
              <a:tailEnd len="med" w="med" type="triangle"/>
            </a:ln>
          </p:spPr>
        </p:cxnSp>
        <p:sp>
          <p:nvSpPr>
            <p:cNvPr id="273" name="Google Shape;273;p12"/>
            <p:cNvSpPr/>
            <p:nvPr/>
          </p:nvSpPr>
          <p:spPr>
            <a:xfrm>
              <a:off x="9144200" y="5467723"/>
              <a:ext cx="1728498" cy="544835"/>
            </a:xfrm>
            <a:prstGeom prst="roundRect">
              <a:avLst>
                <a:gd fmla="val 16667" name="adj"/>
              </a:avLst>
            </a:prstGeom>
            <a:solidFill>
              <a:srgbClr val="FFFFFF"/>
            </a:solidFill>
            <a:ln cap="flat" cmpd="sng" w="19050">
              <a:solidFill>
                <a:srgbClr val="AEABAB"/>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Therapeutic outcome</a:t>
              </a:r>
              <a:endParaRPr/>
            </a:p>
          </p:txBody>
        </p:sp>
        <p:sp>
          <p:nvSpPr>
            <p:cNvPr id="274" name="Google Shape;274;p12"/>
            <p:cNvSpPr/>
            <p:nvPr/>
          </p:nvSpPr>
          <p:spPr>
            <a:xfrm>
              <a:off x="9144200" y="6086364"/>
              <a:ext cx="1728498" cy="552051"/>
            </a:xfrm>
            <a:prstGeom prst="roundRect">
              <a:avLst>
                <a:gd fmla="val 16667" name="adj"/>
              </a:avLst>
            </a:prstGeom>
            <a:solidFill>
              <a:srgbClr val="FFFFFF"/>
            </a:solidFill>
            <a:ln cap="flat" cmpd="sng" w="19050">
              <a:solidFill>
                <a:srgbClr val="AEABAB"/>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None/>
              </a:pPr>
              <a:r>
                <a:rPr b="0" i="0" lang="en-US" sz="1400" u="none" cap="none" strike="noStrike">
                  <a:solidFill>
                    <a:srgbClr val="000000"/>
                  </a:solidFill>
                  <a:latin typeface="Century Gothic"/>
                  <a:ea typeface="Century Gothic"/>
                  <a:cs typeface="Century Gothic"/>
                  <a:sym typeface="Century Gothic"/>
                </a:rPr>
                <a:t>Adverse outcomes</a:t>
              </a:r>
              <a:endParaRPr/>
            </a:p>
          </p:txBody>
        </p:sp>
        <p:grpSp>
          <p:nvGrpSpPr>
            <p:cNvPr id="275" name="Google Shape;275;p12"/>
            <p:cNvGrpSpPr/>
            <p:nvPr/>
          </p:nvGrpSpPr>
          <p:grpSpPr>
            <a:xfrm>
              <a:off x="8882410" y="1214895"/>
              <a:ext cx="2221355" cy="1901558"/>
              <a:chOff x="8425210" y="971055"/>
              <a:chExt cx="2221355" cy="1901558"/>
            </a:xfrm>
          </p:grpSpPr>
          <p:sp>
            <p:nvSpPr>
              <p:cNvPr id="276" name="Google Shape;276;p12"/>
              <p:cNvSpPr/>
              <p:nvPr/>
            </p:nvSpPr>
            <p:spPr>
              <a:xfrm>
                <a:off x="8425210" y="971055"/>
                <a:ext cx="2221355" cy="1901558"/>
              </a:xfrm>
              <a:prstGeom prst="roundRect">
                <a:avLst>
                  <a:gd fmla="val 16667" name="adj"/>
                </a:avLst>
              </a:prstGeom>
              <a:solidFill>
                <a:srgbClr val="FFFFFF"/>
              </a:solidFill>
              <a:ln cap="flat" cmpd="sng" w="19050">
                <a:solidFill>
                  <a:srgbClr val="1D5156"/>
                </a:solidFill>
                <a:prstDash val="solid"/>
                <a:miter lim="800000"/>
                <a:headEnd len="sm" w="sm" type="none"/>
                <a:tailEnd len="sm" w="sm" type="none"/>
              </a:ln>
            </p:spPr>
            <p:txBody>
              <a:bodyPr anchorCtr="0" anchor="t" bIns="182875" lIns="182875" spcFirstLastPara="1" rIns="182875" wrap="square" tIns="0">
                <a:noAutofit/>
              </a:bodyPr>
              <a:lstStyle/>
              <a:p>
                <a:pPr indent="0" lvl="0" marL="0" marR="0" rtl="0" algn="ctr">
                  <a:lnSpc>
                    <a:spcPct val="90000"/>
                  </a:lnSpc>
                  <a:spcBef>
                    <a:spcPts val="0"/>
                  </a:spcBef>
                  <a:spcAft>
                    <a:spcPts val="0"/>
                  </a:spcAft>
                  <a:buClr>
                    <a:srgbClr val="000000"/>
                  </a:buClr>
                  <a:buSzPts val="1800"/>
                  <a:buFont typeface="Century Gothic"/>
                  <a:buNone/>
                </a:pPr>
                <a:r>
                  <a:rPr b="1" i="0" lang="en-US" sz="1800" u="none" cap="none" strike="noStrike">
                    <a:solidFill>
                      <a:srgbClr val="000000"/>
                    </a:solidFill>
                    <a:latin typeface="Century Gothic"/>
                    <a:ea typeface="Century Gothic"/>
                    <a:cs typeface="Century Gothic"/>
                    <a:sym typeface="Century Gothic"/>
                  </a:rPr>
                  <a:t>Human therapeutic value</a:t>
                </a:r>
                <a:endParaRPr/>
              </a:p>
            </p:txBody>
          </p:sp>
          <p:pic>
            <p:nvPicPr>
              <p:cNvPr descr="http://www.uen.org/utahlink/tours/loadimg.cgi?p=/tour/23647/23647picture.jpg" id="277" name="Google Shape;277;p12"/>
              <p:cNvPicPr preferRelativeResize="0"/>
              <p:nvPr/>
            </p:nvPicPr>
            <p:blipFill rotWithShape="1">
              <a:blip r:embed="rId3">
                <a:alphaModFix/>
              </a:blip>
              <a:srcRect b="19278" l="4456" r="4178" t="2734"/>
              <a:stretch/>
            </p:blipFill>
            <p:spPr>
              <a:xfrm>
                <a:off x="9195766" y="1797588"/>
                <a:ext cx="708456" cy="985411"/>
              </a:xfrm>
              <a:prstGeom prst="rect">
                <a:avLst/>
              </a:prstGeom>
              <a:noFill/>
              <a:ln>
                <a:noFill/>
              </a:ln>
            </p:spPr>
          </p:pic>
        </p:grpSp>
        <p:sp>
          <p:nvSpPr>
            <p:cNvPr id="269" name="Google Shape;269;p12"/>
            <p:cNvSpPr/>
            <p:nvPr/>
          </p:nvSpPr>
          <p:spPr>
            <a:xfrm>
              <a:off x="3317062" y="1420847"/>
              <a:ext cx="1883744" cy="500275"/>
            </a:xfrm>
            <a:prstGeom prst="roundRect">
              <a:avLst>
                <a:gd fmla="val 16667" name="adj"/>
              </a:avLst>
            </a:prstGeom>
            <a:noFill/>
            <a:ln cap="flat" cmpd="sng" w="19050">
              <a:solidFill>
                <a:srgbClr val="1D5156"/>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Molecular optimization</a:t>
              </a:r>
              <a:endParaRPr/>
            </a:p>
          </p:txBody>
        </p:sp>
        <p:sp>
          <p:nvSpPr>
            <p:cNvPr id="278" name="Google Shape;278;p12"/>
            <p:cNvSpPr/>
            <p:nvPr/>
          </p:nvSpPr>
          <p:spPr>
            <a:xfrm>
              <a:off x="3317062" y="2264032"/>
              <a:ext cx="1883744" cy="809116"/>
            </a:xfrm>
            <a:prstGeom prst="roundRect">
              <a:avLst>
                <a:gd fmla="val 16667" name="adj"/>
              </a:avLst>
            </a:prstGeom>
            <a:noFill/>
            <a:ln cap="flat" cmpd="sng" w="19050">
              <a:solidFill>
                <a:srgbClr val="1D5156"/>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000000"/>
                </a:buClr>
                <a:buSzPts val="2000"/>
                <a:buFont typeface="Century Gothic"/>
                <a:buNone/>
              </a:pPr>
              <a:r>
                <a:rPr b="1" i="0" lang="en-US" sz="2000" u="none" cap="small" strike="noStrike">
                  <a:solidFill>
                    <a:srgbClr val="000000"/>
                  </a:solidFill>
                  <a:latin typeface="Century Gothic"/>
                  <a:ea typeface="Century Gothic"/>
                  <a:cs typeface="Century Gothic"/>
                  <a:sym typeface="Century Gothic"/>
                </a:rPr>
                <a:t>Latent space optimization</a:t>
              </a:r>
              <a:endParaRPr/>
            </a:p>
          </p:txBody>
        </p:sp>
        <p:cxnSp>
          <p:nvCxnSpPr>
            <p:cNvPr id="279" name="Google Shape;279;p12"/>
            <p:cNvCxnSpPr>
              <a:stCxn id="280" idx="1"/>
              <a:endCxn id="269" idx="3"/>
            </p:cNvCxnSpPr>
            <p:nvPr/>
          </p:nvCxnSpPr>
          <p:spPr>
            <a:xfrm rot="10800000">
              <a:off x="5200927" y="1671004"/>
              <a:ext cx="629400" cy="493200"/>
            </a:xfrm>
            <a:prstGeom prst="bentConnector3">
              <a:avLst>
                <a:gd fmla="val 44376" name="adj1"/>
              </a:avLst>
            </a:prstGeom>
            <a:noFill/>
            <a:ln cap="flat" cmpd="sng" w="28575">
              <a:solidFill>
                <a:srgbClr val="FFFFFF"/>
              </a:solidFill>
              <a:prstDash val="solid"/>
              <a:miter lim="800000"/>
              <a:headEnd len="sm" w="sm" type="none"/>
              <a:tailEnd len="med" w="med" type="triangle"/>
            </a:ln>
          </p:spPr>
        </p:cxnSp>
        <p:cxnSp>
          <p:nvCxnSpPr>
            <p:cNvPr id="281" name="Google Shape;281;p12"/>
            <p:cNvCxnSpPr>
              <a:stCxn id="270" idx="3"/>
              <a:endCxn id="278" idx="2"/>
            </p:cNvCxnSpPr>
            <p:nvPr/>
          </p:nvCxnSpPr>
          <p:spPr>
            <a:xfrm flipH="1" rot="10800000">
              <a:off x="3406214" y="3073005"/>
              <a:ext cx="852600" cy="1668600"/>
            </a:xfrm>
            <a:prstGeom prst="bentConnector2">
              <a:avLst/>
            </a:prstGeom>
            <a:noFill/>
            <a:ln cap="flat" cmpd="sng" w="28575">
              <a:solidFill>
                <a:srgbClr val="FFFFFF"/>
              </a:solidFill>
              <a:prstDash val="solid"/>
              <a:miter lim="800000"/>
              <a:headEnd len="sm" w="sm" type="none"/>
              <a:tailEnd len="med" w="med" type="triangle"/>
            </a:ln>
          </p:spPr>
        </p:cxnSp>
        <p:cxnSp>
          <p:nvCxnSpPr>
            <p:cNvPr id="282" name="Google Shape;282;p12"/>
            <p:cNvCxnSpPr>
              <a:stCxn id="261" idx="2"/>
              <a:endCxn id="270" idx="0"/>
            </p:cNvCxnSpPr>
            <p:nvPr/>
          </p:nvCxnSpPr>
          <p:spPr>
            <a:xfrm>
              <a:off x="2419530" y="4250893"/>
              <a:ext cx="3600" cy="222900"/>
            </a:xfrm>
            <a:prstGeom prst="straightConnector1">
              <a:avLst/>
            </a:prstGeom>
            <a:noFill/>
            <a:ln cap="flat" cmpd="sng" w="28575">
              <a:solidFill>
                <a:srgbClr val="FFFFFF"/>
              </a:solidFill>
              <a:prstDash val="solid"/>
              <a:miter lim="800000"/>
              <a:headEnd len="sm" w="sm" type="none"/>
              <a:tailEnd len="med" w="med" type="triangle"/>
            </a:ln>
          </p:spPr>
        </p:cxnSp>
        <p:cxnSp>
          <p:nvCxnSpPr>
            <p:cNvPr id="283" name="Google Shape;283;p12"/>
            <p:cNvCxnSpPr>
              <a:stCxn id="278" idx="1"/>
              <a:endCxn id="266" idx="3"/>
            </p:cNvCxnSpPr>
            <p:nvPr/>
          </p:nvCxnSpPr>
          <p:spPr>
            <a:xfrm flipH="1">
              <a:off x="2996362" y="2668590"/>
              <a:ext cx="320700" cy="2100"/>
            </a:xfrm>
            <a:prstGeom prst="straightConnector1">
              <a:avLst/>
            </a:prstGeom>
            <a:noFill/>
            <a:ln cap="flat" cmpd="sng" w="28575">
              <a:solidFill>
                <a:srgbClr val="FFFFFF"/>
              </a:solidFill>
              <a:prstDash val="solid"/>
              <a:miter lim="800000"/>
              <a:headEnd len="sm" w="sm" type="none"/>
              <a:tailEnd len="med" w="med" type="triangle"/>
            </a:ln>
          </p:spPr>
        </p:cxnSp>
        <p:sp>
          <p:nvSpPr>
            <p:cNvPr id="284" name="Google Shape;284;p12"/>
            <p:cNvSpPr txBox="1"/>
            <p:nvPr/>
          </p:nvSpPr>
          <p:spPr>
            <a:xfrm>
              <a:off x="-37822" y="-3536"/>
              <a:ext cx="6469976" cy="8125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0" i="0" lang="en-US" sz="3200" u="none" cap="none" strike="noStrike">
                  <a:solidFill>
                    <a:srgbClr val="000000"/>
                  </a:solidFill>
                  <a:latin typeface="Century Gothic"/>
                  <a:ea typeface="Century Gothic"/>
                  <a:cs typeface="Century Gothic"/>
                  <a:sym typeface="Century Gothic"/>
                </a:rPr>
                <a:t>GMD and property prediction</a:t>
              </a:r>
              <a:endParaRPr/>
            </a:p>
            <a:p>
              <a:pPr indent="0" lvl="0" marL="0" marR="0" rtl="0" algn="ctr">
                <a:lnSpc>
                  <a:spcPct val="90000"/>
                </a:lnSpc>
                <a:spcBef>
                  <a:spcPts val="0"/>
                </a:spcBef>
                <a:spcAft>
                  <a:spcPts val="0"/>
                </a:spcAft>
                <a:buNone/>
              </a:pPr>
              <a:r>
                <a:rPr b="0" i="0" lang="en-US" sz="2000" u="none" cap="none" strike="noStrike">
                  <a:solidFill>
                    <a:srgbClr val="7F7F7F"/>
                  </a:solidFill>
                  <a:latin typeface="Arial"/>
                  <a:ea typeface="Arial"/>
                  <a:cs typeface="Arial"/>
                  <a:sym typeface="Arial"/>
                </a:rPr>
                <a:t>[data-driven]</a:t>
              </a:r>
              <a:endParaRPr b="0" i="0" sz="2000" u="none" cap="none" strike="noStrike">
                <a:solidFill>
                  <a:srgbClr val="7F7F7F"/>
                </a:solidFill>
                <a:latin typeface="Century Gothic"/>
                <a:ea typeface="Century Gothic"/>
                <a:cs typeface="Century Gothic"/>
                <a:sym typeface="Century Gothic"/>
              </a:endParaRPr>
            </a:p>
          </p:txBody>
        </p:sp>
        <p:sp>
          <p:nvSpPr>
            <p:cNvPr id="285" name="Google Shape;285;p12"/>
            <p:cNvSpPr txBox="1"/>
            <p:nvPr/>
          </p:nvSpPr>
          <p:spPr>
            <a:xfrm>
              <a:off x="7097308" y="5898351"/>
              <a:ext cx="12583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e.g., pIC</a:t>
              </a:r>
              <a:r>
                <a:rPr b="0" baseline="-25000" i="0" lang="en-US" sz="1800" u="none" cap="none" strike="noStrike">
                  <a:solidFill>
                    <a:schemeClr val="dk1"/>
                  </a:solidFill>
                  <a:latin typeface="Calibri"/>
                  <a:ea typeface="Calibri"/>
                  <a:cs typeface="Calibri"/>
                  <a:sym typeface="Calibri"/>
                </a:rPr>
                <a:t>50</a:t>
              </a:r>
              <a:endParaRPr/>
            </a:p>
          </p:txBody>
        </p:sp>
        <p:sp>
          <p:nvSpPr>
            <p:cNvPr id="286" name="Google Shape;286;p12"/>
            <p:cNvSpPr txBox="1"/>
            <p:nvPr/>
          </p:nvSpPr>
          <p:spPr>
            <a:xfrm>
              <a:off x="6435435" y="3440054"/>
              <a:ext cx="2891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a:t>
              </a:r>
              <a:r>
                <a:rPr baseline="-25000" lang="en-US" sz="1800">
                  <a:solidFill>
                    <a:schemeClr val="dk1"/>
                  </a:solidFill>
                  <a:latin typeface="Calibri"/>
                  <a:ea typeface="Calibri"/>
                  <a:cs typeface="Calibri"/>
                  <a:sym typeface="Calibri"/>
                </a:rPr>
                <a:t>int</a:t>
              </a:r>
              <a:r>
                <a:rPr lang="en-US" sz="1800">
                  <a:solidFill>
                    <a:schemeClr val="dk1"/>
                  </a:solidFill>
                  <a:latin typeface="Calibri"/>
                  <a:ea typeface="Calibri"/>
                  <a:cs typeface="Calibri"/>
                  <a:sym typeface="Calibri"/>
                </a:rPr>
                <a:t>, pIC</a:t>
              </a:r>
              <a:r>
                <a:rPr baseline="-25000" lang="en-US" sz="1800">
                  <a:solidFill>
                    <a:schemeClr val="dk1"/>
                  </a:solidFill>
                  <a:latin typeface="Calibri"/>
                  <a:ea typeface="Calibri"/>
                  <a:cs typeface="Calibri"/>
                  <a:sym typeface="Calibri"/>
                </a:rPr>
                <a:t>50</a:t>
              </a:r>
              <a:r>
                <a:rPr lang="en-US" sz="1800">
                  <a:solidFill>
                    <a:schemeClr val="dk1"/>
                  </a:solidFill>
                  <a:latin typeface="Calibri"/>
                  <a:ea typeface="Calibri"/>
                  <a:cs typeface="Calibri"/>
                  <a:sym typeface="Calibri"/>
                </a:rPr>
                <a:t>, f</a:t>
              </a:r>
              <a:r>
                <a:rPr baseline="-25000" lang="en-US" sz="1800">
                  <a:solidFill>
                    <a:schemeClr val="dk1"/>
                  </a:solidFill>
                  <a:latin typeface="Calibri"/>
                  <a:ea typeface="Calibri"/>
                  <a:cs typeface="Calibri"/>
                  <a:sym typeface="Calibri"/>
                </a:rPr>
                <a:t>u</a:t>
              </a:r>
              <a:r>
                <a:rPr lang="en-US" sz="1800">
                  <a:solidFill>
                    <a:schemeClr val="dk1"/>
                  </a:solidFill>
                  <a:latin typeface="Calibri"/>
                  <a:ea typeface="Calibri"/>
                  <a:cs typeface="Calibri"/>
                  <a:sym typeface="Calibri"/>
                </a:rPr>
                <a:t>, B2P, pKa, logP</a:t>
              </a:r>
              <a:endParaRPr sz="1800">
                <a:solidFill>
                  <a:schemeClr val="dk1"/>
                </a:solidFill>
                <a:latin typeface="Calibri"/>
                <a:ea typeface="Calibri"/>
                <a:cs typeface="Calibri"/>
                <a:sym typeface="Calibri"/>
              </a:endParaRPr>
            </a:p>
          </p:txBody>
        </p:sp>
        <p:sp>
          <p:nvSpPr>
            <p:cNvPr id="287" name="Google Shape;287;p12"/>
            <p:cNvSpPr txBox="1"/>
            <p:nvPr/>
          </p:nvSpPr>
          <p:spPr>
            <a:xfrm>
              <a:off x="9724811" y="4174118"/>
              <a:ext cx="99411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C(t)</a:t>
              </a:r>
              <a:endParaRPr/>
            </a:p>
          </p:txBody>
        </p:sp>
        <p:sp>
          <p:nvSpPr>
            <p:cNvPr id="288" name="Google Shape;288;p12"/>
            <p:cNvSpPr/>
            <p:nvPr/>
          </p:nvSpPr>
          <p:spPr>
            <a:xfrm>
              <a:off x="5818876" y="1052124"/>
              <a:ext cx="1207105" cy="500275"/>
            </a:xfrm>
            <a:prstGeom prst="roundRect">
              <a:avLst>
                <a:gd fmla="val 16667" name="adj"/>
              </a:avLst>
            </a:prstGeom>
            <a:solidFill>
              <a:schemeClr val="lt1"/>
            </a:solidFill>
            <a:ln cap="flat" cmpd="sng" w="19050">
              <a:solidFill>
                <a:srgbClr val="1D5156"/>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Design criteria</a:t>
              </a:r>
              <a:endParaRPr/>
            </a:p>
          </p:txBody>
        </p:sp>
        <p:cxnSp>
          <p:nvCxnSpPr>
            <p:cNvPr id="289" name="Google Shape;289;p12"/>
            <p:cNvCxnSpPr>
              <a:stCxn id="280" idx="1"/>
              <a:endCxn id="278" idx="3"/>
            </p:cNvCxnSpPr>
            <p:nvPr/>
          </p:nvCxnSpPr>
          <p:spPr>
            <a:xfrm flipH="1">
              <a:off x="5200927" y="2164204"/>
              <a:ext cx="629400" cy="504300"/>
            </a:xfrm>
            <a:prstGeom prst="bentConnector3">
              <a:avLst>
                <a:gd fmla="val 44376" name="adj1"/>
              </a:avLst>
            </a:prstGeom>
            <a:noFill/>
            <a:ln cap="flat" cmpd="sng" w="28575">
              <a:solidFill>
                <a:srgbClr val="FFFFFF"/>
              </a:solidFill>
              <a:prstDash val="solid"/>
              <a:miter lim="800000"/>
              <a:headEnd len="sm" w="sm" type="none"/>
              <a:tailEnd len="med" w="med" type="triangle"/>
            </a:ln>
          </p:spPr>
        </p:cxnSp>
        <p:cxnSp>
          <p:nvCxnSpPr>
            <p:cNvPr id="290" name="Google Shape;290;p12"/>
            <p:cNvCxnSpPr>
              <a:stCxn id="262" idx="3"/>
            </p:cNvCxnSpPr>
            <p:nvPr/>
          </p:nvCxnSpPr>
          <p:spPr>
            <a:xfrm>
              <a:off x="4274206" y="5931825"/>
              <a:ext cx="4172700" cy="0"/>
            </a:xfrm>
            <a:prstGeom prst="straightConnector1">
              <a:avLst/>
            </a:prstGeom>
            <a:noFill/>
            <a:ln cap="flat" cmpd="sng" w="28575">
              <a:solidFill>
                <a:srgbClr val="FFFFFF"/>
              </a:solidFill>
              <a:prstDash val="solid"/>
              <a:miter lim="800000"/>
              <a:headEnd len="sm" w="sm" type="none"/>
              <a:tailEnd len="med" w="med" type="triangle"/>
            </a:ln>
          </p:spPr>
        </p:cxnSp>
        <p:sp>
          <p:nvSpPr>
            <p:cNvPr id="291" name="Google Shape;291;p12"/>
            <p:cNvSpPr/>
            <p:nvPr/>
          </p:nvSpPr>
          <p:spPr>
            <a:xfrm>
              <a:off x="654586" y="5539093"/>
              <a:ext cx="1488397" cy="732137"/>
            </a:xfrm>
            <a:prstGeom prst="roundRect">
              <a:avLst>
                <a:gd fmla="val 16667" name="adj"/>
              </a:avLst>
            </a:prstGeom>
            <a:solidFill>
              <a:srgbClr val="595959"/>
            </a:solidFill>
            <a:ln cap="flat" cmpd="sng" w="19050">
              <a:solidFill>
                <a:srgbClr val="1D515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1600"/>
                <a:buFont typeface="Century Gothic"/>
                <a:buNone/>
              </a:pPr>
              <a:r>
                <a:rPr i="0" lang="en-US" sz="1600" u="none" cap="none" strike="noStrike">
                  <a:solidFill>
                    <a:schemeClr val="lt1"/>
                  </a:solidFill>
                  <a:latin typeface="Century Gothic"/>
                  <a:ea typeface="Century Gothic"/>
                  <a:cs typeface="Century Gothic"/>
                  <a:sym typeface="Century Gothic"/>
                </a:rPr>
                <a:t>Initial compound library</a:t>
              </a:r>
              <a:endParaRPr/>
            </a:p>
          </p:txBody>
        </p:sp>
        <p:cxnSp>
          <p:nvCxnSpPr>
            <p:cNvPr id="292" name="Google Shape;292;p12"/>
            <p:cNvCxnSpPr>
              <a:stCxn id="291" idx="2"/>
              <a:endCxn id="262" idx="2"/>
            </p:cNvCxnSpPr>
            <p:nvPr/>
          </p:nvCxnSpPr>
          <p:spPr>
            <a:xfrm flipH="1" rot="-5400000">
              <a:off x="2341235" y="5328780"/>
              <a:ext cx="182100" cy="2067000"/>
            </a:xfrm>
            <a:prstGeom prst="bentConnector3">
              <a:avLst>
                <a:gd fmla="val 84718" name="adj1"/>
              </a:avLst>
            </a:prstGeom>
            <a:noFill/>
            <a:ln cap="flat" cmpd="sng" w="28575">
              <a:solidFill>
                <a:srgbClr val="FFFFFF"/>
              </a:solidFill>
              <a:prstDash val="solid"/>
              <a:miter lim="800000"/>
              <a:headEnd len="sm" w="sm" type="none"/>
              <a:tailEnd len="med" w="med" type="triangle"/>
            </a:ln>
          </p:spPr>
        </p:cxnSp>
        <p:cxnSp>
          <p:nvCxnSpPr>
            <p:cNvPr id="293" name="Google Shape;293;p12"/>
            <p:cNvCxnSpPr>
              <a:stCxn id="271" idx="3"/>
              <a:endCxn id="276" idx="3"/>
            </p:cNvCxnSpPr>
            <p:nvPr/>
          </p:nvCxnSpPr>
          <p:spPr>
            <a:xfrm rot="10800000">
              <a:off x="11103747" y="2165636"/>
              <a:ext cx="446700" cy="3465000"/>
            </a:xfrm>
            <a:prstGeom prst="bentConnector3">
              <a:avLst>
                <a:gd fmla="val -51382" name="adj1"/>
              </a:avLst>
            </a:prstGeom>
            <a:noFill/>
            <a:ln cap="flat" cmpd="sng" w="28575">
              <a:solidFill>
                <a:srgbClr val="FFFFFF"/>
              </a:solidFill>
              <a:prstDash val="solid"/>
              <a:miter lim="800000"/>
              <a:headEnd len="sm" w="sm" type="none"/>
              <a:tailEnd len="med" w="med" type="triangle"/>
            </a:ln>
          </p:spPr>
        </p:cxnSp>
        <p:sp>
          <p:nvSpPr>
            <p:cNvPr id="280" name="Google Shape;280;p12"/>
            <p:cNvSpPr/>
            <p:nvPr/>
          </p:nvSpPr>
          <p:spPr>
            <a:xfrm>
              <a:off x="5830327" y="1914066"/>
              <a:ext cx="1179703" cy="500275"/>
            </a:xfrm>
            <a:prstGeom prst="roundRect">
              <a:avLst>
                <a:gd fmla="val 16667" name="adj"/>
              </a:avLst>
            </a:prstGeom>
            <a:solidFill>
              <a:schemeClr val="lt1"/>
            </a:solidFill>
            <a:ln cap="flat" cmpd="sng" w="19050">
              <a:solidFill>
                <a:srgbClr val="1D5156"/>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Scores</a:t>
              </a:r>
              <a:endParaRPr/>
            </a:p>
          </p:txBody>
        </p:sp>
        <p:cxnSp>
          <p:nvCxnSpPr>
            <p:cNvPr id="294" name="Google Shape;294;p12"/>
            <p:cNvCxnSpPr>
              <a:stCxn id="288" idx="2"/>
              <a:endCxn id="280" idx="0"/>
            </p:cNvCxnSpPr>
            <p:nvPr/>
          </p:nvCxnSpPr>
          <p:spPr>
            <a:xfrm flipH="1">
              <a:off x="6420029" y="1552399"/>
              <a:ext cx="2400" cy="361800"/>
            </a:xfrm>
            <a:prstGeom prst="straightConnector1">
              <a:avLst/>
            </a:prstGeom>
            <a:noFill/>
            <a:ln cap="flat" cmpd="sng" w="28575">
              <a:solidFill>
                <a:srgbClr val="FFFFFF"/>
              </a:solidFill>
              <a:prstDash val="solid"/>
              <a:miter lim="800000"/>
              <a:headEnd len="sm" w="sm" type="none"/>
              <a:tailEnd len="med" w="med" type="triangle"/>
            </a:ln>
          </p:spPr>
        </p:cxnSp>
        <p:cxnSp>
          <p:nvCxnSpPr>
            <p:cNvPr id="295" name="Google Shape;295;p12"/>
            <p:cNvCxnSpPr>
              <a:stCxn id="276" idx="1"/>
              <a:endCxn id="280" idx="3"/>
            </p:cNvCxnSpPr>
            <p:nvPr/>
          </p:nvCxnSpPr>
          <p:spPr>
            <a:xfrm rot="10800000">
              <a:off x="7010110" y="2164174"/>
              <a:ext cx="1872300" cy="1500"/>
            </a:xfrm>
            <a:prstGeom prst="straightConnector1">
              <a:avLst/>
            </a:prstGeom>
            <a:noFill/>
            <a:ln cap="flat" cmpd="sng" w="28575">
              <a:solidFill>
                <a:srgbClr val="FFFFFF"/>
              </a:solidFill>
              <a:prstDash val="solid"/>
              <a:miter lim="800000"/>
              <a:headEnd len="sm" w="sm" type="none"/>
              <a:tailEnd len="med" w="med" type="triangle"/>
            </a:ln>
          </p:spPr>
        </p:cxnSp>
        <p:cxnSp>
          <p:nvCxnSpPr>
            <p:cNvPr id="296" name="Google Shape;296;p12"/>
            <p:cNvCxnSpPr>
              <a:stCxn id="270" idx="2"/>
              <a:endCxn id="262" idx="1"/>
            </p:cNvCxnSpPr>
            <p:nvPr/>
          </p:nvCxnSpPr>
          <p:spPr>
            <a:xfrm flipH="1" rot="-5400000">
              <a:off x="2078884" y="5353621"/>
              <a:ext cx="922500" cy="234000"/>
            </a:xfrm>
            <a:prstGeom prst="bentConnector2">
              <a:avLst/>
            </a:prstGeom>
            <a:noFill/>
            <a:ln cap="flat" cmpd="sng" w="28575">
              <a:solidFill>
                <a:srgbClr val="FFFFFF"/>
              </a:solidFill>
              <a:prstDash val="solid"/>
              <a:miter lim="800000"/>
              <a:headEnd len="sm" w="sm" type="none"/>
              <a:tailEnd len="med" w="med" type="triangl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2"/>
          <p:cNvSpPr txBox="1"/>
          <p:nvPr>
            <p:ph idx="1" type="body"/>
          </p:nvPr>
        </p:nvSpPr>
        <p:spPr>
          <a:xfrm>
            <a:off x="713146" y="1457472"/>
            <a:ext cx="10047979" cy="417067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080808"/>
              </a:buClr>
              <a:buSzPct val="100000"/>
              <a:buNone/>
            </a:pPr>
            <a:r>
              <a:rPr lang="en-US" sz="3200">
                <a:solidFill>
                  <a:srgbClr val="080808"/>
                </a:solidFill>
              </a:rPr>
              <a:t>Latent Space Optimization of GMD through Weighted Retraining using Pharmacodynamic Models</a:t>
            </a:r>
            <a:endParaRPr/>
          </a:p>
          <a:p>
            <a:pPr indent="0" lvl="0" marL="0" rtl="0" algn="ctr">
              <a:lnSpc>
                <a:spcPct val="90000"/>
              </a:lnSpc>
              <a:spcBef>
                <a:spcPts val="1000"/>
              </a:spcBef>
              <a:spcAft>
                <a:spcPts val="0"/>
              </a:spcAft>
              <a:buClr>
                <a:schemeClr val="dk1"/>
              </a:buClr>
              <a:buSzPct val="100000"/>
              <a:buNone/>
            </a:pPr>
            <a:r>
              <a:t/>
            </a:r>
            <a:endParaRPr sz="3200">
              <a:solidFill>
                <a:srgbClr val="080808"/>
              </a:solidFill>
            </a:endParaRPr>
          </a:p>
          <a:p>
            <a:pPr indent="0" lvl="0" marL="0" rtl="0" algn="ctr">
              <a:lnSpc>
                <a:spcPct val="90000"/>
              </a:lnSpc>
              <a:spcBef>
                <a:spcPts val="1000"/>
              </a:spcBef>
              <a:spcAft>
                <a:spcPts val="0"/>
              </a:spcAft>
              <a:buClr>
                <a:srgbClr val="080808"/>
              </a:buClr>
              <a:buSzPct val="100000"/>
              <a:buNone/>
            </a:pPr>
            <a:r>
              <a:rPr lang="en-US" sz="3200">
                <a:solidFill>
                  <a:srgbClr val="080808"/>
                </a:solidFill>
              </a:rPr>
              <a:t>TEAM</a:t>
            </a:r>
            <a:endParaRPr/>
          </a:p>
          <a:p>
            <a:pPr indent="0" lvl="0" marL="0" rtl="0" algn="ctr">
              <a:lnSpc>
                <a:spcPct val="90000"/>
              </a:lnSpc>
              <a:spcBef>
                <a:spcPts val="1000"/>
              </a:spcBef>
              <a:spcAft>
                <a:spcPts val="0"/>
              </a:spcAft>
              <a:buClr>
                <a:srgbClr val="080808"/>
              </a:buClr>
              <a:buSzPct val="100000"/>
              <a:buNone/>
            </a:pPr>
            <a:r>
              <a:rPr lang="en-US" sz="3200">
                <a:solidFill>
                  <a:srgbClr val="080808"/>
                </a:solidFill>
              </a:rPr>
              <a:t>Frank Alexander</a:t>
            </a:r>
            <a:endParaRPr/>
          </a:p>
          <a:p>
            <a:pPr indent="0" lvl="0" marL="0" rtl="0" algn="ctr">
              <a:lnSpc>
                <a:spcPct val="90000"/>
              </a:lnSpc>
              <a:spcBef>
                <a:spcPts val="1000"/>
              </a:spcBef>
              <a:spcAft>
                <a:spcPts val="0"/>
              </a:spcAft>
              <a:buClr>
                <a:srgbClr val="080808"/>
              </a:buClr>
              <a:buSzPct val="100000"/>
              <a:buNone/>
            </a:pPr>
            <a:r>
              <a:rPr lang="en-US" sz="3200">
                <a:solidFill>
                  <a:srgbClr val="080808"/>
                </a:solidFill>
              </a:rPr>
              <a:t>Byung-Jun Yoon</a:t>
            </a:r>
            <a:endParaRPr/>
          </a:p>
          <a:p>
            <a:pPr indent="0" lvl="0" marL="0" rtl="0" algn="ctr">
              <a:lnSpc>
                <a:spcPct val="90000"/>
              </a:lnSpc>
              <a:spcBef>
                <a:spcPts val="1000"/>
              </a:spcBef>
              <a:spcAft>
                <a:spcPts val="0"/>
              </a:spcAft>
              <a:buClr>
                <a:srgbClr val="080808"/>
              </a:buClr>
              <a:buSzPct val="100000"/>
              <a:buNone/>
            </a:pPr>
            <a:r>
              <a:rPr lang="en-US" sz="3200">
                <a:solidFill>
                  <a:srgbClr val="080808"/>
                </a:solidFill>
              </a:rPr>
              <a:t>Amanda Paulson</a:t>
            </a:r>
            <a:endParaRPr/>
          </a:p>
          <a:p>
            <a:pPr indent="0" lvl="0" marL="0" rtl="0" algn="ctr">
              <a:lnSpc>
                <a:spcPct val="90000"/>
              </a:lnSpc>
              <a:spcBef>
                <a:spcPts val="1000"/>
              </a:spcBef>
              <a:spcAft>
                <a:spcPts val="0"/>
              </a:spcAft>
              <a:buClr>
                <a:srgbClr val="080808"/>
              </a:buClr>
              <a:buSzPct val="100000"/>
              <a:buNone/>
            </a:pPr>
            <a:r>
              <a:rPr lang="en-US" sz="3200">
                <a:solidFill>
                  <a:srgbClr val="080808"/>
                </a:solidFill>
              </a:rPr>
              <a:t>Belinda Akpa</a:t>
            </a:r>
            <a:endParaRPr sz="3200">
              <a:solidFill>
                <a:srgbClr val="080808"/>
              </a:solidFill>
            </a:endParaRPr>
          </a:p>
          <a:p>
            <a:pPr indent="0" lvl="0" marL="0" rtl="0" algn="ctr">
              <a:lnSpc>
                <a:spcPct val="90000"/>
              </a:lnSpc>
              <a:spcBef>
                <a:spcPts val="1000"/>
              </a:spcBef>
              <a:spcAft>
                <a:spcPts val="0"/>
              </a:spcAft>
              <a:buClr>
                <a:srgbClr val="080808"/>
              </a:buClr>
              <a:buSzPct val="100000"/>
              <a:buNone/>
            </a:pPr>
            <a:r>
              <a:rPr lang="en-US" sz="3200">
                <a:solidFill>
                  <a:srgbClr val="080808"/>
                </a:solidFill>
              </a:rPr>
              <a:t>Susan Mertins</a:t>
            </a:r>
            <a:endParaRPr sz="3200"/>
          </a:p>
        </p:txBody>
      </p:sp>
      <p:sp>
        <p:nvSpPr>
          <p:cNvPr id="103" name="Google Shape;103;p2"/>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2"/>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2"/>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2"/>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3"/>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Introduction</a:t>
            </a:r>
            <a:endParaRPr/>
          </a:p>
        </p:txBody>
      </p:sp>
      <p:sp>
        <p:nvSpPr>
          <p:cNvPr id="113" name="Google Shape;113;p3"/>
          <p:cNvSpPr txBox="1"/>
          <p:nvPr>
            <p:ph idx="1" type="body"/>
          </p:nvPr>
        </p:nvSpPr>
        <p:spPr>
          <a:xfrm>
            <a:off x="670705" y="1577515"/>
            <a:ext cx="10047979" cy="43939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ATOM Cancer Model Working Group</a:t>
            </a:r>
            <a:endParaRPr/>
          </a:p>
          <a:p>
            <a:pPr indent="-228600" lvl="0" marL="228600" rtl="0" algn="l">
              <a:lnSpc>
                <a:spcPct val="90000"/>
              </a:lnSpc>
              <a:spcBef>
                <a:spcPts val="1000"/>
              </a:spcBef>
              <a:spcAft>
                <a:spcPts val="0"/>
              </a:spcAft>
              <a:buClr>
                <a:schemeClr val="dk1"/>
              </a:buClr>
              <a:buSzPts val="2800"/>
              <a:buChar char="•"/>
            </a:pPr>
            <a:r>
              <a:rPr lang="en-US"/>
              <a:t>Accelerate drug discovery development in cancer</a:t>
            </a:r>
            <a:endParaRPr/>
          </a:p>
          <a:p>
            <a:pPr indent="-228600" lvl="1" marL="685800" rtl="0" algn="l">
              <a:lnSpc>
                <a:spcPct val="90000"/>
              </a:lnSpc>
              <a:spcBef>
                <a:spcPts val="500"/>
              </a:spcBef>
              <a:spcAft>
                <a:spcPts val="0"/>
              </a:spcAft>
              <a:buClr>
                <a:schemeClr val="dk1"/>
              </a:buClr>
              <a:buSzPts val="2400"/>
              <a:buChar char="•"/>
            </a:pPr>
            <a:r>
              <a:rPr lang="en-US"/>
              <a:t>10-12 years</a:t>
            </a:r>
            <a:endParaRPr/>
          </a:p>
          <a:p>
            <a:pPr indent="-228600" lvl="1" marL="685800" rtl="0" algn="l">
              <a:lnSpc>
                <a:spcPct val="90000"/>
              </a:lnSpc>
              <a:spcBef>
                <a:spcPts val="500"/>
              </a:spcBef>
              <a:spcAft>
                <a:spcPts val="0"/>
              </a:spcAft>
              <a:buClr>
                <a:schemeClr val="dk1"/>
              </a:buClr>
              <a:buSzPts val="2400"/>
              <a:buChar char="•"/>
            </a:pPr>
            <a:r>
              <a:rPr lang="en-US"/>
              <a:t>$2 billion</a:t>
            </a:r>
            <a:endParaRPr/>
          </a:p>
          <a:p>
            <a:pPr indent="-228600" lvl="0" marL="228600" rtl="0" algn="l">
              <a:lnSpc>
                <a:spcPct val="90000"/>
              </a:lnSpc>
              <a:spcBef>
                <a:spcPts val="1000"/>
              </a:spcBef>
              <a:spcAft>
                <a:spcPts val="0"/>
              </a:spcAft>
              <a:buClr>
                <a:schemeClr val="dk1"/>
              </a:buClr>
              <a:buSzPts val="2800"/>
              <a:buChar char="•"/>
            </a:pPr>
            <a:r>
              <a:rPr lang="en-US"/>
              <a:t>Computational resources are (likely) world’s largest with new Partners in ATOM</a:t>
            </a:r>
            <a:endParaRPr/>
          </a:p>
          <a:p>
            <a:pPr indent="-228600" lvl="0" marL="228600" rtl="0" algn="l">
              <a:lnSpc>
                <a:spcPct val="90000"/>
              </a:lnSpc>
              <a:spcBef>
                <a:spcPts val="1000"/>
              </a:spcBef>
              <a:spcAft>
                <a:spcPts val="0"/>
              </a:spcAft>
              <a:buClr>
                <a:schemeClr val="dk1"/>
              </a:buClr>
              <a:buSzPts val="2800"/>
              <a:buChar char="•"/>
            </a:pPr>
            <a:r>
              <a:rPr lang="en-US"/>
              <a:t>Since December 2020, vetting of Proposals</a:t>
            </a:r>
            <a:endParaRPr/>
          </a:p>
          <a:p>
            <a:pPr indent="-228600" lvl="1" marL="685800" rtl="0" algn="l">
              <a:lnSpc>
                <a:spcPct val="90000"/>
              </a:lnSpc>
              <a:spcBef>
                <a:spcPts val="500"/>
              </a:spcBef>
              <a:spcAft>
                <a:spcPts val="0"/>
              </a:spcAft>
              <a:buClr>
                <a:schemeClr val="dk1"/>
              </a:buClr>
              <a:buSzPts val="2400"/>
              <a:buChar char="•"/>
            </a:pPr>
            <a:r>
              <a:rPr lang="en-US"/>
              <a:t>Initiated by Byung-Jun Yoon and Frank Alexander at Brookhaven National Lab</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4" name="Google Shape;114;p3"/>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3"/>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3"/>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3"/>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nvSpPr>
        <p:spPr>
          <a:xfrm>
            <a:off x="827529" y="329919"/>
            <a:ext cx="10515600" cy="55609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The ATOM Platform</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Active Learning Drug Discovery Framework</a:t>
            </a:r>
            <a:endParaRPr/>
          </a:p>
        </p:txBody>
      </p:sp>
      <p:sp>
        <p:nvSpPr>
          <p:cNvPr id="123" name="Google Shape;123;p4"/>
          <p:cNvSpPr/>
          <p:nvPr/>
        </p:nvSpPr>
        <p:spPr>
          <a:xfrm rot="-5400000">
            <a:off x="8325845" y="3023668"/>
            <a:ext cx="470163" cy="1641078"/>
          </a:xfrm>
          <a:prstGeom prst="downArrow">
            <a:avLst>
              <a:gd fmla="val 50000" name="adj1"/>
              <a:gd fmla="val 50000" name="adj2"/>
            </a:avLst>
          </a:prstGeom>
          <a:solidFill>
            <a:srgbClr val="5E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4"/>
          <p:cNvSpPr/>
          <p:nvPr/>
        </p:nvSpPr>
        <p:spPr>
          <a:xfrm rot="5400000">
            <a:off x="5670005" y="-256411"/>
            <a:ext cx="1102210" cy="6074379"/>
          </a:xfrm>
          <a:prstGeom prst="uturnArrow">
            <a:avLst>
              <a:gd fmla="val 19956" name="adj1"/>
              <a:gd fmla="val 22003" name="adj2"/>
              <a:gd fmla="val 25878" name="adj3"/>
              <a:gd fmla="val 43987" name="adj4"/>
              <a:gd fmla="val 99088" name="adj5"/>
            </a:avLst>
          </a:prstGeom>
          <a:solidFill>
            <a:srgbClr val="A5A5A5"/>
          </a:solidFill>
          <a:ln cap="flat" cmpd="sng" w="12700">
            <a:solidFill>
              <a:srgbClr val="66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125" name="Google Shape;125;p4"/>
          <p:cNvGrpSpPr/>
          <p:nvPr/>
        </p:nvGrpSpPr>
        <p:grpSpPr>
          <a:xfrm>
            <a:off x="2006337" y="5253475"/>
            <a:ext cx="8576702" cy="602857"/>
            <a:chOff x="1905696" y="5524224"/>
            <a:chExt cx="8658371" cy="602857"/>
          </a:xfrm>
        </p:grpSpPr>
        <p:sp>
          <p:nvSpPr>
            <p:cNvPr id="126" name="Google Shape;126;p4"/>
            <p:cNvSpPr/>
            <p:nvPr/>
          </p:nvSpPr>
          <p:spPr>
            <a:xfrm rot="-5400000">
              <a:off x="5675858" y="1754062"/>
              <a:ext cx="602857" cy="8143181"/>
            </a:xfrm>
            <a:prstGeom prst="bentArrow">
              <a:avLst>
                <a:gd fmla="val 34480" name="adj1"/>
                <a:gd fmla="val 30925" name="adj2"/>
                <a:gd fmla="val 34480" name="adj3"/>
                <a:gd fmla="val 46120" name="adj4"/>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7" name="Google Shape;127;p4"/>
            <p:cNvSpPr/>
            <p:nvPr/>
          </p:nvSpPr>
          <p:spPr>
            <a:xfrm flipH="1" rot="5400000">
              <a:off x="9970845" y="5532910"/>
              <a:ext cx="600960" cy="585485"/>
            </a:xfrm>
            <a:prstGeom prst="bentArrow">
              <a:avLst>
                <a:gd fmla="val 35218" name="adj1"/>
                <a:gd fmla="val 17609" name="adj2"/>
                <a:gd fmla="val 0" name="adj3"/>
                <a:gd fmla="val 62897" name="adj4"/>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8" name="Google Shape;128;p4"/>
          <p:cNvSpPr/>
          <p:nvPr/>
        </p:nvSpPr>
        <p:spPr>
          <a:xfrm>
            <a:off x="1214174" y="2168118"/>
            <a:ext cx="2011680" cy="1097280"/>
          </a:xfrm>
          <a:prstGeom prst="roundRect">
            <a:avLst>
              <a:gd fmla="val 16667" name="adj"/>
            </a:avLst>
          </a:prstGeom>
          <a:solidFill>
            <a:schemeClr val="lt1"/>
          </a:solidFill>
          <a:ln cap="flat" cmpd="sng" w="38100">
            <a:solidFill>
              <a:srgbClr val="66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600" u="none" cap="none" strike="noStrike">
                <a:solidFill>
                  <a:srgbClr val="4B4B4B"/>
                </a:solidFill>
                <a:latin typeface="Arial"/>
                <a:ea typeface="Arial"/>
                <a:cs typeface="Arial"/>
                <a:sym typeface="Arial"/>
              </a:rPr>
              <a:t>Working </a:t>
            </a:r>
            <a:endParaRPr/>
          </a:p>
          <a:p>
            <a:pPr indent="0" lvl="0" marL="0" marR="0" rtl="0" algn="ctr">
              <a:spcBef>
                <a:spcPts val="0"/>
              </a:spcBef>
              <a:spcAft>
                <a:spcPts val="0"/>
              </a:spcAft>
              <a:buNone/>
            </a:pPr>
            <a:r>
              <a:rPr b="0" i="1" lang="en-US" sz="1600" u="none" cap="none" strike="noStrike">
                <a:solidFill>
                  <a:srgbClr val="4B4B4B"/>
                </a:solidFill>
                <a:latin typeface="Arial"/>
                <a:ea typeface="Arial"/>
                <a:cs typeface="Arial"/>
                <a:sym typeface="Arial"/>
              </a:rPr>
              <a:t>Compound </a:t>
            </a:r>
            <a:endParaRPr/>
          </a:p>
          <a:p>
            <a:pPr indent="0" lvl="0" marL="0" marR="0" rtl="0" algn="ctr">
              <a:spcBef>
                <a:spcPts val="0"/>
              </a:spcBef>
              <a:spcAft>
                <a:spcPts val="0"/>
              </a:spcAft>
              <a:buNone/>
            </a:pPr>
            <a:r>
              <a:rPr b="0" i="1" lang="en-US" sz="1600" u="none" cap="none" strike="noStrike">
                <a:solidFill>
                  <a:srgbClr val="4B4B4B"/>
                </a:solidFill>
                <a:latin typeface="Arial"/>
                <a:ea typeface="Arial"/>
                <a:cs typeface="Arial"/>
                <a:sym typeface="Arial"/>
              </a:rPr>
              <a:t>Library</a:t>
            </a:r>
            <a:endParaRPr/>
          </a:p>
        </p:txBody>
      </p:sp>
      <p:sp>
        <p:nvSpPr>
          <p:cNvPr id="129" name="Google Shape;129;p4"/>
          <p:cNvSpPr/>
          <p:nvPr/>
        </p:nvSpPr>
        <p:spPr>
          <a:xfrm>
            <a:off x="1212855" y="4089708"/>
            <a:ext cx="2008405" cy="1097280"/>
          </a:xfrm>
          <a:prstGeom prst="roundRect">
            <a:avLst>
              <a:gd fmla="val 16667" name="adj"/>
            </a:avLst>
          </a:prstGeom>
          <a:solidFill>
            <a:schemeClr val="lt1"/>
          </a:solidFill>
          <a:ln cap="flat" cmpd="sng" w="38100">
            <a:solidFill>
              <a:srgbClr val="66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200" u="none" cap="none" strike="noStrike">
                <a:solidFill>
                  <a:srgbClr val="4B4B4B"/>
                </a:solidFill>
                <a:latin typeface="Arial"/>
                <a:ea typeface="Arial"/>
                <a:cs typeface="Arial"/>
                <a:sym typeface="Arial"/>
              </a:rPr>
              <a:t>Retrain property prediction models</a:t>
            </a:r>
            <a:endParaRPr/>
          </a:p>
        </p:txBody>
      </p:sp>
      <p:grpSp>
        <p:nvGrpSpPr>
          <p:cNvPr id="130" name="Google Shape;130;p4"/>
          <p:cNvGrpSpPr/>
          <p:nvPr/>
        </p:nvGrpSpPr>
        <p:grpSpPr>
          <a:xfrm>
            <a:off x="9105060" y="2170542"/>
            <a:ext cx="2004364" cy="1087589"/>
            <a:chOff x="9050637" y="2257461"/>
            <a:chExt cx="2542520" cy="1452077"/>
          </a:xfrm>
        </p:grpSpPr>
        <p:sp>
          <p:nvSpPr>
            <p:cNvPr id="131" name="Google Shape;131;p4"/>
            <p:cNvSpPr/>
            <p:nvPr/>
          </p:nvSpPr>
          <p:spPr>
            <a:xfrm>
              <a:off x="9050637" y="2257461"/>
              <a:ext cx="2542520" cy="1452077"/>
            </a:xfrm>
            <a:prstGeom prst="roundRect">
              <a:avLst>
                <a:gd fmla="val 16667" name="adj"/>
              </a:avLst>
            </a:prstGeom>
            <a:solidFill>
              <a:schemeClr val="lt1"/>
            </a:solidFill>
            <a:ln cap="flat" cmpd="sng" w="38100">
              <a:solidFill>
                <a:srgbClr val="6666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id="132" name="Google Shape;132;p4"/>
            <p:cNvSpPr/>
            <p:nvPr/>
          </p:nvSpPr>
          <p:spPr>
            <a:xfrm>
              <a:off x="9503214" y="2363139"/>
              <a:ext cx="1683025" cy="4135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1600" u="none" cap="none" strike="noStrike">
                  <a:solidFill>
                    <a:schemeClr val="dk1"/>
                  </a:solidFill>
                  <a:latin typeface="Calibri"/>
                  <a:ea typeface="Calibri"/>
                  <a:cs typeface="Calibri"/>
                  <a:sym typeface="Calibri"/>
                </a:rPr>
                <a:t>Design Criteria</a:t>
              </a:r>
              <a:endParaRPr/>
            </a:p>
          </p:txBody>
        </p:sp>
      </p:grpSp>
      <p:sp>
        <p:nvSpPr>
          <p:cNvPr id="133" name="Google Shape;133;p4"/>
          <p:cNvSpPr/>
          <p:nvPr/>
        </p:nvSpPr>
        <p:spPr>
          <a:xfrm rot="10800000">
            <a:off x="1975266" y="3390869"/>
            <a:ext cx="470163" cy="548693"/>
          </a:xfrm>
          <a:prstGeom prst="downArrow">
            <a:avLst>
              <a:gd fmla="val 50000" name="adj1"/>
              <a:gd fmla="val 50000" name="adj2"/>
            </a:avLst>
          </a:prstGeom>
          <a:solidFill>
            <a:srgbClr val="6666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4"/>
          <p:cNvSpPr/>
          <p:nvPr/>
        </p:nvSpPr>
        <p:spPr>
          <a:xfrm>
            <a:off x="3211392" y="5316926"/>
            <a:ext cx="2942675" cy="759534"/>
          </a:xfrm>
          <a:prstGeom prst="roundRect">
            <a:avLst>
              <a:gd fmla="val 16667" name="adj"/>
            </a:avLst>
          </a:prstGeom>
          <a:solidFill>
            <a:srgbClr val="FEE599"/>
          </a:solidFill>
          <a:ln cap="flat" cmpd="sng" w="381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4B4B4B"/>
              </a:solidFill>
              <a:latin typeface="Arial"/>
              <a:ea typeface="Arial"/>
              <a:cs typeface="Arial"/>
              <a:sym typeface="Arial"/>
            </a:endParaRPr>
          </a:p>
        </p:txBody>
      </p:sp>
      <p:sp>
        <p:nvSpPr>
          <p:cNvPr id="135" name="Google Shape;135;p4"/>
          <p:cNvSpPr/>
          <p:nvPr/>
        </p:nvSpPr>
        <p:spPr>
          <a:xfrm>
            <a:off x="6307539" y="5289281"/>
            <a:ext cx="1855506" cy="759534"/>
          </a:xfrm>
          <a:prstGeom prst="roundRect">
            <a:avLst>
              <a:gd fmla="val 16667" name="adj"/>
            </a:avLst>
          </a:prstGeom>
          <a:solidFill>
            <a:srgbClr val="FEE599"/>
          </a:solidFill>
          <a:ln cap="flat" cmpd="sng" w="381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t/>
            </a:r>
            <a:endParaRPr b="0" i="0" sz="1200" u="none" cap="none" strike="noStrike">
              <a:solidFill>
                <a:srgbClr val="4B4B4B"/>
              </a:solidFill>
              <a:latin typeface="Arial"/>
              <a:ea typeface="Arial"/>
              <a:cs typeface="Arial"/>
              <a:sym typeface="Arial"/>
            </a:endParaRPr>
          </a:p>
        </p:txBody>
      </p:sp>
      <p:pic>
        <p:nvPicPr>
          <p:cNvPr id="136" name="Google Shape;136;p4"/>
          <p:cNvPicPr preferRelativeResize="0"/>
          <p:nvPr/>
        </p:nvPicPr>
        <p:blipFill rotWithShape="1">
          <a:blip r:embed="rId3">
            <a:alphaModFix/>
          </a:blip>
          <a:srcRect b="0" l="0" r="0" t="0"/>
          <a:stretch/>
        </p:blipFill>
        <p:spPr>
          <a:xfrm>
            <a:off x="3642678" y="5387915"/>
            <a:ext cx="668591" cy="637613"/>
          </a:xfrm>
          <a:prstGeom prst="rect">
            <a:avLst/>
          </a:prstGeom>
          <a:noFill/>
          <a:ln>
            <a:noFill/>
          </a:ln>
        </p:spPr>
      </p:pic>
      <p:sp>
        <p:nvSpPr>
          <p:cNvPr id="137" name="Google Shape;137;p4"/>
          <p:cNvSpPr/>
          <p:nvPr/>
        </p:nvSpPr>
        <p:spPr>
          <a:xfrm>
            <a:off x="4363167" y="5397979"/>
            <a:ext cx="1355267" cy="6001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100" u="none" cap="none" strike="noStrike">
                <a:solidFill>
                  <a:srgbClr val="4B4B4B"/>
                </a:solidFill>
                <a:latin typeface="Calibri"/>
                <a:ea typeface="Calibri"/>
                <a:cs typeface="Calibri"/>
                <a:sym typeface="Calibri"/>
              </a:rPr>
              <a:t>Human-relevant assays, complex in vitro models</a:t>
            </a:r>
            <a:endParaRPr/>
          </a:p>
        </p:txBody>
      </p:sp>
      <p:sp>
        <p:nvSpPr>
          <p:cNvPr id="138" name="Google Shape;138;p4"/>
          <p:cNvSpPr/>
          <p:nvPr/>
        </p:nvSpPr>
        <p:spPr>
          <a:xfrm>
            <a:off x="7113252" y="5360146"/>
            <a:ext cx="99496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rgbClr val="4B4B4B"/>
                </a:solidFill>
                <a:latin typeface="Calibri"/>
                <a:ea typeface="Calibri"/>
                <a:cs typeface="Calibri"/>
                <a:sym typeface="Calibri"/>
              </a:rPr>
              <a:t>Chemistry Design &amp; Synthesis</a:t>
            </a:r>
            <a:endParaRPr/>
          </a:p>
        </p:txBody>
      </p:sp>
      <p:pic>
        <p:nvPicPr>
          <p:cNvPr id="139" name="Google Shape;139;p4"/>
          <p:cNvPicPr preferRelativeResize="0"/>
          <p:nvPr/>
        </p:nvPicPr>
        <p:blipFill rotWithShape="1">
          <a:blip r:embed="rId4">
            <a:alphaModFix/>
          </a:blip>
          <a:srcRect b="0" l="0" r="0" t="0"/>
          <a:stretch/>
        </p:blipFill>
        <p:spPr>
          <a:xfrm flipH="1">
            <a:off x="6445148" y="5362273"/>
            <a:ext cx="665256" cy="586602"/>
          </a:xfrm>
          <a:prstGeom prst="rect">
            <a:avLst/>
          </a:prstGeom>
          <a:noFill/>
          <a:ln>
            <a:noFill/>
          </a:ln>
        </p:spPr>
      </p:pic>
      <p:sp>
        <p:nvSpPr>
          <p:cNvPr id="140" name="Google Shape;140;p4"/>
          <p:cNvSpPr/>
          <p:nvPr/>
        </p:nvSpPr>
        <p:spPr>
          <a:xfrm>
            <a:off x="8262350" y="5339918"/>
            <a:ext cx="1569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Experiment</a:t>
            </a:r>
            <a:endParaRPr/>
          </a:p>
        </p:txBody>
      </p:sp>
      <p:sp>
        <p:nvSpPr>
          <p:cNvPr id="141" name="Google Shape;141;p4"/>
          <p:cNvSpPr/>
          <p:nvPr/>
        </p:nvSpPr>
        <p:spPr>
          <a:xfrm rot="5400000">
            <a:off x="7584244" y="2836868"/>
            <a:ext cx="1206363" cy="3056145"/>
          </a:xfrm>
          <a:prstGeom prst="uturnArrow">
            <a:avLst>
              <a:gd fmla="val 13433" name="adj1"/>
              <a:gd fmla="val 14133" name="adj2"/>
              <a:gd fmla="val 25878" name="adj3"/>
              <a:gd fmla="val 43987" name="adj4"/>
              <a:gd fmla="val 100000" name="adj5"/>
            </a:avLst>
          </a:prstGeom>
          <a:solidFill>
            <a:srgbClr val="5ED5D5"/>
          </a:solidFill>
          <a:ln cap="flat" cmpd="sng" w="12700">
            <a:solidFill>
              <a:srgbClr val="5ED5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2" name="Google Shape;142;p4"/>
          <p:cNvSpPr/>
          <p:nvPr/>
        </p:nvSpPr>
        <p:spPr>
          <a:xfrm rot="5400000">
            <a:off x="5265326" y="2608568"/>
            <a:ext cx="358691" cy="4396502"/>
          </a:xfrm>
          <a:prstGeom prst="downArrow">
            <a:avLst>
              <a:gd fmla="val 45002" name="adj1"/>
              <a:gd fmla="val 50000" name="adj2"/>
            </a:avLst>
          </a:prstGeom>
          <a:solidFill>
            <a:srgbClr val="5E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43" name="Google Shape;143;p4"/>
          <p:cNvGrpSpPr/>
          <p:nvPr/>
        </p:nvGrpSpPr>
        <p:grpSpPr>
          <a:xfrm>
            <a:off x="5149056" y="4396156"/>
            <a:ext cx="2144108" cy="714600"/>
            <a:chOff x="5766071" y="4663088"/>
            <a:chExt cx="2144108" cy="714600"/>
          </a:xfrm>
        </p:grpSpPr>
        <p:sp>
          <p:nvSpPr>
            <p:cNvPr id="144" name="Google Shape;144;p4"/>
            <p:cNvSpPr/>
            <p:nvPr/>
          </p:nvSpPr>
          <p:spPr>
            <a:xfrm>
              <a:off x="5766071" y="4663088"/>
              <a:ext cx="2048384" cy="714600"/>
            </a:xfrm>
            <a:prstGeom prst="roundRect">
              <a:avLst>
                <a:gd fmla="val 16667" name="adj"/>
              </a:avLst>
            </a:prstGeom>
            <a:solidFill>
              <a:schemeClr val="lt1"/>
            </a:solidFill>
            <a:ln cap="flat" cmpd="sng" w="38100">
              <a:solidFill>
                <a:srgbClr val="5ED5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45" name="Google Shape;145;p4"/>
            <p:cNvSpPr txBox="1"/>
            <p:nvPr/>
          </p:nvSpPr>
          <p:spPr>
            <a:xfrm>
              <a:off x="6497558" y="4689693"/>
              <a:ext cx="141262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Molecular Feature</a:t>
              </a:r>
              <a:endParaRPr/>
            </a:p>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Simulations</a:t>
              </a:r>
              <a:endParaRPr/>
            </a:p>
          </p:txBody>
        </p:sp>
        <p:grpSp>
          <p:nvGrpSpPr>
            <p:cNvPr id="146" name="Google Shape;146;p4"/>
            <p:cNvGrpSpPr/>
            <p:nvPr/>
          </p:nvGrpSpPr>
          <p:grpSpPr>
            <a:xfrm>
              <a:off x="5906597" y="4825612"/>
              <a:ext cx="781040" cy="420318"/>
              <a:chOff x="3180953" y="4193934"/>
              <a:chExt cx="1353955" cy="808030"/>
            </a:xfrm>
          </p:grpSpPr>
          <p:sp>
            <p:nvSpPr>
              <p:cNvPr id="147" name="Google Shape;147;p4"/>
              <p:cNvSpPr/>
              <p:nvPr/>
            </p:nvSpPr>
            <p:spPr>
              <a:xfrm>
                <a:off x="4239994" y="4194315"/>
                <a:ext cx="294914" cy="414431"/>
              </a:xfrm>
              <a:custGeom>
                <a:rect b="b" l="l" r="r" t="t"/>
                <a:pathLst>
                  <a:path extrusionOk="0" h="1720850" w="628650">
                    <a:moveTo>
                      <a:pt x="0" y="0"/>
                    </a:moveTo>
                    <a:lnTo>
                      <a:pt x="342900" y="69850"/>
                    </a:lnTo>
                    <a:lnTo>
                      <a:pt x="628650" y="1562100"/>
                    </a:lnTo>
                    <a:lnTo>
                      <a:pt x="304800" y="1720850"/>
                    </a:lnTo>
                    <a:lnTo>
                      <a:pt x="0" y="0"/>
                    </a:lnTo>
                    <a:close/>
                  </a:path>
                </a:pathLst>
              </a:custGeom>
              <a:solidFill>
                <a:srgbClr val="8DA9DB"/>
              </a:solidFill>
              <a:ln cap="flat" cmpd="sng" w="25400">
                <a:solidFill>
                  <a:srgbClr val="5ED5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8" name="Google Shape;148;p4"/>
              <p:cNvSpPr/>
              <p:nvPr/>
            </p:nvSpPr>
            <p:spPr>
              <a:xfrm>
                <a:off x="4038883" y="4193934"/>
                <a:ext cx="343561" cy="413525"/>
              </a:xfrm>
              <a:custGeom>
                <a:rect b="b" l="l" r="r" t="t"/>
                <a:pathLst>
                  <a:path extrusionOk="0" h="1717086" w="732348">
                    <a:moveTo>
                      <a:pt x="430306" y="0"/>
                    </a:moveTo>
                    <a:lnTo>
                      <a:pt x="0" y="28963"/>
                    </a:lnTo>
                    <a:lnTo>
                      <a:pt x="24826" y="1588821"/>
                    </a:lnTo>
                    <a:lnTo>
                      <a:pt x="732348" y="1717086"/>
                    </a:lnTo>
                    <a:lnTo>
                      <a:pt x="430306" y="0"/>
                    </a:lnTo>
                    <a:close/>
                  </a:path>
                </a:pathLst>
              </a:custGeom>
              <a:solidFill>
                <a:srgbClr val="0F243E"/>
              </a:solidFill>
              <a:ln cap="flat" cmpd="sng" w="25400">
                <a:solidFill>
                  <a:srgbClr val="5ED5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149" name="Google Shape;149;p4"/>
              <p:cNvCxnSpPr/>
              <p:nvPr/>
            </p:nvCxnSpPr>
            <p:spPr>
              <a:xfrm>
                <a:off x="4278033" y="4263374"/>
                <a:ext cx="66480" cy="415"/>
              </a:xfrm>
              <a:prstGeom prst="straightConnector1">
                <a:avLst/>
              </a:prstGeom>
              <a:noFill/>
              <a:ln cap="flat" cmpd="sng" w="12700">
                <a:solidFill>
                  <a:srgbClr val="5ED5D5"/>
                </a:solidFill>
                <a:prstDash val="solid"/>
                <a:round/>
                <a:headEnd len="sm" w="sm" type="none"/>
                <a:tailEnd len="sm" w="sm" type="none"/>
              </a:ln>
            </p:spPr>
          </p:cxnSp>
          <p:sp>
            <p:nvSpPr>
              <p:cNvPr id="150" name="Google Shape;150;p4"/>
              <p:cNvSpPr/>
              <p:nvPr/>
            </p:nvSpPr>
            <p:spPr>
              <a:xfrm>
                <a:off x="4029946" y="4194393"/>
                <a:ext cx="294914" cy="500000"/>
              </a:xfrm>
              <a:custGeom>
                <a:rect b="b" l="l" r="r" t="t"/>
                <a:pathLst>
                  <a:path extrusionOk="0" h="1720850" w="628650">
                    <a:moveTo>
                      <a:pt x="0" y="0"/>
                    </a:moveTo>
                    <a:lnTo>
                      <a:pt x="342900" y="69850"/>
                    </a:lnTo>
                    <a:lnTo>
                      <a:pt x="628650" y="1562100"/>
                    </a:lnTo>
                    <a:lnTo>
                      <a:pt x="304800" y="1720850"/>
                    </a:lnTo>
                    <a:lnTo>
                      <a:pt x="0" y="0"/>
                    </a:lnTo>
                    <a:close/>
                  </a:path>
                </a:pathLst>
              </a:custGeom>
              <a:solidFill>
                <a:srgbClr val="8DA9DB"/>
              </a:solidFill>
              <a:ln cap="flat" cmpd="sng" w="25400">
                <a:solidFill>
                  <a:srgbClr val="5ED5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1" name="Google Shape;151;p4"/>
              <p:cNvSpPr/>
              <p:nvPr/>
            </p:nvSpPr>
            <p:spPr>
              <a:xfrm>
                <a:off x="3828835" y="4193934"/>
                <a:ext cx="343561" cy="498906"/>
              </a:xfrm>
              <a:custGeom>
                <a:rect b="b" l="l" r="r" t="t"/>
                <a:pathLst>
                  <a:path extrusionOk="0" h="1717086" w="732348">
                    <a:moveTo>
                      <a:pt x="430306" y="0"/>
                    </a:moveTo>
                    <a:lnTo>
                      <a:pt x="0" y="28963"/>
                    </a:lnTo>
                    <a:lnTo>
                      <a:pt x="24826" y="1588821"/>
                    </a:lnTo>
                    <a:lnTo>
                      <a:pt x="732348" y="1717086"/>
                    </a:lnTo>
                    <a:lnTo>
                      <a:pt x="430306" y="0"/>
                    </a:lnTo>
                    <a:close/>
                  </a:path>
                </a:pathLst>
              </a:custGeom>
              <a:solidFill>
                <a:srgbClr val="0F243E"/>
              </a:solidFill>
              <a:ln cap="flat" cmpd="sng" w="25400">
                <a:solidFill>
                  <a:srgbClr val="5ED5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152" name="Google Shape;152;p4"/>
              <p:cNvCxnSpPr/>
              <p:nvPr/>
            </p:nvCxnSpPr>
            <p:spPr>
              <a:xfrm>
                <a:off x="4067985" y="4278307"/>
                <a:ext cx="66480" cy="501"/>
              </a:xfrm>
              <a:prstGeom prst="straightConnector1">
                <a:avLst/>
              </a:prstGeom>
              <a:noFill/>
              <a:ln cap="flat" cmpd="sng" w="12700">
                <a:solidFill>
                  <a:srgbClr val="5ED5D5"/>
                </a:solidFill>
                <a:prstDash val="solid"/>
                <a:round/>
                <a:headEnd len="sm" w="sm" type="none"/>
                <a:tailEnd len="sm" w="sm" type="none"/>
              </a:ln>
            </p:spPr>
          </p:cxnSp>
          <p:sp>
            <p:nvSpPr>
              <p:cNvPr id="153" name="Google Shape;153;p4"/>
              <p:cNvSpPr/>
              <p:nvPr/>
            </p:nvSpPr>
            <p:spPr>
              <a:xfrm>
                <a:off x="3811029" y="4194478"/>
                <a:ext cx="294914" cy="593003"/>
              </a:xfrm>
              <a:custGeom>
                <a:rect b="b" l="l" r="r" t="t"/>
                <a:pathLst>
                  <a:path extrusionOk="0" h="1720850" w="628650">
                    <a:moveTo>
                      <a:pt x="0" y="0"/>
                    </a:moveTo>
                    <a:lnTo>
                      <a:pt x="342900" y="69850"/>
                    </a:lnTo>
                    <a:lnTo>
                      <a:pt x="628650" y="1562100"/>
                    </a:lnTo>
                    <a:lnTo>
                      <a:pt x="304800" y="1720850"/>
                    </a:lnTo>
                    <a:lnTo>
                      <a:pt x="0" y="0"/>
                    </a:lnTo>
                    <a:close/>
                  </a:path>
                </a:pathLst>
              </a:custGeom>
              <a:solidFill>
                <a:srgbClr val="8DA9DB"/>
              </a:solidFill>
              <a:ln cap="flat" cmpd="sng" w="25400">
                <a:solidFill>
                  <a:srgbClr val="5ED5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4" name="Google Shape;154;p4"/>
              <p:cNvSpPr/>
              <p:nvPr/>
            </p:nvSpPr>
            <p:spPr>
              <a:xfrm>
                <a:off x="3609918" y="4193934"/>
                <a:ext cx="343561" cy="591705"/>
              </a:xfrm>
              <a:custGeom>
                <a:rect b="b" l="l" r="r" t="t"/>
                <a:pathLst>
                  <a:path extrusionOk="0" h="1717086" w="732348">
                    <a:moveTo>
                      <a:pt x="430306" y="0"/>
                    </a:moveTo>
                    <a:lnTo>
                      <a:pt x="0" y="28963"/>
                    </a:lnTo>
                    <a:lnTo>
                      <a:pt x="24826" y="1588821"/>
                    </a:lnTo>
                    <a:lnTo>
                      <a:pt x="732348" y="1717086"/>
                    </a:lnTo>
                    <a:lnTo>
                      <a:pt x="430306" y="0"/>
                    </a:lnTo>
                    <a:close/>
                  </a:path>
                </a:pathLst>
              </a:custGeom>
              <a:solidFill>
                <a:srgbClr val="0F243E"/>
              </a:solidFill>
              <a:ln cap="flat" cmpd="sng" w="25400">
                <a:solidFill>
                  <a:srgbClr val="5ED5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155" name="Google Shape;155;p4"/>
              <p:cNvCxnSpPr/>
              <p:nvPr/>
            </p:nvCxnSpPr>
            <p:spPr>
              <a:xfrm>
                <a:off x="3849068" y="4294538"/>
                <a:ext cx="66480" cy="594"/>
              </a:xfrm>
              <a:prstGeom prst="straightConnector1">
                <a:avLst/>
              </a:prstGeom>
              <a:noFill/>
              <a:ln cap="flat" cmpd="sng" w="12700">
                <a:solidFill>
                  <a:srgbClr val="5ED5D5"/>
                </a:solidFill>
                <a:prstDash val="solid"/>
                <a:round/>
                <a:headEnd len="sm" w="sm" type="none"/>
                <a:tailEnd len="sm" w="sm" type="none"/>
              </a:ln>
            </p:spPr>
          </p:cxnSp>
          <p:sp>
            <p:nvSpPr>
              <p:cNvPr id="156" name="Google Shape;156;p4"/>
              <p:cNvSpPr/>
              <p:nvPr/>
            </p:nvSpPr>
            <p:spPr>
              <a:xfrm>
                <a:off x="3596547" y="4194577"/>
                <a:ext cx="294914" cy="700146"/>
              </a:xfrm>
              <a:custGeom>
                <a:rect b="b" l="l" r="r" t="t"/>
                <a:pathLst>
                  <a:path extrusionOk="0" h="1720850" w="628650">
                    <a:moveTo>
                      <a:pt x="0" y="0"/>
                    </a:moveTo>
                    <a:lnTo>
                      <a:pt x="342900" y="69850"/>
                    </a:lnTo>
                    <a:lnTo>
                      <a:pt x="628650" y="1562100"/>
                    </a:lnTo>
                    <a:lnTo>
                      <a:pt x="304800" y="1720850"/>
                    </a:lnTo>
                    <a:lnTo>
                      <a:pt x="0" y="0"/>
                    </a:lnTo>
                    <a:close/>
                  </a:path>
                </a:pathLst>
              </a:custGeom>
              <a:solidFill>
                <a:srgbClr val="8DA9DB"/>
              </a:solidFill>
              <a:ln cap="flat" cmpd="sng" w="25400">
                <a:solidFill>
                  <a:srgbClr val="5ED5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7" name="Google Shape;157;p4"/>
              <p:cNvSpPr/>
              <p:nvPr/>
            </p:nvSpPr>
            <p:spPr>
              <a:xfrm>
                <a:off x="3395436" y="4193934"/>
                <a:ext cx="343561" cy="698615"/>
              </a:xfrm>
              <a:custGeom>
                <a:rect b="b" l="l" r="r" t="t"/>
                <a:pathLst>
                  <a:path extrusionOk="0" h="1717086" w="732348">
                    <a:moveTo>
                      <a:pt x="430306" y="0"/>
                    </a:moveTo>
                    <a:lnTo>
                      <a:pt x="0" y="28963"/>
                    </a:lnTo>
                    <a:lnTo>
                      <a:pt x="24826" y="1588821"/>
                    </a:lnTo>
                    <a:lnTo>
                      <a:pt x="732348" y="1717086"/>
                    </a:lnTo>
                    <a:lnTo>
                      <a:pt x="430306" y="0"/>
                    </a:lnTo>
                    <a:close/>
                  </a:path>
                </a:pathLst>
              </a:custGeom>
              <a:solidFill>
                <a:srgbClr val="0F243E"/>
              </a:solidFill>
              <a:ln cap="flat" cmpd="sng" w="25400">
                <a:solidFill>
                  <a:srgbClr val="5ED5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158" name="Google Shape;158;p4"/>
              <p:cNvCxnSpPr/>
              <p:nvPr/>
            </p:nvCxnSpPr>
            <p:spPr>
              <a:xfrm>
                <a:off x="3634586" y="4313236"/>
                <a:ext cx="66480" cy="701"/>
              </a:xfrm>
              <a:prstGeom prst="straightConnector1">
                <a:avLst/>
              </a:prstGeom>
              <a:noFill/>
              <a:ln cap="flat" cmpd="sng" w="12700">
                <a:solidFill>
                  <a:srgbClr val="5ED5D5"/>
                </a:solidFill>
                <a:prstDash val="solid"/>
                <a:round/>
                <a:headEnd len="sm" w="sm" type="none"/>
                <a:tailEnd len="sm" w="sm" type="none"/>
              </a:ln>
            </p:spPr>
          </p:cxnSp>
          <p:sp>
            <p:nvSpPr>
              <p:cNvPr id="159" name="Google Shape;159;p4"/>
              <p:cNvSpPr/>
              <p:nvPr/>
            </p:nvSpPr>
            <p:spPr>
              <a:xfrm>
                <a:off x="3382064" y="4194675"/>
                <a:ext cx="294914" cy="807289"/>
              </a:xfrm>
              <a:custGeom>
                <a:rect b="b" l="l" r="r" t="t"/>
                <a:pathLst>
                  <a:path extrusionOk="0" h="1720850" w="628650">
                    <a:moveTo>
                      <a:pt x="0" y="0"/>
                    </a:moveTo>
                    <a:lnTo>
                      <a:pt x="342900" y="69850"/>
                    </a:lnTo>
                    <a:lnTo>
                      <a:pt x="628650" y="1562100"/>
                    </a:lnTo>
                    <a:lnTo>
                      <a:pt x="304800" y="1720850"/>
                    </a:lnTo>
                    <a:lnTo>
                      <a:pt x="0" y="0"/>
                    </a:lnTo>
                    <a:close/>
                  </a:path>
                </a:pathLst>
              </a:custGeom>
              <a:solidFill>
                <a:srgbClr val="8DA9DB"/>
              </a:solidFill>
              <a:ln cap="flat" cmpd="sng" w="25400">
                <a:solidFill>
                  <a:srgbClr val="5ED5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0" name="Google Shape;160;p4"/>
              <p:cNvSpPr/>
              <p:nvPr/>
            </p:nvSpPr>
            <p:spPr>
              <a:xfrm>
                <a:off x="3180953" y="4193934"/>
                <a:ext cx="343561" cy="805523"/>
              </a:xfrm>
              <a:custGeom>
                <a:rect b="b" l="l" r="r" t="t"/>
                <a:pathLst>
                  <a:path extrusionOk="0" h="1717086" w="732348">
                    <a:moveTo>
                      <a:pt x="430306" y="0"/>
                    </a:moveTo>
                    <a:lnTo>
                      <a:pt x="0" y="28963"/>
                    </a:lnTo>
                    <a:lnTo>
                      <a:pt x="24826" y="1588821"/>
                    </a:lnTo>
                    <a:lnTo>
                      <a:pt x="732348" y="1717086"/>
                    </a:lnTo>
                    <a:lnTo>
                      <a:pt x="430306" y="0"/>
                    </a:lnTo>
                    <a:close/>
                  </a:path>
                </a:pathLst>
              </a:custGeom>
              <a:solidFill>
                <a:srgbClr val="0F243E"/>
              </a:solidFill>
              <a:ln cap="flat" cmpd="sng" w="25400">
                <a:solidFill>
                  <a:srgbClr val="5ED5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161" name="Google Shape;161;p4"/>
              <p:cNvCxnSpPr/>
              <p:nvPr/>
            </p:nvCxnSpPr>
            <p:spPr>
              <a:xfrm>
                <a:off x="3420103" y="4331934"/>
                <a:ext cx="66480" cy="809"/>
              </a:xfrm>
              <a:prstGeom prst="straightConnector1">
                <a:avLst/>
              </a:prstGeom>
              <a:noFill/>
              <a:ln cap="flat" cmpd="sng" w="12700">
                <a:solidFill>
                  <a:srgbClr val="5ED5D5"/>
                </a:solidFill>
                <a:prstDash val="solid"/>
                <a:round/>
                <a:headEnd len="sm" w="sm" type="none"/>
                <a:tailEnd len="sm" w="sm" type="none"/>
              </a:ln>
            </p:spPr>
          </p:cxnSp>
        </p:grpSp>
      </p:grpSp>
      <p:pic>
        <p:nvPicPr>
          <p:cNvPr descr="Image result for therapeutic window" id="162" name="Google Shape;162;p4"/>
          <p:cNvPicPr preferRelativeResize="0"/>
          <p:nvPr/>
        </p:nvPicPr>
        <p:blipFill rotWithShape="1">
          <a:blip r:embed="rId5">
            <a:alphaModFix/>
          </a:blip>
          <a:srcRect b="0" l="0" r="0" t="0"/>
          <a:stretch/>
        </p:blipFill>
        <p:spPr>
          <a:xfrm>
            <a:off x="9650011" y="2609129"/>
            <a:ext cx="720082" cy="491936"/>
          </a:xfrm>
          <a:prstGeom prst="rect">
            <a:avLst/>
          </a:prstGeom>
          <a:noFill/>
          <a:ln>
            <a:noFill/>
          </a:ln>
        </p:spPr>
      </p:pic>
      <p:pic>
        <p:nvPicPr>
          <p:cNvPr descr="Man" id="163" name="Google Shape;163;p4"/>
          <p:cNvPicPr preferRelativeResize="0"/>
          <p:nvPr/>
        </p:nvPicPr>
        <p:blipFill rotWithShape="1">
          <a:blip r:embed="rId6">
            <a:alphaModFix/>
          </a:blip>
          <a:srcRect b="0" l="0" r="0" t="0"/>
          <a:stretch/>
        </p:blipFill>
        <p:spPr>
          <a:xfrm>
            <a:off x="10118565" y="2532504"/>
            <a:ext cx="507608" cy="586606"/>
          </a:xfrm>
          <a:prstGeom prst="rect">
            <a:avLst/>
          </a:prstGeom>
          <a:noFill/>
          <a:ln>
            <a:noFill/>
          </a:ln>
        </p:spPr>
      </p:pic>
      <p:grpSp>
        <p:nvGrpSpPr>
          <p:cNvPr id="164" name="Google Shape;164;p4"/>
          <p:cNvGrpSpPr/>
          <p:nvPr/>
        </p:nvGrpSpPr>
        <p:grpSpPr>
          <a:xfrm>
            <a:off x="4376113" y="1197235"/>
            <a:ext cx="3418662" cy="1561249"/>
            <a:chOff x="4268361" y="1141703"/>
            <a:chExt cx="3418662" cy="1561249"/>
          </a:xfrm>
        </p:grpSpPr>
        <p:sp>
          <p:nvSpPr>
            <p:cNvPr id="165" name="Google Shape;165;p4"/>
            <p:cNvSpPr/>
            <p:nvPr/>
          </p:nvSpPr>
          <p:spPr>
            <a:xfrm>
              <a:off x="4268361" y="1141703"/>
              <a:ext cx="3418662" cy="1561249"/>
            </a:xfrm>
            <a:prstGeom prst="roundRect">
              <a:avLst>
                <a:gd fmla="val 16667" name="adj"/>
              </a:avLst>
            </a:prstGeom>
            <a:solidFill>
              <a:schemeClr val="lt1"/>
            </a:solidFill>
            <a:ln cap="flat" cmpd="sng" w="38100">
              <a:solidFill>
                <a:srgbClr val="6666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grpSp>
          <p:nvGrpSpPr>
            <p:cNvPr id="166" name="Google Shape;166;p4"/>
            <p:cNvGrpSpPr/>
            <p:nvPr/>
          </p:nvGrpSpPr>
          <p:grpSpPr>
            <a:xfrm>
              <a:off x="4682032" y="1535642"/>
              <a:ext cx="2591320" cy="1049791"/>
              <a:chOff x="10286710" y="4912021"/>
              <a:chExt cx="2591320" cy="1133045"/>
            </a:xfrm>
          </p:grpSpPr>
          <p:sp>
            <p:nvSpPr>
              <p:cNvPr id="167" name="Google Shape;167;p4"/>
              <p:cNvSpPr/>
              <p:nvPr/>
            </p:nvSpPr>
            <p:spPr>
              <a:xfrm>
                <a:off x="10286710" y="4912021"/>
                <a:ext cx="2591090" cy="254211"/>
              </a:xfrm>
              <a:prstGeom prst="homePlate">
                <a:avLst>
                  <a:gd fmla="val 50000" name="adj"/>
                </a:avLst>
              </a:prstGeom>
              <a:solidFill>
                <a:srgbClr val="C03E7A"/>
              </a:solidFill>
              <a:ln>
                <a:noFill/>
              </a:ln>
            </p:spPr>
            <p:txBody>
              <a:bodyPr anchorCtr="0" anchor="ctr" bIns="72000" lIns="72000" spcFirstLastPara="1" rIns="72000" wrap="square" tIns="72000">
                <a:noAutofit/>
              </a:bodyPr>
              <a:lstStyle/>
              <a:p>
                <a:pPr indent="-180975" lvl="0" marL="180975" marR="0" rtl="0" algn="l">
                  <a:lnSpc>
                    <a:spcPct val="100000"/>
                  </a:lnSpc>
                  <a:spcBef>
                    <a:spcPts val="0"/>
                  </a:spcBef>
                  <a:spcAft>
                    <a:spcPts val="0"/>
                  </a:spcAft>
                  <a:buClr>
                    <a:srgbClr val="FFFFFF"/>
                  </a:buClr>
                  <a:buSzPts val="1200"/>
                  <a:buFont typeface="Arial"/>
                  <a:buNone/>
                </a:pPr>
                <a:r>
                  <a:rPr b="0" i="0" lang="en-US" sz="1200" u="none" cap="none" strike="noStrike">
                    <a:solidFill>
                      <a:schemeClr val="lt1"/>
                    </a:solidFill>
                    <a:latin typeface="Arial"/>
                    <a:ea typeface="Arial"/>
                    <a:cs typeface="Arial"/>
                    <a:sym typeface="Arial"/>
                  </a:rPr>
                  <a:t> Efficacy</a:t>
                </a:r>
                <a:endParaRPr/>
              </a:p>
            </p:txBody>
          </p:sp>
          <p:sp>
            <p:nvSpPr>
              <p:cNvPr id="168" name="Google Shape;168;p4"/>
              <p:cNvSpPr/>
              <p:nvPr/>
            </p:nvSpPr>
            <p:spPr>
              <a:xfrm>
                <a:off x="10286940" y="5208229"/>
                <a:ext cx="2591090" cy="254211"/>
              </a:xfrm>
              <a:prstGeom prst="homePlate">
                <a:avLst>
                  <a:gd fmla="val 50000" name="adj"/>
                </a:avLst>
              </a:prstGeom>
              <a:solidFill>
                <a:srgbClr val="C03E7A"/>
              </a:solidFill>
              <a:ln>
                <a:noFill/>
              </a:ln>
            </p:spPr>
            <p:txBody>
              <a:bodyPr anchorCtr="0" anchor="ctr" bIns="72000" lIns="72000" spcFirstLastPara="1" rIns="72000" wrap="square" tIns="72000">
                <a:noAutofit/>
              </a:bodyPr>
              <a:lstStyle/>
              <a:p>
                <a:pPr indent="-180975" lvl="0" marL="180975" marR="0" rtl="0" algn="l">
                  <a:lnSpc>
                    <a:spcPct val="100000"/>
                  </a:lnSpc>
                  <a:spcBef>
                    <a:spcPts val="0"/>
                  </a:spcBef>
                  <a:spcAft>
                    <a:spcPts val="0"/>
                  </a:spcAft>
                  <a:buClr>
                    <a:srgbClr val="FFFFFF"/>
                  </a:buClr>
                  <a:buSzPts val="1200"/>
                  <a:buFont typeface="Arial"/>
                  <a:buNone/>
                </a:pPr>
                <a:r>
                  <a:rPr b="0" i="0" lang="en-US" sz="1200" u="none" cap="none" strike="noStrike">
                    <a:solidFill>
                      <a:schemeClr val="lt1"/>
                    </a:solidFill>
                    <a:latin typeface="Arial"/>
                    <a:ea typeface="Arial"/>
                    <a:cs typeface="Arial"/>
                    <a:sym typeface="Arial"/>
                  </a:rPr>
                  <a:t> Safety</a:t>
                </a:r>
                <a:endParaRPr/>
              </a:p>
            </p:txBody>
          </p:sp>
          <p:sp>
            <p:nvSpPr>
              <p:cNvPr id="169" name="Google Shape;169;p4"/>
              <p:cNvSpPr/>
              <p:nvPr/>
            </p:nvSpPr>
            <p:spPr>
              <a:xfrm>
                <a:off x="10286940" y="5495292"/>
                <a:ext cx="2591090" cy="254211"/>
              </a:xfrm>
              <a:prstGeom prst="homePlate">
                <a:avLst>
                  <a:gd fmla="val 50000" name="adj"/>
                </a:avLst>
              </a:prstGeom>
              <a:solidFill>
                <a:srgbClr val="C03E7A"/>
              </a:solidFill>
              <a:ln>
                <a:noFill/>
              </a:ln>
            </p:spPr>
            <p:txBody>
              <a:bodyPr anchorCtr="0" anchor="ctr" bIns="72000" lIns="72000" spcFirstLastPara="1" rIns="72000" wrap="square" tIns="72000">
                <a:noAutofit/>
              </a:bodyPr>
              <a:lstStyle/>
              <a:p>
                <a:pPr indent="-180975" lvl="0" marL="180975" marR="0" rtl="0" algn="l">
                  <a:lnSpc>
                    <a:spcPct val="100000"/>
                  </a:lnSpc>
                  <a:spcBef>
                    <a:spcPts val="0"/>
                  </a:spcBef>
                  <a:spcAft>
                    <a:spcPts val="0"/>
                  </a:spcAft>
                  <a:buClr>
                    <a:srgbClr val="FFFFFF"/>
                  </a:buClr>
                  <a:buSzPts val="1200"/>
                  <a:buFont typeface="Arial"/>
                  <a:buNone/>
                </a:pPr>
                <a:r>
                  <a:rPr b="0" i="0" lang="en-US" sz="1200" u="none" cap="none" strike="noStrike">
                    <a:solidFill>
                      <a:schemeClr val="lt1"/>
                    </a:solidFill>
                    <a:latin typeface="Arial"/>
                    <a:ea typeface="Arial"/>
                    <a:cs typeface="Arial"/>
                    <a:sym typeface="Arial"/>
                  </a:rPr>
                  <a:t> PK</a:t>
                </a:r>
                <a:endParaRPr/>
              </a:p>
            </p:txBody>
          </p:sp>
          <p:sp>
            <p:nvSpPr>
              <p:cNvPr id="170" name="Google Shape;170;p4"/>
              <p:cNvSpPr/>
              <p:nvPr/>
            </p:nvSpPr>
            <p:spPr>
              <a:xfrm>
                <a:off x="10286710" y="5790855"/>
                <a:ext cx="2591090" cy="254211"/>
              </a:xfrm>
              <a:prstGeom prst="homePlate">
                <a:avLst>
                  <a:gd fmla="val 50000" name="adj"/>
                </a:avLst>
              </a:prstGeom>
              <a:solidFill>
                <a:srgbClr val="C03E7A"/>
              </a:solidFill>
              <a:ln>
                <a:noFill/>
              </a:ln>
            </p:spPr>
            <p:txBody>
              <a:bodyPr anchorCtr="0" anchor="ctr" bIns="72000" lIns="72000" spcFirstLastPara="1" rIns="72000" wrap="square" tIns="72000">
                <a:noAutofit/>
              </a:bodyPr>
              <a:lstStyle/>
              <a:p>
                <a:pPr indent="-180975" lvl="0" marL="180975" marR="0" rtl="0" algn="l">
                  <a:lnSpc>
                    <a:spcPct val="100000"/>
                  </a:lnSpc>
                  <a:spcBef>
                    <a:spcPts val="0"/>
                  </a:spcBef>
                  <a:spcAft>
                    <a:spcPts val="0"/>
                  </a:spcAft>
                  <a:buClr>
                    <a:srgbClr val="FFFFFF"/>
                  </a:buClr>
                  <a:buSzPts val="1200"/>
                  <a:buFont typeface="Arial"/>
                  <a:buNone/>
                </a:pPr>
                <a:r>
                  <a:rPr b="0" i="0" lang="en-US" sz="1200" u="none" cap="none" strike="noStrike">
                    <a:solidFill>
                      <a:schemeClr val="lt1"/>
                    </a:solidFill>
                    <a:latin typeface="Arial"/>
                    <a:ea typeface="Arial"/>
                    <a:cs typeface="Arial"/>
                    <a:sym typeface="Arial"/>
                  </a:rPr>
                  <a:t>Developability</a:t>
                </a:r>
                <a:endParaRPr/>
              </a:p>
            </p:txBody>
          </p:sp>
          <p:sp>
            <p:nvSpPr>
              <p:cNvPr id="171" name="Google Shape;171;p4"/>
              <p:cNvSpPr/>
              <p:nvPr/>
            </p:nvSpPr>
            <p:spPr>
              <a:xfrm>
                <a:off x="11076521" y="4958217"/>
                <a:ext cx="877271" cy="788405"/>
              </a:xfrm>
              <a:prstGeom prst="roundRect">
                <a:avLst>
                  <a:gd fmla="val 16667" name="adj"/>
                </a:avLst>
              </a:prstGeom>
              <a:solidFill>
                <a:schemeClr val="lt1"/>
              </a:solidFill>
              <a:ln cap="flat" cmpd="sng" w="19050">
                <a:solidFill>
                  <a:srgbClr val="C03E7A"/>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4B4B4B"/>
                  </a:buClr>
                  <a:buSzPts val="1200"/>
                  <a:buFont typeface="Arial"/>
                  <a:buNone/>
                </a:pPr>
                <a:r>
                  <a:rPr b="0" i="0" lang="en-US" sz="1200" u="none" cap="none" strike="noStrike">
                    <a:solidFill>
                      <a:srgbClr val="4B4B4B"/>
                    </a:solidFill>
                    <a:latin typeface="Arial"/>
                    <a:ea typeface="Arial"/>
                    <a:cs typeface="Arial"/>
                    <a:sym typeface="Arial"/>
                  </a:rPr>
                  <a:t>Multi-level models</a:t>
                </a:r>
                <a:endParaRPr/>
              </a:p>
            </p:txBody>
          </p:sp>
          <p:sp>
            <p:nvSpPr>
              <p:cNvPr id="172" name="Google Shape;172;p4"/>
              <p:cNvSpPr/>
              <p:nvPr/>
            </p:nvSpPr>
            <p:spPr>
              <a:xfrm>
                <a:off x="11968226" y="4947080"/>
                <a:ext cx="724479" cy="788406"/>
              </a:xfrm>
              <a:prstGeom prst="roundRect">
                <a:avLst>
                  <a:gd fmla="val 16667" name="adj"/>
                </a:avLst>
              </a:prstGeom>
              <a:solidFill>
                <a:schemeClr val="lt1"/>
              </a:solidFill>
              <a:ln cap="flat" cmpd="sng" w="19050">
                <a:solidFill>
                  <a:srgbClr val="C03E7A"/>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4B4B4B"/>
                  </a:buClr>
                  <a:buSzPts val="1200"/>
                  <a:buFont typeface="Arial"/>
                  <a:buNone/>
                </a:pPr>
                <a:r>
                  <a:rPr b="0" i="0" lang="en-US" sz="1200" u="none" cap="none" strike="noStrike">
                    <a:solidFill>
                      <a:srgbClr val="4B4B4B"/>
                    </a:solidFill>
                    <a:latin typeface="Arial"/>
                    <a:ea typeface="Arial"/>
                    <a:cs typeface="Arial"/>
                    <a:sym typeface="Arial"/>
                  </a:rPr>
                  <a:t>Systems models</a:t>
                </a:r>
                <a:endParaRPr/>
              </a:p>
            </p:txBody>
          </p:sp>
        </p:grpSp>
        <p:sp>
          <p:nvSpPr>
            <p:cNvPr id="173" name="Google Shape;173;p4"/>
            <p:cNvSpPr txBox="1"/>
            <p:nvPr/>
          </p:nvSpPr>
          <p:spPr>
            <a:xfrm>
              <a:off x="4268362" y="1142833"/>
              <a:ext cx="3418661" cy="338554"/>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Property Prediction Pipeline</a:t>
              </a:r>
              <a:endParaRPr/>
            </a:p>
          </p:txBody>
        </p:sp>
      </p:grpSp>
      <p:sp>
        <p:nvSpPr>
          <p:cNvPr id="174" name="Google Shape;174;p4"/>
          <p:cNvSpPr txBox="1"/>
          <p:nvPr/>
        </p:nvSpPr>
        <p:spPr>
          <a:xfrm>
            <a:off x="7816512" y="1510896"/>
            <a:ext cx="2446603" cy="646331"/>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Prediction &amp; Design Loop</a:t>
            </a:r>
            <a:endParaRPr/>
          </a:p>
        </p:txBody>
      </p:sp>
      <p:sp>
        <p:nvSpPr>
          <p:cNvPr id="175" name="Google Shape;175;p4"/>
          <p:cNvSpPr/>
          <p:nvPr/>
        </p:nvSpPr>
        <p:spPr>
          <a:xfrm>
            <a:off x="7425417" y="4374014"/>
            <a:ext cx="14562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Simulation</a:t>
            </a:r>
            <a:endParaRPr/>
          </a:p>
        </p:txBody>
      </p:sp>
      <p:grpSp>
        <p:nvGrpSpPr>
          <p:cNvPr id="176" name="Google Shape;176;p4"/>
          <p:cNvGrpSpPr/>
          <p:nvPr/>
        </p:nvGrpSpPr>
        <p:grpSpPr>
          <a:xfrm>
            <a:off x="9394488" y="3619128"/>
            <a:ext cx="2619038" cy="1635294"/>
            <a:chOff x="9381466" y="4002130"/>
            <a:chExt cx="2619038" cy="1294768"/>
          </a:xfrm>
        </p:grpSpPr>
        <p:sp>
          <p:nvSpPr>
            <p:cNvPr id="177" name="Google Shape;177;p4"/>
            <p:cNvSpPr/>
            <p:nvPr/>
          </p:nvSpPr>
          <p:spPr>
            <a:xfrm>
              <a:off x="9381466" y="4002130"/>
              <a:ext cx="2619038" cy="1294768"/>
            </a:xfrm>
            <a:prstGeom prst="roundRect">
              <a:avLst>
                <a:gd fmla="val 16667" name="adj"/>
              </a:avLst>
            </a:prstGeom>
            <a:solidFill>
              <a:schemeClr val="lt1"/>
            </a:solidFill>
            <a:ln cap="flat" cmpd="sng" w="38100">
              <a:solidFill>
                <a:srgbClr val="66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1" sz="1200" u="none" cap="none" strike="noStrike">
                <a:solidFill>
                  <a:srgbClr val="4B4B4B"/>
                </a:solidFill>
                <a:latin typeface="Arial"/>
                <a:ea typeface="Arial"/>
                <a:cs typeface="Arial"/>
                <a:sym typeface="Arial"/>
              </a:endParaRPr>
            </a:p>
          </p:txBody>
        </p:sp>
        <p:sp>
          <p:nvSpPr>
            <p:cNvPr id="178" name="Google Shape;178;p4"/>
            <p:cNvSpPr/>
            <p:nvPr/>
          </p:nvSpPr>
          <p:spPr>
            <a:xfrm>
              <a:off x="9485130" y="4253938"/>
              <a:ext cx="2397319" cy="7310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Active learning </a:t>
              </a:r>
              <a:r>
                <a:rPr b="0" i="0" lang="en-US" sz="1200" u="none" cap="none" strike="noStrike">
                  <a:solidFill>
                    <a:schemeClr val="dk1"/>
                  </a:solidFill>
                  <a:latin typeface="Calibri"/>
                  <a:ea typeface="Calibri"/>
                  <a:cs typeface="Calibri"/>
                  <a:sym typeface="Calibri"/>
                </a:rPr>
                <a:t>decides if/when a simulation or experiment is needed to improve or validate models</a:t>
              </a:r>
              <a:endParaRPr/>
            </a:p>
          </p:txBody>
        </p:sp>
      </p:grpSp>
      <p:grpSp>
        <p:nvGrpSpPr>
          <p:cNvPr id="179" name="Google Shape;179;p4"/>
          <p:cNvGrpSpPr/>
          <p:nvPr/>
        </p:nvGrpSpPr>
        <p:grpSpPr>
          <a:xfrm>
            <a:off x="4462305" y="2939142"/>
            <a:ext cx="3284282" cy="1125863"/>
            <a:chOff x="4462305" y="2939142"/>
            <a:chExt cx="3284282" cy="1125863"/>
          </a:xfrm>
        </p:grpSpPr>
        <p:grpSp>
          <p:nvGrpSpPr>
            <p:cNvPr id="180" name="Google Shape;180;p4"/>
            <p:cNvGrpSpPr/>
            <p:nvPr/>
          </p:nvGrpSpPr>
          <p:grpSpPr>
            <a:xfrm>
              <a:off x="4462305" y="2939142"/>
              <a:ext cx="3284282" cy="1125863"/>
              <a:chOff x="4363167" y="2797416"/>
              <a:chExt cx="3284282" cy="1294768"/>
            </a:xfrm>
          </p:grpSpPr>
          <p:sp>
            <p:nvSpPr>
              <p:cNvPr id="181" name="Google Shape;181;p4"/>
              <p:cNvSpPr/>
              <p:nvPr/>
            </p:nvSpPr>
            <p:spPr>
              <a:xfrm>
                <a:off x="4363167" y="2797416"/>
                <a:ext cx="3284282" cy="1294768"/>
              </a:xfrm>
              <a:prstGeom prst="roundRect">
                <a:avLst>
                  <a:gd fmla="val 16667" name="adj"/>
                </a:avLst>
              </a:prstGeom>
              <a:solidFill>
                <a:schemeClr val="lt1"/>
              </a:solidFill>
              <a:ln cap="flat" cmpd="sng" w="38100">
                <a:solidFill>
                  <a:srgbClr val="6666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pic>
            <p:nvPicPr>
              <p:cNvPr id="182" name="Google Shape;182;p4"/>
              <p:cNvPicPr preferRelativeResize="0"/>
              <p:nvPr/>
            </p:nvPicPr>
            <p:blipFill rotWithShape="1">
              <a:blip r:embed="rId7">
                <a:alphaModFix/>
              </a:blip>
              <a:srcRect b="0" l="0" r="0" t="0"/>
              <a:stretch/>
            </p:blipFill>
            <p:spPr>
              <a:xfrm>
                <a:off x="4405045" y="3012740"/>
                <a:ext cx="1018337" cy="690320"/>
              </a:xfrm>
              <a:prstGeom prst="rect">
                <a:avLst/>
              </a:prstGeom>
              <a:noFill/>
              <a:ln>
                <a:noFill/>
              </a:ln>
            </p:spPr>
          </p:pic>
          <p:sp>
            <p:nvSpPr>
              <p:cNvPr id="183" name="Google Shape;183;p4"/>
              <p:cNvSpPr txBox="1"/>
              <p:nvPr/>
            </p:nvSpPr>
            <p:spPr>
              <a:xfrm>
                <a:off x="5342455" y="2812795"/>
                <a:ext cx="2268091" cy="743295"/>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Generative Molecular Design</a:t>
                </a:r>
                <a:endParaRPr/>
              </a:p>
            </p:txBody>
          </p:sp>
        </p:grpSp>
        <p:sp>
          <p:nvSpPr>
            <p:cNvPr id="184" name="Google Shape;184;p4"/>
            <p:cNvSpPr/>
            <p:nvPr/>
          </p:nvSpPr>
          <p:spPr>
            <a:xfrm>
              <a:off x="5349268" y="3555276"/>
              <a:ext cx="239731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proposes new molecules with optimized properties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5"/>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Project Overview</a:t>
            </a:r>
            <a:endParaRPr/>
          </a:p>
        </p:txBody>
      </p:sp>
      <p:sp>
        <p:nvSpPr>
          <p:cNvPr id="191" name="Google Shape;191;p5"/>
          <p:cNvSpPr txBox="1"/>
          <p:nvPr>
            <p:ph idx="1" type="body"/>
          </p:nvPr>
        </p:nvSpPr>
        <p:spPr>
          <a:xfrm>
            <a:off x="670705" y="1577515"/>
            <a:ext cx="10047979" cy="43939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SUMMARY:  Retrain Autoencoder using pharmacodynamic model of DNA Damage Response </a:t>
            </a:r>
            <a:endParaRPr/>
          </a:p>
          <a:p>
            <a:pPr indent="-228600" lvl="1" marL="685800" rtl="0" algn="l">
              <a:lnSpc>
                <a:spcPct val="90000"/>
              </a:lnSpc>
              <a:spcBef>
                <a:spcPts val="500"/>
              </a:spcBef>
              <a:spcAft>
                <a:spcPts val="0"/>
              </a:spcAft>
              <a:buClr>
                <a:schemeClr val="dk1"/>
              </a:buClr>
              <a:buSzPts val="2400"/>
              <a:buChar char="•"/>
            </a:pPr>
            <a:r>
              <a:rPr lang="en-US"/>
              <a:t>STEP 1:  Propose Lead Optimization for PARP inhibitors</a:t>
            </a:r>
            <a:endParaRPr/>
          </a:p>
          <a:p>
            <a:pPr indent="-228600" lvl="2" marL="1143000" rtl="0" algn="l">
              <a:lnSpc>
                <a:spcPct val="90000"/>
              </a:lnSpc>
              <a:spcBef>
                <a:spcPts val="500"/>
              </a:spcBef>
              <a:spcAft>
                <a:spcPts val="0"/>
              </a:spcAft>
              <a:buClr>
                <a:schemeClr val="dk1"/>
              </a:buClr>
              <a:buSzPts val="2000"/>
              <a:buChar char="•"/>
            </a:pPr>
            <a:r>
              <a:rPr lang="en-US"/>
              <a:t>Ample data available in public databases</a:t>
            </a:r>
            <a:endParaRPr/>
          </a:p>
          <a:p>
            <a:pPr indent="-228600" lvl="1" marL="685800" rtl="0" algn="l">
              <a:lnSpc>
                <a:spcPct val="90000"/>
              </a:lnSpc>
              <a:spcBef>
                <a:spcPts val="500"/>
              </a:spcBef>
              <a:spcAft>
                <a:spcPts val="0"/>
              </a:spcAft>
              <a:buClr>
                <a:schemeClr val="dk1"/>
              </a:buClr>
              <a:buSzPts val="2400"/>
              <a:buChar char="•"/>
            </a:pPr>
            <a:r>
              <a:rPr lang="en-US"/>
              <a:t>STEP 2:  New molecules will need to be vetted in the Prediction Profilers</a:t>
            </a:r>
            <a:endParaRPr/>
          </a:p>
          <a:p>
            <a:pPr indent="-228600" lvl="2" marL="1143000" rtl="0" algn="l">
              <a:lnSpc>
                <a:spcPct val="90000"/>
              </a:lnSpc>
              <a:spcBef>
                <a:spcPts val="500"/>
              </a:spcBef>
              <a:spcAft>
                <a:spcPts val="0"/>
              </a:spcAft>
              <a:buClr>
                <a:schemeClr val="dk1"/>
              </a:buClr>
              <a:buSzPts val="2000"/>
              <a:buChar char="•"/>
            </a:pPr>
            <a:r>
              <a:rPr lang="en-US">
                <a:highlight>
                  <a:srgbClr val="FFFF00"/>
                </a:highlight>
              </a:rPr>
              <a:t>SUMMER PROJECTS</a:t>
            </a:r>
            <a:endParaRPr/>
          </a:p>
          <a:p>
            <a:pPr indent="-228600" lvl="1" marL="685800" rtl="0" algn="l">
              <a:lnSpc>
                <a:spcPct val="90000"/>
              </a:lnSpc>
              <a:spcBef>
                <a:spcPts val="500"/>
              </a:spcBef>
              <a:spcAft>
                <a:spcPts val="0"/>
              </a:spcAft>
              <a:buClr>
                <a:schemeClr val="dk1"/>
              </a:buClr>
              <a:buSzPts val="2400"/>
              <a:buChar char="•"/>
            </a:pPr>
            <a:r>
              <a:rPr lang="en-US"/>
              <a:t>STEP 3:  New molecules will be placed in a pharmacodynamic model of DNA damage response</a:t>
            </a:r>
            <a:endParaRPr/>
          </a:p>
          <a:p>
            <a:pPr indent="-228600" lvl="2" marL="1143000" rtl="0" algn="l">
              <a:lnSpc>
                <a:spcPct val="90000"/>
              </a:lnSpc>
              <a:spcBef>
                <a:spcPts val="500"/>
              </a:spcBef>
              <a:spcAft>
                <a:spcPts val="0"/>
              </a:spcAft>
              <a:buClr>
                <a:schemeClr val="dk1"/>
              </a:buClr>
              <a:buSzPts val="2000"/>
              <a:buChar char="•"/>
            </a:pPr>
            <a:r>
              <a:rPr lang="en-US"/>
              <a:t>Quantitative output form ODE Model in RuleBender will be ratios of pro-apoptotic to pro-survival protein abundance</a:t>
            </a:r>
            <a:endParaRPr/>
          </a:p>
          <a:p>
            <a:pPr indent="-228600" lvl="2" marL="1143000" rtl="0" algn="l">
              <a:lnSpc>
                <a:spcPct val="90000"/>
              </a:lnSpc>
              <a:spcBef>
                <a:spcPts val="500"/>
              </a:spcBef>
              <a:spcAft>
                <a:spcPts val="0"/>
              </a:spcAft>
              <a:buClr>
                <a:schemeClr val="dk1"/>
              </a:buClr>
              <a:buSzPts val="2000"/>
              <a:buChar char="•"/>
            </a:pPr>
            <a:r>
              <a:rPr lang="en-US">
                <a:highlight>
                  <a:srgbClr val="FFFF00"/>
                </a:highlight>
              </a:rPr>
              <a:t>SUMMER PROJECTS</a:t>
            </a:r>
            <a:endParaRPr/>
          </a:p>
          <a:p>
            <a:pPr indent="-228600" lvl="1" marL="685800" rtl="0" algn="l">
              <a:lnSpc>
                <a:spcPct val="90000"/>
              </a:lnSpc>
              <a:spcBef>
                <a:spcPts val="500"/>
              </a:spcBef>
              <a:spcAft>
                <a:spcPts val="0"/>
              </a:spcAft>
              <a:buClr>
                <a:schemeClr val="dk1"/>
              </a:buClr>
              <a:buSzPts val="2400"/>
              <a:buChar char="•"/>
            </a:pPr>
            <a:r>
              <a:rPr lang="en-US"/>
              <a:t>STEP4:  Retrain Autoencoder</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2" name="Google Shape;192;p5"/>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3" name="Google Shape;193;p5"/>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5"/>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5"/>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6"/>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DNA Damage Response – Pharmacodynamic Model</a:t>
            </a:r>
            <a:endParaRPr/>
          </a:p>
        </p:txBody>
      </p:sp>
      <p:sp>
        <p:nvSpPr>
          <p:cNvPr id="202" name="Google Shape;202;p6"/>
          <p:cNvSpPr txBox="1"/>
          <p:nvPr>
            <p:ph idx="1" type="body"/>
          </p:nvPr>
        </p:nvSpPr>
        <p:spPr>
          <a:xfrm>
            <a:off x="670705" y="1577515"/>
            <a:ext cx="10047979" cy="43939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Vitally important to normal cell function and borders checkpoints closely</a:t>
            </a:r>
            <a:endParaRPr/>
          </a:p>
          <a:p>
            <a:pPr indent="-228600" lvl="1" marL="685800" rtl="0" algn="l">
              <a:lnSpc>
                <a:spcPct val="90000"/>
              </a:lnSpc>
              <a:spcBef>
                <a:spcPts val="500"/>
              </a:spcBef>
              <a:spcAft>
                <a:spcPts val="0"/>
              </a:spcAft>
              <a:buClr>
                <a:schemeClr val="dk1"/>
              </a:buClr>
              <a:buSzPts val="2400"/>
              <a:buChar char="•"/>
            </a:pPr>
            <a:r>
              <a:rPr lang="en-US"/>
              <a:t>Failure in repair leads to cell death</a:t>
            </a:r>
            <a:endParaRPr/>
          </a:p>
          <a:p>
            <a:pPr indent="-228600" lvl="1" marL="685800" rtl="0" algn="l">
              <a:lnSpc>
                <a:spcPct val="90000"/>
              </a:lnSpc>
              <a:spcBef>
                <a:spcPts val="500"/>
              </a:spcBef>
              <a:spcAft>
                <a:spcPts val="0"/>
              </a:spcAft>
              <a:buClr>
                <a:schemeClr val="dk1"/>
              </a:buClr>
              <a:buSzPts val="2400"/>
              <a:buChar char="•"/>
            </a:pPr>
            <a:r>
              <a:rPr lang="en-US"/>
              <a:t>Interestingly, damage can result from intrinsic and extrinsic sources</a:t>
            </a:r>
            <a:endParaRPr/>
          </a:p>
          <a:p>
            <a:pPr indent="-228600" lvl="0" marL="228600" rtl="0" algn="l">
              <a:lnSpc>
                <a:spcPct val="90000"/>
              </a:lnSpc>
              <a:spcBef>
                <a:spcPts val="1000"/>
              </a:spcBef>
              <a:spcAft>
                <a:spcPts val="0"/>
              </a:spcAft>
              <a:buClr>
                <a:schemeClr val="dk1"/>
              </a:buClr>
              <a:buSzPts val="2800"/>
              <a:buChar char="•"/>
            </a:pPr>
            <a:r>
              <a:rPr lang="en-US"/>
              <a:t>Genomic instability is a hallmark of all cancers</a:t>
            </a:r>
            <a:endParaRPr/>
          </a:p>
          <a:p>
            <a:pPr indent="-228600" lvl="1" marL="685800" rtl="0" algn="l">
              <a:lnSpc>
                <a:spcPct val="90000"/>
              </a:lnSpc>
              <a:spcBef>
                <a:spcPts val="500"/>
              </a:spcBef>
              <a:spcAft>
                <a:spcPts val="0"/>
              </a:spcAft>
              <a:buClr>
                <a:schemeClr val="dk1"/>
              </a:buClr>
              <a:buSzPts val="2400"/>
              <a:buChar char="•"/>
            </a:pPr>
            <a:r>
              <a:rPr lang="en-US"/>
              <a:t>Once initiated by faulty repair, may continue in an endless cycle of further instability and selection for</a:t>
            </a:r>
            <a:endParaRPr/>
          </a:p>
          <a:p>
            <a:pPr indent="-228600" lvl="0" marL="228600" rtl="0" algn="l">
              <a:lnSpc>
                <a:spcPct val="90000"/>
              </a:lnSpc>
              <a:spcBef>
                <a:spcPts val="1000"/>
              </a:spcBef>
              <a:spcAft>
                <a:spcPts val="0"/>
              </a:spcAft>
              <a:buClr>
                <a:schemeClr val="dk1"/>
              </a:buClr>
              <a:buSzPts val="2800"/>
              <a:buChar char="•"/>
            </a:pPr>
            <a:r>
              <a:rPr lang="en-US"/>
              <a:t>DDR therapeutic strategies offer many entry points for ATOM</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03" name="Google Shape;203;p6"/>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p6"/>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5" name="Google Shape;205;p6"/>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6" name="Google Shape;206;p6"/>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Diagram&#10;&#10;Description automatically generated" id="211" name="Google Shape;211;p7"/>
          <p:cNvPicPr preferRelativeResize="0"/>
          <p:nvPr/>
        </p:nvPicPr>
        <p:blipFill rotWithShape="1">
          <a:blip r:embed="rId3">
            <a:alphaModFix/>
          </a:blip>
          <a:srcRect b="0" l="0" r="0" t="0"/>
          <a:stretch/>
        </p:blipFill>
        <p:spPr>
          <a:xfrm>
            <a:off x="2277891" y="1363027"/>
            <a:ext cx="7229524" cy="4718099"/>
          </a:xfrm>
          <a:prstGeom prst="rect">
            <a:avLst/>
          </a:prstGeom>
          <a:noFill/>
          <a:ln>
            <a:noFill/>
          </a:ln>
        </p:spPr>
      </p:pic>
      <p:sp>
        <p:nvSpPr>
          <p:cNvPr id="212" name="Google Shape;212;p7"/>
          <p:cNvSpPr txBox="1"/>
          <p:nvPr>
            <p:ph type="title"/>
          </p:nvPr>
        </p:nvSpPr>
        <p:spPr>
          <a:xfrm>
            <a:off x="1926220" y="203079"/>
            <a:ext cx="866921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DNA Damage Response (Pilie, 2018)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8"/>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PARP as the Molecular Target of Interest</a:t>
            </a:r>
            <a:endParaRPr/>
          </a:p>
        </p:txBody>
      </p:sp>
      <p:sp>
        <p:nvSpPr>
          <p:cNvPr id="219" name="Google Shape;219;p8"/>
          <p:cNvSpPr txBox="1"/>
          <p:nvPr>
            <p:ph idx="1" type="body"/>
          </p:nvPr>
        </p:nvSpPr>
        <p:spPr>
          <a:xfrm>
            <a:off x="437567" y="1384106"/>
            <a:ext cx="7770956" cy="43939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PARP family </a:t>
            </a:r>
            <a:endParaRPr/>
          </a:p>
          <a:p>
            <a:pPr indent="-228600" lvl="1" marL="685800" rtl="0" algn="l">
              <a:lnSpc>
                <a:spcPct val="90000"/>
              </a:lnSpc>
              <a:spcBef>
                <a:spcPts val="500"/>
              </a:spcBef>
              <a:spcAft>
                <a:spcPts val="0"/>
              </a:spcAft>
              <a:buClr>
                <a:schemeClr val="dk1"/>
              </a:buClr>
              <a:buSzPts val="2400"/>
              <a:buChar char="•"/>
            </a:pPr>
            <a:r>
              <a:rPr lang="en-US"/>
              <a:t>17 - 18 members</a:t>
            </a:r>
            <a:endParaRPr/>
          </a:p>
          <a:p>
            <a:pPr indent="-228600" lvl="1" marL="685800" rtl="0" algn="l">
              <a:lnSpc>
                <a:spcPct val="90000"/>
              </a:lnSpc>
              <a:spcBef>
                <a:spcPts val="500"/>
              </a:spcBef>
              <a:spcAft>
                <a:spcPts val="0"/>
              </a:spcAft>
              <a:buClr>
                <a:schemeClr val="dk1"/>
              </a:buClr>
              <a:buSzPts val="2400"/>
              <a:buChar char="•"/>
            </a:pPr>
            <a:r>
              <a:rPr lang="en-US"/>
              <a:t>Enzyme that adds post-translational modifications to other proteins</a:t>
            </a:r>
            <a:endParaRPr/>
          </a:p>
          <a:p>
            <a:pPr indent="-228600" lvl="1" marL="685800" rtl="0" algn="l">
              <a:lnSpc>
                <a:spcPct val="90000"/>
              </a:lnSpc>
              <a:spcBef>
                <a:spcPts val="500"/>
              </a:spcBef>
              <a:spcAft>
                <a:spcPts val="0"/>
              </a:spcAft>
              <a:buClr>
                <a:schemeClr val="dk1"/>
              </a:buClr>
              <a:buSzPts val="2400"/>
              <a:buChar char="•"/>
            </a:pPr>
            <a:r>
              <a:rPr lang="en-US"/>
              <a:t>ADP-ribose derived from NAD</a:t>
            </a:r>
            <a:endParaRPr/>
          </a:p>
          <a:p>
            <a:pPr indent="-228600" lvl="1" marL="685800" rtl="0" algn="l">
              <a:lnSpc>
                <a:spcPct val="90000"/>
              </a:lnSpc>
              <a:spcBef>
                <a:spcPts val="500"/>
              </a:spcBef>
              <a:spcAft>
                <a:spcPts val="0"/>
              </a:spcAft>
              <a:buClr>
                <a:schemeClr val="dk1"/>
              </a:buClr>
              <a:buSzPts val="2400"/>
              <a:buChar char="•"/>
            </a:pPr>
            <a:r>
              <a:rPr lang="en-US"/>
              <a:t>Short (1 unit) or long (200 units) chains</a:t>
            </a:r>
            <a:endParaRPr/>
          </a:p>
          <a:p>
            <a:pPr indent="-228600" lvl="2" marL="1143000" rtl="0" algn="l">
              <a:lnSpc>
                <a:spcPct val="90000"/>
              </a:lnSpc>
              <a:spcBef>
                <a:spcPts val="500"/>
              </a:spcBef>
              <a:spcAft>
                <a:spcPts val="0"/>
              </a:spcAft>
              <a:buClr>
                <a:schemeClr val="dk1"/>
              </a:buClr>
              <a:buSzPts val="2000"/>
              <a:buChar char="•"/>
            </a:pPr>
            <a:r>
              <a:rPr lang="en-US"/>
              <a:t>Act as scaffolds</a:t>
            </a:r>
            <a:endParaRPr/>
          </a:p>
          <a:p>
            <a:pPr indent="-228600" lvl="1" marL="685800" rtl="0" algn="l">
              <a:lnSpc>
                <a:spcPct val="90000"/>
              </a:lnSpc>
              <a:spcBef>
                <a:spcPts val="500"/>
              </a:spcBef>
              <a:spcAft>
                <a:spcPts val="0"/>
              </a:spcAft>
              <a:buClr>
                <a:schemeClr val="dk1"/>
              </a:buClr>
              <a:buSzPts val="2400"/>
              <a:buChar char="•"/>
            </a:pPr>
            <a:r>
              <a:rPr lang="en-US"/>
              <a:t>PARylation (poly-ADP ribosylation)</a:t>
            </a:r>
            <a:endParaRPr/>
          </a:p>
          <a:p>
            <a:pPr indent="-228600" lvl="1" marL="685800" rtl="0" algn="l">
              <a:lnSpc>
                <a:spcPct val="90000"/>
              </a:lnSpc>
              <a:spcBef>
                <a:spcPts val="500"/>
              </a:spcBef>
              <a:spcAft>
                <a:spcPts val="0"/>
              </a:spcAft>
              <a:buClr>
                <a:schemeClr val="dk1"/>
              </a:buClr>
              <a:buSzPts val="2400"/>
              <a:buChar char="•"/>
            </a:pPr>
            <a:r>
              <a:rPr lang="en-US"/>
              <a:t>Family members are distinct in location and targets</a:t>
            </a:r>
            <a:endParaRPr/>
          </a:p>
          <a:p>
            <a:pPr indent="-228600" lvl="1" marL="685800" rtl="0" algn="l">
              <a:lnSpc>
                <a:spcPct val="90000"/>
              </a:lnSpc>
              <a:spcBef>
                <a:spcPts val="500"/>
              </a:spcBef>
              <a:spcAft>
                <a:spcPts val="0"/>
              </a:spcAft>
              <a:buClr>
                <a:schemeClr val="dk1"/>
              </a:buClr>
              <a:buSzPts val="2400"/>
              <a:buChar char="•"/>
            </a:pPr>
            <a:r>
              <a:rPr lang="en-US"/>
              <a:t>Binds to DNA at SSB and DSB and is activated to PARylate and auto-PARylate</a:t>
            </a:r>
            <a:endParaRPr/>
          </a:p>
          <a:p>
            <a:pPr indent="0" lvl="1" marL="4572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0" name="Google Shape;220;p8"/>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1" name="Google Shape;221;p8"/>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8"/>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8"/>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24" name="Google Shape;224;p8"/>
          <p:cNvPicPr preferRelativeResize="0"/>
          <p:nvPr/>
        </p:nvPicPr>
        <p:blipFill rotWithShape="1">
          <a:blip r:embed="rId3">
            <a:alphaModFix/>
          </a:blip>
          <a:srcRect b="0" l="0" r="0" t="0"/>
          <a:stretch/>
        </p:blipFill>
        <p:spPr>
          <a:xfrm>
            <a:off x="7756759" y="1440008"/>
            <a:ext cx="3611902" cy="36119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9"/>
          <p:cNvSpPr txBox="1"/>
          <p:nvPr>
            <p:ph type="title"/>
          </p:nvPr>
        </p:nvSpPr>
        <p:spPr>
          <a:xfrm>
            <a:off x="757177"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Blood Brain Barrier</a:t>
            </a:r>
            <a:endParaRPr/>
          </a:p>
        </p:txBody>
      </p:sp>
      <p:sp>
        <p:nvSpPr>
          <p:cNvPr id="230" name="Google Shape;230;p9"/>
          <p:cNvSpPr txBox="1"/>
          <p:nvPr>
            <p:ph idx="1" type="body"/>
          </p:nvPr>
        </p:nvSpPr>
        <p:spPr>
          <a:xfrm>
            <a:off x="629856" y="1253331"/>
            <a:ext cx="7877536"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Another Pilot Project is under consideration</a:t>
            </a:r>
            <a:endParaRPr/>
          </a:p>
          <a:p>
            <a:pPr indent="-228600" lvl="0" marL="228600" rtl="0" algn="l">
              <a:lnSpc>
                <a:spcPct val="90000"/>
              </a:lnSpc>
              <a:spcBef>
                <a:spcPts val="1000"/>
              </a:spcBef>
              <a:spcAft>
                <a:spcPts val="0"/>
              </a:spcAft>
              <a:buClr>
                <a:schemeClr val="dk1"/>
              </a:buClr>
              <a:buSzPts val="2800"/>
              <a:buChar char="•"/>
            </a:pPr>
            <a:r>
              <a:rPr lang="en-US"/>
              <a:t>PARP1 inhibitors in the clinic are ineffective on brain metastases</a:t>
            </a:r>
            <a:endParaRPr/>
          </a:p>
          <a:p>
            <a:pPr indent="-228600" lvl="1" marL="685800" rtl="0" algn="l">
              <a:lnSpc>
                <a:spcPct val="90000"/>
              </a:lnSpc>
              <a:spcBef>
                <a:spcPts val="500"/>
              </a:spcBef>
              <a:spcAft>
                <a:spcPts val="0"/>
              </a:spcAft>
              <a:buClr>
                <a:schemeClr val="dk1"/>
              </a:buClr>
              <a:buSzPts val="2400"/>
              <a:buChar char="•"/>
            </a:pPr>
            <a:r>
              <a:rPr lang="en-US"/>
              <a:t>Can ATOM improve existing molecules that cross BBB</a:t>
            </a:r>
            <a:endParaRPr/>
          </a:p>
          <a:p>
            <a:pPr indent="-228600" lvl="0" marL="228600" rtl="0" algn="l">
              <a:lnSpc>
                <a:spcPct val="90000"/>
              </a:lnSpc>
              <a:spcBef>
                <a:spcPts val="1000"/>
              </a:spcBef>
              <a:spcAft>
                <a:spcPts val="0"/>
              </a:spcAft>
              <a:buClr>
                <a:schemeClr val="dk1"/>
              </a:buClr>
              <a:buSzPts val="2800"/>
              <a:buChar char="•"/>
            </a:pPr>
            <a:r>
              <a:rPr lang="en-US"/>
              <a:t>Prediction Profiler for particular ABC transporters would be useful in this regard</a:t>
            </a:r>
            <a:endParaRPr/>
          </a:p>
          <a:p>
            <a:pPr indent="-228600" lvl="1" marL="685800" rtl="0" algn="l">
              <a:lnSpc>
                <a:spcPct val="90000"/>
              </a:lnSpc>
              <a:spcBef>
                <a:spcPts val="500"/>
              </a:spcBef>
              <a:spcAft>
                <a:spcPts val="0"/>
              </a:spcAft>
              <a:buClr>
                <a:schemeClr val="dk1"/>
              </a:buClr>
              <a:buSzPts val="2400"/>
              <a:buChar char="•"/>
            </a:pPr>
            <a:r>
              <a:rPr lang="en-US"/>
              <a:t>ABC transporter eject categories of molecules</a:t>
            </a:r>
            <a:endParaRPr/>
          </a:p>
          <a:p>
            <a:pPr indent="-228600" lvl="1" marL="685800" rtl="0" algn="l">
              <a:lnSpc>
                <a:spcPct val="90000"/>
              </a:lnSpc>
              <a:spcBef>
                <a:spcPts val="500"/>
              </a:spcBef>
              <a:spcAft>
                <a:spcPts val="0"/>
              </a:spcAft>
              <a:buClr>
                <a:schemeClr val="dk1"/>
              </a:buClr>
              <a:buSzPts val="2400"/>
              <a:buChar char="•"/>
            </a:pPr>
            <a:r>
              <a:rPr lang="en-US"/>
              <a:t>E.g. P-glycoprotein binds cationic and hydrophobic molecules and with ATP, transports them out of the cytoplasm.</a:t>
            </a:r>
            <a:endParaRPr/>
          </a:p>
          <a:p>
            <a:pPr indent="-228600" lvl="1" marL="685800" rtl="0" algn="l">
              <a:lnSpc>
                <a:spcPct val="90000"/>
              </a:lnSpc>
              <a:spcBef>
                <a:spcPts val="500"/>
              </a:spcBef>
              <a:spcAft>
                <a:spcPts val="0"/>
              </a:spcAft>
              <a:buClr>
                <a:schemeClr val="dk1"/>
              </a:buClr>
              <a:buSzPts val="2400"/>
              <a:buChar char="•"/>
            </a:pPr>
            <a:r>
              <a:rPr lang="en-US">
                <a:highlight>
                  <a:srgbClr val="FFFF00"/>
                </a:highlight>
              </a:rPr>
              <a:t>SUMMER PROJECTS</a:t>
            </a:r>
            <a:endParaRPr/>
          </a:p>
        </p:txBody>
      </p:sp>
      <p:pic>
        <p:nvPicPr>
          <p:cNvPr id="231" name="Google Shape;231;p9"/>
          <p:cNvPicPr preferRelativeResize="0"/>
          <p:nvPr/>
        </p:nvPicPr>
        <p:blipFill rotWithShape="1">
          <a:blip r:embed="rId3">
            <a:alphaModFix/>
          </a:blip>
          <a:srcRect b="0" l="0" r="0" t="0"/>
          <a:stretch/>
        </p:blipFill>
        <p:spPr>
          <a:xfrm>
            <a:off x="8230945" y="967183"/>
            <a:ext cx="3643716" cy="49236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2021-03-12T16:16:40Z</dcterms:created>
  <dc:creator>Mertins, Susan (NIH/NCI) [C]</dc:creator>
</cp:coreProperties>
</file>