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A70FDE-A4FC-4EF2-A713-168179A150B3}">
  <a:tblStyle styleId="{54A70FDE-A4FC-4EF2-A713-168179A150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26f811d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26f811d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fce31d6b3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fce31d6b3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fce31d6b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fce31d6b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fce31d6b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fce31d6b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fce31d6b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fce31d6b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fce31d6b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fce31d6b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b1ebf97e8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b1ebf97e8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b1ebf97e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b1ebf97e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b1ebf97e8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b1ebf97e8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cb1ebf97e8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cb1ebf97e8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efce31d6b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efce31d6b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20a8b17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20a8b17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cb1ebf97e8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cb1ebf97e8_1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ef6fd652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ef6fd652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fce31d6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fce31d6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fce31d6b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fce31d6b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efce31d6b3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efce31d6b3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ef6fd6520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ef6fd6520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efce31d6b3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efce31d6b3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657b7e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657b7e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1ebf97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b1ebf97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310a38f5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310a38f5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10a38f5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10a38f5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fce31d6b3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fce31d6b3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310a38f5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310a38f5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fce31d6b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fce31d6b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A Modular Scalable Pipelined Framework </a:t>
            </a:r>
            <a:endParaRPr sz="34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for </a:t>
            </a:r>
            <a:endParaRPr sz="34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Generative Molecular Design</a:t>
            </a:r>
            <a:endParaRPr sz="31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Jeffrey E. Mast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29,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/>
          <p:nvPr/>
        </p:nvSpPr>
        <p:spPr>
          <a:xfrm>
            <a:off x="5782700" y="2855600"/>
            <a:ext cx="3186900" cy="2019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Slurm Job</a:t>
            </a:r>
            <a:endParaRPr sz="1000"/>
          </a:p>
        </p:txBody>
      </p:sp>
      <p:sp>
        <p:nvSpPr>
          <p:cNvPr id="273" name="Google Shape;273;p22"/>
          <p:cNvSpPr/>
          <p:nvPr/>
        </p:nvSpPr>
        <p:spPr>
          <a:xfrm>
            <a:off x="5907175" y="3336400"/>
            <a:ext cx="2882100" cy="12948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Flux Allocation</a:t>
            </a:r>
            <a:endParaRPr sz="1000"/>
          </a:p>
        </p:txBody>
      </p:sp>
      <p:sp>
        <p:nvSpPr>
          <p:cNvPr id="274" name="Google Shape;274;p22"/>
          <p:cNvSpPr/>
          <p:nvPr/>
        </p:nvSpPr>
        <p:spPr>
          <a:xfrm>
            <a:off x="7741975" y="1238700"/>
            <a:ext cx="977400" cy="129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Slurm Job N</a:t>
            </a:r>
            <a:endParaRPr sz="1000"/>
          </a:p>
        </p:txBody>
      </p:sp>
      <p:sp>
        <p:nvSpPr>
          <p:cNvPr id="275" name="Google Shape;275;p22"/>
          <p:cNvSpPr/>
          <p:nvPr/>
        </p:nvSpPr>
        <p:spPr>
          <a:xfrm>
            <a:off x="5882275" y="1238700"/>
            <a:ext cx="977400" cy="129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Slurm Job 1</a:t>
            </a:r>
            <a:endParaRPr sz="1000"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(or LSF) vs Flux</a:t>
            </a: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15400" cy="3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SLURM (or LSF)</a:t>
            </a:r>
            <a:endParaRPr b="1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Workflow</a:t>
            </a:r>
            <a:r>
              <a:rPr lang="en"/>
              <a:t> steps are queued as separate jobs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Resource allocation</a:t>
            </a:r>
            <a:r>
              <a:rPr lang="en"/>
              <a:t> is highly non-deterministic as each step is queued in the cluster’s main queue </a:t>
            </a:r>
            <a:r>
              <a:rPr lang="en" b="1"/>
              <a:t>shared </a:t>
            </a:r>
            <a:r>
              <a:rPr lang="en"/>
              <a:t>with other users of the cluster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Does NOT</a:t>
            </a:r>
            <a:r>
              <a:rPr lang="en"/>
              <a:t> allow nested/hierarchical jobs / workflows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Flux</a:t>
            </a:r>
            <a:endParaRPr b="1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Workflow</a:t>
            </a:r>
            <a:r>
              <a:rPr lang="en"/>
              <a:t> steps are queued in the context of single large allocation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Resource allocation</a:t>
            </a:r>
            <a:r>
              <a:rPr lang="en"/>
              <a:t> is done in a self-contained context </a:t>
            </a:r>
            <a:r>
              <a:rPr lang="en" b="1"/>
              <a:t>not shared </a:t>
            </a:r>
            <a:r>
              <a:rPr lang="en"/>
              <a:t>with other users of the cluster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Allows</a:t>
            </a:r>
            <a:r>
              <a:rPr lang="en"/>
              <a:t> nested/hierarchical jobs / workflows</a:t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5994325" y="1749125"/>
            <a:ext cx="784200" cy="628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Workflow Step 1</a:t>
            </a:r>
            <a:endParaRPr sz="1000"/>
          </a:p>
        </p:txBody>
      </p:sp>
      <p:sp>
        <p:nvSpPr>
          <p:cNvPr id="279" name="Google Shape;279;p22"/>
          <p:cNvSpPr/>
          <p:nvPr/>
        </p:nvSpPr>
        <p:spPr>
          <a:xfrm>
            <a:off x="7823125" y="1749125"/>
            <a:ext cx="784200" cy="628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Workflow Step N</a:t>
            </a:r>
            <a:endParaRPr/>
          </a:p>
        </p:txBody>
      </p:sp>
      <p:grpSp>
        <p:nvGrpSpPr>
          <p:cNvPr id="280" name="Google Shape;280;p22"/>
          <p:cNvGrpSpPr/>
          <p:nvPr/>
        </p:nvGrpSpPr>
        <p:grpSpPr>
          <a:xfrm rot="5400000">
            <a:off x="7245341" y="1777163"/>
            <a:ext cx="110970" cy="572727"/>
            <a:chOff x="3958850" y="1407975"/>
            <a:chExt cx="135000" cy="594300"/>
          </a:xfrm>
        </p:grpSpPr>
        <p:sp>
          <p:nvSpPr>
            <p:cNvPr id="281" name="Google Shape;281;p22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2"/>
          <p:cNvSpPr/>
          <p:nvPr/>
        </p:nvSpPr>
        <p:spPr>
          <a:xfrm>
            <a:off x="6036950" y="3845325"/>
            <a:ext cx="784200" cy="628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Workflow Step 1</a:t>
            </a:r>
            <a:endParaRPr sz="1000"/>
          </a:p>
        </p:txBody>
      </p:sp>
      <p:sp>
        <p:nvSpPr>
          <p:cNvPr id="285" name="Google Shape;285;p22"/>
          <p:cNvSpPr/>
          <p:nvPr/>
        </p:nvSpPr>
        <p:spPr>
          <a:xfrm>
            <a:off x="7865750" y="3845325"/>
            <a:ext cx="784200" cy="628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Workflow Step N</a:t>
            </a:r>
            <a:endParaRPr/>
          </a:p>
        </p:txBody>
      </p:sp>
      <p:grpSp>
        <p:nvGrpSpPr>
          <p:cNvPr id="286" name="Google Shape;286;p22"/>
          <p:cNvGrpSpPr/>
          <p:nvPr/>
        </p:nvGrpSpPr>
        <p:grpSpPr>
          <a:xfrm rot="5400000">
            <a:off x="7287966" y="3873363"/>
            <a:ext cx="110970" cy="572727"/>
            <a:chOff x="3958850" y="1407975"/>
            <a:chExt cx="135000" cy="594300"/>
          </a:xfrm>
        </p:grpSpPr>
        <p:sp>
          <p:nvSpPr>
            <p:cNvPr id="287" name="Google Shape;287;p22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Configuration Management</a:t>
            </a:r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main configuration files (YAML templates)</a:t>
            </a:r>
            <a:endParaRPr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SPL Pipeline configuration file</a:t>
            </a:r>
            <a:r>
              <a:rPr lang="en"/>
              <a:t> - worker and messaging configuration</a:t>
            </a:r>
            <a:endParaRPr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Maestro configuration file</a:t>
            </a:r>
            <a:r>
              <a:rPr lang="en"/>
              <a:t> - configures which and how SPL workers are launched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YAML templates are handled via Jinja2 templating engine and defined properties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Dynamic configuration can be applied at runtime via Pipeline Config modules specified in the pipeline configuration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Pipeline Config modules can also be used to support pipeline restarting from a checkpoint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400522" y="3261125"/>
            <a:ext cx="1743300" cy="541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Template Properties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(configured defaults)</a:t>
            </a:r>
            <a:endParaRPr sz="1000"/>
          </a:p>
        </p:txBody>
      </p:sp>
      <p:sp>
        <p:nvSpPr>
          <p:cNvPr id="297" name="Google Shape;297;p23"/>
          <p:cNvSpPr/>
          <p:nvPr/>
        </p:nvSpPr>
        <p:spPr>
          <a:xfrm>
            <a:off x="2610225" y="3261125"/>
            <a:ext cx="1743300" cy="541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Runtime Properties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(overrides)</a:t>
            </a:r>
            <a:endParaRPr sz="1000"/>
          </a:p>
        </p:txBody>
      </p:sp>
      <p:sp>
        <p:nvSpPr>
          <p:cNvPr id="298" name="Google Shape;298;p23"/>
          <p:cNvSpPr/>
          <p:nvPr/>
        </p:nvSpPr>
        <p:spPr>
          <a:xfrm>
            <a:off x="5107800" y="2484600"/>
            <a:ext cx="973200" cy="5415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Jinja2</a:t>
            </a:r>
            <a:br>
              <a:rPr lang="en" sz="1200" b="1"/>
            </a:br>
            <a:r>
              <a:rPr lang="en" sz="1000"/>
              <a:t>(templating engine)</a:t>
            </a:r>
            <a:endParaRPr sz="1000"/>
          </a:p>
        </p:txBody>
      </p:sp>
      <p:cxnSp>
        <p:nvCxnSpPr>
          <p:cNvPr id="299" name="Google Shape;299;p23"/>
          <p:cNvCxnSpPr>
            <a:stCxn id="296" idx="3"/>
            <a:endCxn id="297" idx="1"/>
          </p:cNvCxnSpPr>
          <p:nvPr/>
        </p:nvCxnSpPr>
        <p:spPr>
          <a:xfrm>
            <a:off x="2143822" y="3531875"/>
            <a:ext cx="466500" cy="600"/>
          </a:xfrm>
          <a:prstGeom prst="curved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" name="Google Shape;300;p23"/>
          <p:cNvCxnSpPr>
            <a:stCxn id="297" idx="3"/>
            <a:endCxn id="298" idx="1"/>
          </p:cNvCxnSpPr>
          <p:nvPr/>
        </p:nvCxnSpPr>
        <p:spPr>
          <a:xfrm rot="10800000" flipH="1">
            <a:off x="4353525" y="2755475"/>
            <a:ext cx="754200" cy="7764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1" name="Google Shape;301;p23"/>
          <p:cNvSpPr/>
          <p:nvPr/>
        </p:nvSpPr>
        <p:spPr>
          <a:xfrm>
            <a:off x="6681000" y="2484900"/>
            <a:ext cx="1616400" cy="541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Generated YAML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(configuration)</a:t>
            </a:r>
            <a:endParaRPr sz="1000"/>
          </a:p>
        </p:txBody>
      </p:sp>
      <p:cxnSp>
        <p:nvCxnSpPr>
          <p:cNvPr id="302" name="Google Shape;302;p23"/>
          <p:cNvCxnSpPr>
            <a:stCxn id="298" idx="3"/>
            <a:endCxn id="301" idx="1"/>
          </p:cNvCxnSpPr>
          <p:nvPr/>
        </p:nvCxnSpPr>
        <p:spPr>
          <a:xfrm>
            <a:off x="6081000" y="2755350"/>
            <a:ext cx="6000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3" name="Google Shape;303;p23"/>
          <p:cNvSpPr/>
          <p:nvPr/>
        </p:nvSpPr>
        <p:spPr>
          <a:xfrm>
            <a:off x="1657825" y="4395490"/>
            <a:ext cx="1743300" cy="360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Command Line</a:t>
            </a:r>
            <a:endParaRPr sz="1200" b="1"/>
          </a:p>
        </p:txBody>
      </p:sp>
      <p:sp>
        <p:nvSpPr>
          <p:cNvPr id="304" name="Google Shape;304;p23"/>
          <p:cNvSpPr/>
          <p:nvPr/>
        </p:nvSpPr>
        <p:spPr>
          <a:xfrm>
            <a:off x="3590609" y="4395490"/>
            <a:ext cx="1743300" cy="360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Property Files</a:t>
            </a:r>
            <a:endParaRPr sz="1200" b="1"/>
          </a:p>
        </p:txBody>
      </p:sp>
      <p:cxnSp>
        <p:nvCxnSpPr>
          <p:cNvPr id="305" name="Google Shape;305;p23"/>
          <p:cNvCxnSpPr>
            <a:stCxn id="303" idx="0"/>
            <a:endCxn id="297" idx="2"/>
          </p:cNvCxnSpPr>
          <p:nvPr/>
        </p:nvCxnSpPr>
        <p:spPr>
          <a:xfrm rot="-5400000">
            <a:off x="2709325" y="3622840"/>
            <a:ext cx="592800" cy="952500"/>
          </a:xfrm>
          <a:prstGeom prst="curved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6" name="Google Shape;306;p23"/>
          <p:cNvCxnSpPr>
            <a:stCxn id="304" idx="0"/>
            <a:endCxn id="297" idx="2"/>
          </p:cNvCxnSpPr>
          <p:nvPr/>
        </p:nvCxnSpPr>
        <p:spPr>
          <a:xfrm rot="5400000" flipH="1">
            <a:off x="3675659" y="3608890"/>
            <a:ext cx="592800" cy="980400"/>
          </a:xfrm>
          <a:prstGeom prst="curved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7" name="Google Shape;307;p23"/>
          <p:cNvSpPr/>
          <p:nvPr/>
        </p:nvSpPr>
        <p:spPr>
          <a:xfrm>
            <a:off x="400822" y="2484600"/>
            <a:ext cx="1743300" cy="541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YAML Template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(configuration)</a:t>
            </a:r>
            <a:endParaRPr sz="1000"/>
          </a:p>
        </p:txBody>
      </p:sp>
      <p:cxnSp>
        <p:nvCxnSpPr>
          <p:cNvPr id="308" name="Google Shape;308;p23"/>
          <p:cNvCxnSpPr>
            <a:stCxn id="307" idx="3"/>
            <a:endCxn id="298" idx="1"/>
          </p:cNvCxnSpPr>
          <p:nvPr/>
        </p:nvCxnSpPr>
        <p:spPr>
          <a:xfrm>
            <a:off x="2144122" y="2755350"/>
            <a:ext cx="29637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9" name="Google Shape;309;p23"/>
          <p:cNvCxnSpPr>
            <a:stCxn id="307" idx="2"/>
            <a:endCxn id="296" idx="0"/>
          </p:cNvCxnSpPr>
          <p:nvPr/>
        </p:nvCxnSpPr>
        <p:spPr>
          <a:xfrm rot="-5400000" flipH="1">
            <a:off x="1155322" y="3143250"/>
            <a:ext cx="234900" cy="600"/>
          </a:xfrm>
          <a:prstGeom prst="curvedConnector3">
            <a:avLst>
              <a:gd name="adj1" fmla="val 5002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10" name="Google Shape;310;p23"/>
          <p:cNvSpPr/>
          <p:nvPr/>
        </p:nvSpPr>
        <p:spPr>
          <a:xfrm>
            <a:off x="6681050" y="4374000"/>
            <a:ext cx="1616400" cy="541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Generated YAML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(final configuration)</a:t>
            </a:r>
            <a:endParaRPr sz="1000"/>
          </a:p>
        </p:txBody>
      </p:sp>
      <p:cxnSp>
        <p:nvCxnSpPr>
          <p:cNvPr id="311" name="Google Shape;311;p23"/>
          <p:cNvCxnSpPr>
            <a:stCxn id="301" idx="2"/>
            <a:endCxn id="312" idx="0"/>
          </p:cNvCxnSpPr>
          <p:nvPr/>
        </p:nvCxnSpPr>
        <p:spPr>
          <a:xfrm rot="-5400000" flipH="1">
            <a:off x="7289250" y="3226350"/>
            <a:ext cx="400500" cy="600"/>
          </a:xfrm>
          <a:prstGeom prst="curvedConnector3">
            <a:avLst>
              <a:gd name="adj1" fmla="val 5001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3" name="Google Shape;313;p23"/>
          <p:cNvCxnSpPr>
            <a:stCxn id="312" idx="2"/>
            <a:endCxn id="310" idx="0"/>
          </p:cNvCxnSpPr>
          <p:nvPr/>
        </p:nvCxnSpPr>
        <p:spPr>
          <a:xfrm rot="-5400000" flipH="1">
            <a:off x="7286750" y="4171040"/>
            <a:ext cx="405600" cy="600"/>
          </a:xfrm>
          <a:prstGeom prst="curvedConnector3">
            <a:avLst>
              <a:gd name="adj1" fmla="val 4998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12" name="Google Shape;312;p23"/>
          <p:cNvSpPr/>
          <p:nvPr/>
        </p:nvSpPr>
        <p:spPr>
          <a:xfrm>
            <a:off x="6698750" y="3427040"/>
            <a:ext cx="1581000" cy="5415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Pipeline Config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(SPL module)</a:t>
            </a:r>
            <a:endParaRPr sz="1000"/>
          </a:p>
        </p:txBody>
      </p:sp>
      <p:sp>
        <p:nvSpPr>
          <p:cNvPr id="314" name="Google Shape;314;p23"/>
          <p:cNvSpPr/>
          <p:nvPr/>
        </p:nvSpPr>
        <p:spPr>
          <a:xfrm>
            <a:off x="4669974" y="3517803"/>
            <a:ext cx="1743300" cy="360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Custom Config Files</a:t>
            </a:r>
            <a:endParaRPr sz="1200" b="1"/>
          </a:p>
        </p:txBody>
      </p:sp>
      <p:cxnSp>
        <p:nvCxnSpPr>
          <p:cNvPr id="315" name="Google Shape;315;p23"/>
          <p:cNvCxnSpPr>
            <a:stCxn id="314" idx="3"/>
            <a:endCxn id="312" idx="1"/>
          </p:cNvCxnSpPr>
          <p:nvPr/>
        </p:nvCxnSpPr>
        <p:spPr>
          <a:xfrm>
            <a:off x="6413274" y="3697803"/>
            <a:ext cx="285600" cy="600"/>
          </a:xfrm>
          <a:prstGeom prst="curvedConnector3">
            <a:avLst>
              <a:gd name="adj1" fmla="val 499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 Pipeline Configuration (YAML sections)</a:t>
            </a:r>
            <a:endParaRPr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1"/>
          </p:nvPr>
        </p:nvSpPr>
        <p:spPr>
          <a:xfrm>
            <a:off x="311700" y="977275"/>
            <a:ext cx="8241000" cy="39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properties</a:t>
            </a:r>
            <a:r>
              <a:rPr lang="en"/>
              <a:t> - </a:t>
            </a:r>
            <a:r>
              <a:rPr lang="en" sz="1600"/>
              <a:t>defines the properties (and default values) used within the template</a:t>
            </a:r>
            <a:r>
              <a:rPr lang="en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&lt;property_name&gt;: &lt;default_property_value&gt;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Messaging</a:t>
            </a:r>
            <a:r>
              <a:rPr lang="en"/>
              <a:t> - </a:t>
            </a:r>
            <a:r>
              <a:rPr lang="en" sz="1600"/>
              <a:t>configures pipeline messaging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connections</a:t>
            </a:r>
            <a:r>
              <a:rPr lang="en"/>
              <a:t> - defines broker connections (URLs)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exchanges</a:t>
            </a:r>
            <a:r>
              <a:rPr lang="en"/>
              <a:t> - defines how messages will be put on queues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queues</a:t>
            </a:r>
            <a:r>
              <a:rPr lang="en"/>
              <a:t> - predefined declared queues and their exchange / routing_key binding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consumers</a:t>
            </a:r>
            <a:r>
              <a:rPr lang="en"/>
              <a:t> - defines default consumers (of queues) applied to all workers for receiving messages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routes</a:t>
            </a:r>
            <a:r>
              <a:rPr lang="en"/>
              <a:t> - defines named routes for sending messages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PipelineProcess</a:t>
            </a:r>
            <a:r>
              <a:rPr lang="en"/>
              <a:t> - </a:t>
            </a:r>
            <a:r>
              <a:rPr lang="en" sz="1600"/>
              <a:t>defines all the pipeline workers that can be spawned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configuration</a:t>
            </a:r>
            <a:r>
              <a:rPr lang="en"/>
              <a:t> - defines Pipeline Config module(s) for dynamic modification of configuration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worker_defaults</a:t>
            </a:r>
            <a:r>
              <a:rPr lang="en"/>
              <a:t> - defaults applied to all workers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worker_templates</a:t>
            </a:r>
            <a:r>
              <a:rPr lang="en"/>
              <a:t> - templates definitions for dynamic generation of workers via PipelineConfig module(s)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workers</a:t>
            </a:r>
            <a:r>
              <a:rPr lang="en"/>
              <a:t> - defines worker settings, messaging routes (sending messages) and consumers (receiving messages)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Maestro Workflow Configuration (YAML sections)</a:t>
            </a:r>
            <a:endParaRPr sz="2420"/>
          </a:p>
        </p:txBody>
      </p:sp>
      <p:sp>
        <p:nvSpPr>
          <p:cNvPr id="327" name="Google Shape;3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properties</a:t>
            </a:r>
            <a:r>
              <a:rPr lang="en"/>
              <a:t> - defines properties (and default values) used as variables within the template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&lt;property_name&gt;: &lt;default_property_value&gt;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batch</a:t>
            </a:r>
            <a:r>
              <a:rPr lang="en"/>
              <a:t> - configures workload manager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type</a:t>
            </a:r>
            <a:r>
              <a:rPr lang="en"/>
              <a:t> - slurm | lsf | flux (more can be added via maestro plugin)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queue</a:t>
            </a:r>
            <a:r>
              <a:rPr lang="en"/>
              <a:t> - batch queue (for slurm and lsf)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host</a:t>
            </a:r>
            <a:r>
              <a:rPr lang="en"/>
              <a:t> - batch host (for slurm and lsf)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bank</a:t>
            </a:r>
            <a:r>
              <a:rPr lang="en"/>
              <a:t> - bank to charge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env</a:t>
            </a:r>
            <a:r>
              <a:rPr lang="en"/>
              <a:t> - defines study environment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variables</a:t>
            </a:r>
            <a:r>
              <a:rPr lang="en"/>
              <a:t> - defines variables that can be used within the maestro configuration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&lt;variable_name&gt;: &lt;variable_value&gt;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study</a:t>
            </a:r>
            <a:r>
              <a:rPr lang="en"/>
              <a:t> - defines workflow steps launched via command (abstraction to slurm / lsf / flux)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name:</a:t>
            </a:r>
            <a:r>
              <a:rPr lang="en"/>
              <a:t> &lt;step_name&gt;</a:t>
            </a:r>
            <a:br>
              <a:rPr lang="en"/>
            </a:br>
            <a:r>
              <a:rPr lang="en" b="1"/>
              <a:t>run:</a:t>
            </a:r>
            <a:br>
              <a:rPr lang="en"/>
            </a:br>
            <a:r>
              <a:rPr lang="en"/>
              <a:t>    </a:t>
            </a:r>
            <a:r>
              <a:rPr lang="en" b="1"/>
              <a:t>cmd:</a:t>
            </a:r>
            <a:r>
              <a:rPr lang="en"/>
              <a:t> &lt;step_launch_command&gt;</a:t>
            </a:r>
            <a:br>
              <a:rPr lang="en"/>
            </a:br>
            <a:r>
              <a:rPr lang="en"/>
              <a:t>    </a:t>
            </a:r>
            <a:r>
              <a:rPr lang="en" b="1"/>
              <a:t>depends:</a:t>
            </a:r>
            <a:r>
              <a:rPr lang="en"/>
              <a:t> &lt;step_name&gt;</a:t>
            </a:r>
            <a:br>
              <a:rPr lang="en"/>
            </a:br>
            <a:r>
              <a:rPr lang="en"/>
              <a:t>    </a:t>
            </a:r>
            <a:r>
              <a:rPr lang="en" b="1"/>
              <a:t>procs:</a:t>
            </a:r>
            <a:r>
              <a:rPr lang="en"/>
              <a:t> &lt;total_tasks_to_run&gt;</a:t>
            </a:r>
            <a:br>
              <a:rPr lang="en"/>
            </a:br>
            <a:r>
              <a:rPr lang="en"/>
              <a:t>    </a:t>
            </a:r>
            <a:r>
              <a:rPr lang="en" b="1"/>
              <a:t>cores</a:t>
            </a:r>
            <a:r>
              <a:rPr lang="en"/>
              <a:t> per tas</a:t>
            </a:r>
            <a:r>
              <a:rPr lang="en" b="1"/>
              <a:t>k:</a:t>
            </a:r>
            <a:r>
              <a:rPr lang="en"/>
              <a:t> &lt;cores_per_task&gt;</a:t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4114500" y="4027350"/>
            <a:ext cx="124500" cy="330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5"/>
          <p:cNvSpPr txBox="1"/>
          <p:nvPr/>
        </p:nvSpPr>
        <p:spPr>
          <a:xfrm>
            <a:off x="4407025" y="3992250"/>
            <a:ext cx="358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Step resource allocation / requirements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>
            <a:spLocks noGrp="1"/>
          </p:cNvSpPr>
          <p:nvPr>
            <p:ph type="title"/>
          </p:nvPr>
        </p:nvSpPr>
        <p:spPr>
          <a:xfrm>
            <a:off x="333525" y="43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 we implement this?</a:t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1195577" y="2970300"/>
            <a:ext cx="1043700" cy="4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SMILES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(Input)</a:t>
            </a:r>
            <a:endParaRPr sz="800"/>
          </a:p>
        </p:txBody>
      </p:sp>
      <p:sp>
        <p:nvSpPr>
          <p:cNvPr id="336" name="Google Shape;336;p26"/>
          <p:cNvSpPr/>
          <p:nvPr/>
        </p:nvSpPr>
        <p:spPr>
          <a:xfrm>
            <a:off x="2998814" y="19457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Decoders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(Create SMILES)</a:t>
            </a:r>
            <a:endParaRPr sz="800"/>
          </a:p>
        </p:txBody>
      </p:sp>
      <p:sp>
        <p:nvSpPr>
          <p:cNvPr id="337" name="Google Shape;337;p26"/>
          <p:cNvSpPr/>
          <p:nvPr/>
        </p:nvSpPr>
        <p:spPr>
          <a:xfrm>
            <a:off x="1195277" y="19457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Encoders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(Create Latent Vectors)</a:t>
            </a:r>
            <a:endParaRPr sz="800"/>
          </a:p>
        </p:txBody>
      </p:sp>
      <p:sp>
        <p:nvSpPr>
          <p:cNvPr id="338" name="Google Shape;338;p26"/>
          <p:cNvSpPr/>
          <p:nvPr/>
        </p:nvSpPr>
        <p:spPr>
          <a:xfrm>
            <a:off x="2998814" y="29703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Optimization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(Perturb Latent Vectors)</a:t>
            </a:r>
            <a:endParaRPr sz="800" b="1"/>
          </a:p>
        </p:txBody>
      </p:sp>
      <p:sp>
        <p:nvSpPr>
          <p:cNvPr id="339" name="Google Shape;339;p26"/>
          <p:cNvSpPr/>
          <p:nvPr/>
        </p:nvSpPr>
        <p:spPr>
          <a:xfrm>
            <a:off x="4850972" y="19457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Docking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(scoring)</a:t>
            </a:r>
            <a:endParaRPr sz="800"/>
          </a:p>
        </p:txBody>
      </p:sp>
      <p:sp>
        <p:nvSpPr>
          <p:cNvPr id="340" name="Google Shape;340;p26"/>
          <p:cNvSpPr/>
          <p:nvPr/>
        </p:nvSpPr>
        <p:spPr>
          <a:xfrm>
            <a:off x="4850972" y="29703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Fusion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(scoring)</a:t>
            </a:r>
            <a:endParaRPr sz="800"/>
          </a:p>
        </p:txBody>
      </p:sp>
      <p:sp>
        <p:nvSpPr>
          <p:cNvPr id="341" name="Google Shape;341;p26"/>
          <p:cNvSpPr/>
          <p:nvPr/>
        </p:nvSpPr>
        <p:spPr>
          <a:xfrm>
            <a:off x="6556457" y="19457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Featurizers</a:t>
            </a:r>
            <a:endParaRPr sz="1000" b="1"/>
          </a:p>
        </p:txBody>
      </p:sp>
      <p:sp>
        <p:nvSpPr>
          <p:cNvPr id="342" name="Google Shape;342;p26"/>
          <p:cNvSpPr/>
          <p:nvPr/>
        </p:nvSpPr>
        <p:spPr>
          <a:xfrm>
            <a:off x="6566900" y="29703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Model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Predictors</a:t>
            </a:r>
            <a:endParaRPr sz="1000" b="1"/>
          </a:p>
        </p:txBody>
      </p:sp>
      <p:sp>
        <p:nvSpPr>
          <p:cNvPr id="343" name="Google Shape;343;p26"/>
          <p:cNvSpPr/>
          <p:nvPr/>
        </p:nvSpPr>
        <p:spPr>
          <a:xfrm>
            <a:off x="5800613" y="38156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Aggregation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(By Compound)</a:t>
            </a:r>
            <a:endParaRPr sz="800"/>
          </a:p>
        </p:txBody>
      </p:sp>
      <p:sp>
        <p:nvSpPr>
          <p:cNvPr id="344" name="Google Shape;344;p26"/>
          <p:cNvSpPr/>
          <p:nvPr/>
        </p:nvSpPr>
        <p:spPr>
          <a:xfrm>
            <a:off x="4153455" y="38156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Cost Scoring</a:t>
            </a:r>
            <a:endParaRPr sz="1000" b="1"/>
          </a:p>
        </p:txBody>
      </p:sp>
      <p:sp>
        <p:nvSpPr>
          <p:cNvPr id="345" name="Google Shape;345;p26"/>
          <p:cNvSpPr/>
          <p:nvPr/>
        </p:nvSpPr>
        <p:spPr>
          <a:xfrm>
            <a:off x="5693919" y="1017850"/>
            <a:ext cx="1043700" cy="4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SMILES +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Latent Vectors</a:t>
            </a:r>
            <a:endParaRPr sz="1000"/>
          </a:p>
        </p:txBody>
      </p:sp>
      <p:cxnSp>
        <p:nvCxnSpPr>
          <p:cNvPr id="346" name="Google Shape;346;p26"/>
          <p:cNvCxnSpPr>
            <a:stCxn id="344" idx="1"/>
            <a:endCxn id="338" idx="2"/>
          </p:cNvCxnSpPr>
          <p:nvPr/>
        </p:nvCxnSpPr>
        <p:spPr>
          <a:xfrm rot="10800000">
            <a:off x="3520755" y="3444800"/>
            <a:ext cx="632700" cy="608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47" name="Google Shape;347;p26"/>
          <p:cNvCxnSpPr>
            <a:stCxn id="337" idx="0"/>
            <a:endCxn id="345" idx="1"/>
          </p:cNvCxnSpPr>
          <p:nvPr/>
        </p:nvCxnSpPr>
        <p:spPr>
          <a:xfrm rot="-5400000">
            <a:off x="3360227" y="-388000"/>
            <a:ext cx="690600" cy="3976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48" name="Google Shape;348;p26"/>
          <p:cNvCxnSpPr>
            <a:stCxn id="336" idx="0"/>
            <a:endCxn id="345" idx="1"/>
          </p:cNvCxnSpPr>
          <p:nvPr/>
        </p:nvCxnSpPr>
        <p:spPr>
          <a:xfrm rot="-5400000">
            <a:off x="4261964" y="513800"/>
            <a:ext cx="690600" cy="2173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49" name="Google Shape;349;p26"/>
          <p:cNvCxnSpPr>
            <a:stCxn id="335" idx="0"/>
            <a:endCxn id="337" idx="2"/>
          </p:cNvCxnSpPr>
          <p:nvPr/>
        </p:nvCxnSpPr>
        <p:spPr>
          <a:xfrm rot="-5400000">
            <a:off x="1442777" y="2695050"/>
            <a:ext cx="549900" cy="6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50" name="Google Shape;350;p26"/>
          <p:cNvCxnSpPr>
            <a:stCxn id="338" idx="0"/>
            <a:endCxn id="336" idx="2"/>
          </p:cNvCxnSpPr>
          <p:nvPr/>
        </p:nvCxnSpPr>
        <p:spPr>
          <a:xfrm rot="-5400000">
            <a:off x="3246014" y="2695050"/>
            <a:ext cx="549900" cy="600"/>
          </a:xfrm>
          <a:prstGeom prst="curvedConnector3">
            <a:avLst>
              <a:gd name="adj1" fmla="val 5001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1" name="Google Shape;351;p26"/>
          <p:cNvCxnSpPr>
            <a:stCxn id="345" idx="2"/>
            <a:endCxn id="339" idx="0"/>
          </p:cNvCxnSpPr>
          <p:nvPr/>
        </p:nvCxnSpPr>
        <p:spPr>
          <a:xfrm rot="5400000">
            <a:off x="5567619" y="1297600"/>
            <a:ext cx="453300" cy="8430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2" name="Google Shape;352;p26"/>
          <p:cNvCxnSpPr>
            <a:stCxn id="345" idx="2"/>
            <a:endCxn id="341" idx="0"/>
          </p:cNvCxnSpPr>
          <p:nvPr/>
        </p:nvCxnSpPr>
        <p:spPr>
          <a:xfrm rot="-5400000" flipH="1">
            <a:off x="6420369" y="1287850"/>
            <a:ext cx="453300" cy="8625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3" name="Google Shape;353;p26"/>
          <p:cNvCxnSpPr>
            <a:stCxn id="339" idx="2"/>
            <a:endCxn id="340" idx="0"/>
          </p:cNvCxnSpPr>
          <p:nvPr/>
        </p:nvCxnSpPr>
        <p:spPr>
          <a:xfrm rot="-5400000" flipH="1">
            <a:off x="5098172" y="2694950"/>
            <a:ext cx="549900" cy="600"/>
          </a:xfrm>
          <a:prstGeom prst="curvedConnector3">
            <a:avLst>
              <a:gd name="adj1" fmla="val 5001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4" name="Google Shape;354;p26"/>
          <p:cNvCxnSpPr>
            <a:stCxn id="341" idx="2"/>
            <a:endCxn id="342" idx="0"/>
          </p:cNvCxnSpPr>
          <p:nvPr/>
        </p:nvCxnSpPr>
        <p:spPr>
          <a:xfrm rot="-5400000" flipH="1">
            <a:off x="6808607" y="2690000"/>
            <a:ext cx="549900" cy="10500"/>
          </a:xfrm>
          <a:prstGeom prst="curvedConnector3">
            <a:avLst>
              <a:gd name="adj1" fmla="val 5001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5" name="Google Shape;355;p26"/>
          <p:cNvCxnSpPr>
            <a:stCxn id="342" idx="2"/>
            <a:endCxn id="343" idx="0"/>
          </p:cNvCxnSpPr>
          <p:nvPr/>
        </p:nvCxnSpPr>
        <p:spPr>
          <a:xfrm rot="5400000">
            <a:off x="6520250" y="3247200"/>
            <a:ext cx="370800" cy="766200"/>
          </a:xfrm>
          <a:prstGeom prst="curved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6" name="Google Shape;356;p26"/>
          <p:cNvCxnSpPr>
            <a:stCxn id="340" idx="2"/>
            <a:endCxn id="343" idx="0"/>
          </p:cNvCxnSpPr>
          <p:nvPr/>
        </p:nvCxnSpPr>
        <p:spPr>
          <a:xfrm rot="-5400000" flipH="1">
            <a:off x="5662172" y="3155550"/>
            <a:ext cx="370800" cy="949500"/>
          </a:xfrm>
          <a:prstGeom prst="curved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7" name="Google Shape;357;p26"/>
          <p:cNvCxnSpPr>
            <a:stCxn id="343" idx="1"/>
            <a:endCxn id="344" idx="3"/>
          </p:cNvCxnSpPr>
          <p:nvPr/>
        </p:nvCxnSpPr>
        <p:spPr>
          <a:xfrm flipH="1">
            <a:off x="5197013" y="4052900"/>
            <a:ext cx="603600" cy="600"/>
          </a:xfrm>
          <a:prstGeom prst="curved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58" name="Google Shape;358;p26"/>
          <p:cNvSpPr txBox="1"/>
          <p:nvPr/>
        </p:nvSpPr>
        <p:spPr>
          <a:xfrm>
            <a:off x="1895609" y="1618535"/>
            <a:ext cx="66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Gen 0</a:t>
            </a:r>
            <a:endParaRPr sz="900"/>
          </a:p>
        </p:txBody>
      </p:sp>
      <p:sp>
        <p:nvSpPr>
          <p:cNvPr id="359" name="Google Shape;359;p26"/>
          <p:cNvSpPr txBox="1"/>
          <p:nvPr/>
        </p:nvSpPr>
        <p:spPr>
          <a:xfrm>
            <a:off x="3622113" y="1623991"/>
            <a:ext cx="814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Gen 1+</a:t>
            </a:r>
            <a:endParaRPr sz="900"/>
          </a:p>
        </p:txBody>
      </p:sp>
      <p:sp>
        <p:nvSpPr>
          <p:cNvPr id="360" name="Google Shape;360;p26"/>
          <p:cNvSpPr txBox="1"/>
          <p:nvPr/>
        </p:nvSpPr>
        <p:spPr>
          <a:xfrm>
            <a:off x="4574840" y="4337225"/>
            <a:ext cx="1694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SMILES + Latent Vectors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Docking Scores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Fusion Scores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Predictions / Costs</a:t>
            </a:r>
            <a:endParaRPr sz="900"/>
          </a:p>
        </p:txBody>
      </p:sp>
      <p:sp>
        <p:nvSpPr>
          <p:cNvPr id="361" name="Google Shape;361;p26"/>
          <p:cNvSpPr txBox="1"/>
          <p:nvPr/>
        </p:nvSpPr>
        <p:spPr>
          <a:xfrm>
            <a:off x="2868215" y="3591800"/>
            <a:ext cx="94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Ranked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Compounds</a:t>
            </a:r>
            <a:endParaRPr sz="900"/>
          </a:p>
        </p:txBody>
      </p:sp>
      <p:sp>
        <p:nvSpPr>
          <p:cNvPr id="362" name="Google Shape;362;p26"/>
          <p:cNvSpPr txBox="1"/>
          <p:nvPr/>
        </p:nvSpPr>
        <p:spPr>
          <a:xfrm>
            <a:off x="3278320" y="2533741"/>
            <a:ext cx="150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New Compounds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(batched)</a:t>
            </a:r>
            <a:endParaRPr sz="900"/>
          </a:p>
        </p:txBody>
      </p:sp>
      <p:sp>
        <p:nvSpPr>
          <p:cNvPr id="363" name="Google Shape;363;p26"/>
          <p:cNvSpPr txBox="1"/>
          <p:nvPr/>
        </p:nvSpPr>
        <p:spPr>
          <a:xfrm>
            <a:off x="1478315" y="2533756"/>
            <a:ext cx="150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Seed Compounds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(batched)</a:t>
            </a:r>
            <a:endParaRPr sz="900"/>
          </a:p>
        </p:txBody>
      </p:sp>
      <p:sp>
        <p:nvSpPr>
          <p:cNvPr id="364" name="Google Shape;364;p26"/>
          <p:cNvSpPr/>
          <p:nvPr/>
        </p:nvSpPr>
        <p:spPr>
          <a:xfrm>
            <a:off x="7713472" y="8108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SPL Workers</a:t>
            </a:r>
            <a:endParaRPr sz="800"/>
          </a:p>
        </p:txBody>
      </p:sp>
      <p:sp>
        <p:nvSpPr>
          <p:cNvPr id="365" name="Google Shape;365;p26"/>
          <p:cNvSpPr/>
          <p:nvPr/>
        </p:nvSpPr>
        <p:spPr>
          <a:xfrm>
            <a:off x="1244327" y="3815900"/>
            <a:ext cx="1043700" cy="4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New Compounds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(Output)</a:t>
            </a:r>
            <a:endParaRPr sz="800"/>
          </a:p>
        </p:txBody>
      </p:sp>
      <p:cxnSp>
        <p:nvCxnSpPr>
          <p:cNvPr id="366" name="Google Shape;366;p26"/>
          <p:cNvCxnSpPr>
            <a:stCxn id="338" idx="1"/>
            <a:endCxn id="365" idx="3"/>
          </p:cNvCxnSpPr>
          <p:nvPr/>
        </p:nvCxnSpPr>
        <p:spPr>
          <a:xfrm flipH="1">
            <a:off x="2288114" y="3207600"/>
            <a:ext cx="710700" cy="845700"/>
          </a:xfrm>
          <a:prstGeom prst="curved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GMD Compound Encoding / Decoding Pipeline Segment</a:t>
            </a:r>
            <a:endParaRPr/>
          </a:p>
        </p:txBody>
      </p:sp>
      <p:sp>
        <p:nvSpPr>
          <p:cNvPr id="372" name="Google Shape;372;p27"/>
          <p:cNvSpPr/>
          <p:nvPr/>
        </p:nvSpPr>
        <p:spPr>
          <a:xfrm>
            <a:off x="3498777" y="208075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Encoder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(Create Latent Vectors)</a:t>
            </a:r>
            <a:endParaRPr sz="800"/>
          </a:p>
        </p:txBody>
      </p:sp>
      <p:sp>
        <p:nvSpPr>
          <p:cNvPr id="373" name="Google Shape;373;p27"/>
          <p:cNvSpPr/>
          <p:nvPr/>
        </p:nvSpPr>
        <p:spPr>
          <a:xfrm>
            <a:off x="3498764" y="3067525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Decoder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(Create SMILES)</a:t>
            </a:r>
            <a:endParaRPr sz="800"/>
          </a:p>
        </p:txBody>
      </p:sp>
      <p:sp>
        <p:nvSpPr>
          <p:cNvPr id="374" name="Google Shape;374;p27"/>
          <p:cNvSpPr/>
          <p:nvPr/>
        </p:nvSpPr>
        <p:spPr>
          <a:xfrm>
            <a:off x="198200" y="2494400"/>
            <a:ext cx="12795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Compound Batch Generator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(batch_size=N)</a:t>
            </a:r>
            <a:endParaRPr sz="800"/>
          </a:p>
        </p:txBody>
      </p:sp>
      <p:grpSp>
        <p:nvGrpSpPr>
          <p:cNvPr id="375" name="Google Shape;375;p27"/>
          <p:cNvGrpSpPr/>
          <p:nvPr/>
        </p:nvGrpSpPr>
        <p:grpSpPr>
          <a:xfrm>
            <a:off x="2167696" y="1513700"/>
            <a:ext cx="967388" cy="215100"/>
            <a:chOff x="2057446" y="1501050"/>
            <a:chExt cx="967388" cy="215100"/>
          </a:xfrm>
        </p:grpSpPr>
        <p:sp>
          <p:nvSpPr>
            <p:cNvPr id="376" name="Google Shape;376;p27"/>
            <p:cNvSpPr/>
            <p:nvPr/>
          </p:nvSpPr>
          <p:spPr>
            <a:xfrm>
              <a:off x="2057446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2205630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36950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485134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167696" y="3825150"/>
            <a:ext cx="967388" cy="215100"/>
            <a:chOff x="2057446" y="1501050"/>
            <a:chExt cx="967388" cy="215100"/>
          </a:xfrm>
        </p:grpSpPr>
        <p:sp>
          <p:nvSpPr>
            <p:cNvPr id="381" name="Google Shape;381;p27"/>
            <p:cNvSpPr/>
            <p:nvPr/>
          </p:nvSpPr>
          <p:spPr>
            <a:xfrm>
              <a:off x="2057446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2205630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2336950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2485134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5" name="Google Shape;385;p27"/>
          <p:cNvCxnSpPr>
            <a:stCxn id="374" idx="3"/>
            <a:endCxn id="376" idx="1"/>
          </p:cNvCxnSpPr>
          <p:nvPr/>
        </p:nvCxnSpPr>
        <p:spPr>
          <a:xfrm rot="10800000" flipH="1">
            <a:off x="1477700" y="1621100"/>
            <a:ext cx="690000" cy="1110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6" name="Google Shape;386;p27"/>
          <p:cNvCxnSpPr>
            <a:stCxn id="374" idx="3"/>
            <a:endCxn id="381" idx="1"/>
          </p:cNvCxnSpPr>
          <p:nvPr/>
        </p:nvCxnSpPr>
        <p:spPr>
          <a:xfrm>
            <a:off x="1477700" y="2731700"/>
            <a:ext cx="690000" cy="1200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87" name="Google Shape;387;p27"/>
          <p:cNvSpPr txBox="1"/>
          <p:nvPr/>
        </p:nvSpPr>
        <p:spPr>
          <a:xfrm>
            <a:off x="1506784" y="1513710"/>
            <a:ext cx="66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Gen 0</a:t>
            </a:r>
            <a:endParaRPr sz="900"/>
          </a:p>
        </p:txBody>
      </p:sp>
      <p:sp>
        <p:nvSpPr>
          <p:cNvPr id="388" name="Google Shape;388;p27"/>
          <p:cNvSpPr txBox="1"/>
          <p:nvPr/>
        </p:nvSpPr>
        <p:spPr>
          <a:xfrm>
            <a:off x="1488759" y="3763510"/>
            <a:ext cx="66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Gen 1+</a:t>
            </a:r>
            <a:endParaRPr sz="900"/>
          </a:p>
        </p:txBody>
      </p:sp>
      <p:sp>
        <p:nvSpPr>
          <p:cNvPr id="389" name="Google Shape;389;p27"/>
          <p:cNvSpPr txBox="1"/>
          <p:nvPr/>
        </p:nvSpPr>
        <p:spPr>
          <a:xfrm>
            <a:off x="2027388" y="1095050"/>
            <a:ext cx="1248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SMILES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Batch Queue</a:t>
            </a:r>
            <a:r>
              <a:rPr lang="en" sz="800"/>
              <a:t> </a:t>
            </a:r>
            <a:endParaRPr sz="800"/>
          </a:p>
        </p:txBody>
      </p:sp>
      <p:grpSp>
        <p:nvGrpSpPr>
          <p:cNvPr id="390" name="Google Shape;390;p27"/>
          <p:cNvGrpSpPr/>
          <p:nvPr/>
        </p:nvGrpSpPr>
        <p:grpSpPr>
          <a:xfrm>
            <a:off x="5458821" y="2646800"/>
            <a:ext cx="967388" cy="215100"/>
            <a:chOff x="2057446" y="1501050"/>
            <a:chExt cx="967388" cy="215100"/>
          </a:xfrm>
        </p:grpSpPr>
        <p:sp>
          <p:nvSpPr>
            <p:cNvPr id="391" name="Google Shape;391;p27"/>
            <p:cNvSpPr/>
            <p:nvPr/>
          </p:nvSpPr>
          <p:spPr>
            <a:xfrm>
              <a:off x="2057446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2205630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2336950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2485134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27"/>
          <p:cNvSpPr txBox="1"/>
          <p:nvPr/>
        </p:nvSpPr>
        <p:spPr>
          <a:xfrm>
            <a:off x="1994250" y="3403200"/>
            <a:ext cx="1248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Latent Vector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Batch Queue</a:t>
            </a:r>
            <a:r>
              <a:rPr lang="en" sz="800"/>
              <a:t> </a:t>
            </a:r>
            <a:endParaRPr sz="800"/>
          </a:p>
        </p:txBody>
      </p:sp>
      <p:sp>
        <p:nvSpPr>
          <p:cNvPr id="396" name="Google Shape;396;p27"/>
          <p:cNvSpPr/>
          <p:nvPr/>
        </p:nvSpPr>
        <p:spPr>
          <a:xfrm>
            <a:off x="3528302" y="8577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Encoder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(Create Latent Vectors)</a:t>
            </a:r>
            <a:endParaRPr sz="800"/>
          </a:p>
        </p:txBody>
      </p:sp>
      <p:cxnSp>
        <p:nvCxnSpPr>
          <p:cNvPr id="397" name="Google Shape;397;p27"/>
          <p:cNvCxnSpPr>
            <a:stCxn id="379" idx="3"/>
            <a:endCxn id="396" idx="1"/>
          </p:cNvCxnSpPr>
          <p:nvPr/>
        </p:nvCxnSpPr>
        <p:spPr>
          <a:xfrm rot="10800000" flipH="1">
            <a:off x="3135084" y="1095050"/>
            <a:ext cx="393300" cy="526200"/>
          </a:xfrm>
          <a:prstGeom prst="curved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98" name="Google Shape;398;p27"/>
          <p:cNvCxnSpPr>
            <a:stCxn id="379" idx="3"/>
            <a:endCxn id="372" idx="1"/>
          </p:cNvCxnSpPr>
          <p:nvPr/>
        </p:nvCxnSpPr>
        <p:spPr>
          <a:xfrm>
            <a:off x="3135084" y="1621250"/>
            <a:ext cx="363600" cy="696900"/>
          </a:xfrm>
          <a:prstGeom prst="curved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399" name="Google Shape;399;p27"/>
          <p:cNvGrpSpPr/>
          <p:nvPr/>
        </p:nvGrpSpPr>
        <p:grpSpPr>
          <a:xfrm>
            <a:off x="3958850" y="1407975"/>
            <a:ext cx="135000" cy="594300"/>
            <a:chOff x="3958850" y="1407975"/>
            <a:chExt cx="135000" cy="594300"/>
          </a:xfrm>
        </p:grpSpPr>
        <p:sp>
          <p:nvSpPr>
            <p:cNvPr id="400" name="Google Shape;400;p27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7"/>
          <p:cNvGrpSpPr/>
          <p:nvPr/>
        </p:nvGrpSpPr>
        <p:grpSpPr>
          <a:xfrm>
            <a:off x="3958850" y="3674775"/>
            <a:ext cx="135000" cy="594300"/>
            <a:chOff x="3958850" y="1407975"/>
            <a:chExt cx="135000" cy="594300"/>
          </a:xfrm>
        </p:grpSpPr>
        <p:sp>
          <p:nvSpPr>
            <p:cNvPr id="404" name="Google Shape;404;p27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27"/>
          <p:cNvSpPr/>
          <p:nvPr/>
        </p:nvSpPr>
        <p:spPr>
          <a:xfrm>
            <a:off x="3498764" y="4362925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Decoder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(Create SMILES)</a:t>
            </a:r>
            <a:endParaRPr sz="800"/>
          </a:p>
        </p:txBody>
      </p:sp>
      <p:cxnSp>
        <p:nvCxnSpPr>
          <p:cNvPr id="408" name="Google Shape;408;p27"/>
          <p:cNvCxnSpPr>
            <a:stCxn id="384" idx="3"/>
            <a:endCxn id="373" idx="1"/>
          </p:cNvCxnSpPr>
          <p:nvPr/>
        </p:nvCxnSpPr>
        <p:spPr>
          <a:xfrm rot="10800000" flipH="1">
            <a:off x="3135084" y="3304800"/>
            <a:ext cx="363600" cy="6279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09" name="Google Shape;409;p27"/>
          <p:cNvCxnSpPr>
            <a:stCxn id="384" idx="3"/>
            <a:endCxn id="407" idx="1"/>
          </p:cNvCxnSpPr>
          <p:nvPr/>
        </p:nvCxnSpPr>
        <p:spPr>
          <a:xfrm>
            <a:off x="3135084" y="3932700"/>
            <a:ext cx="363600" cy="6675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10" name="Google Shape;410;p27"/>
          <p:cNvSpPr txBox="1"/>
          <p:nvPr/>
        </p:nvSpPr>
        <p:spPr>
          <a:xfrm>
            <a:off x="5319163" y="2092700"/>
            <a:ext cx="1248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SMILES +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Latent Vector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Batch Queue</a:t>
            </a:r>
            <a:r>
              <a:rPr lang="en" sz="800"/>
              <a:t> </a:t>
            </a:r>
            <a:endParaRPr sz="800"/>
          </a:p>
        </p:txBody>
      </p:sp>
      <p:cxnSp>
        <p:nvCxnSpPr>
          <p:cNvPr id="411" name="Google Shape;411;p27"/>
          <p:cNvCxnSpPr>
            <a:stCxn id="396" idx="3"/>
            <a:endCxn id="391" idx="1"/>
          </p:cNvCxnSpPr>
          <p:nvPr/>
        </p:nvCxnSpPr>
        <p:spPr>
          <a:xfrm>
            <a:off x="4572002" y="1095000"/>
            <a:ext cx="886800" cy="16593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12" name="Google Shape;412;p27"/>
          <p:cNvCxnSpPr>
            <a:stCxn id="372" idx="3"/>
            <a:endCxn id="391" idx="1"/>
          </p:cNvCxnSpPr>
          <p:nvPr/>
        </p:nvCxnSpPr>
        <p:spPr>
          <a:xfrm>
            <a:off x="4542477" y="2318050"/>
            <a:ext cx="916200" cy="4362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13" name="Google Shape;413;p27"/>
          <p:cNvCxnSpPr>
            <a:stCxn id="373" idx="3"/>
            <a:endCxn id="391" idx="1"/>
          </p:cNvCxnSpPr>
          <p:nvPr/>
        </p:nvCxnSpPr>
        <p:spPr>
          <a:xfrm rot="10800000" flipH="1">
            <a:off x="4542464" y="2754325"/>
            <a:ext cx="916500" cy="550500"/>
          </a:xfrm>
          <a:prstGeom prst="curvedConnector3">
            <a:avLst>
              <a:gd name="adj1" fmla="val 499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14" name="Google Shape;414;p27"/>
          <p:cNvCxnSpPr>
            <a:stCxn id="407" idx="3"/>
            <a:endCxn id="391" idx="1"/>
          </p:cNvCxnSpPr>
          <p:nvPr/>
        </p:nvCxnSpPr>
        <p:spPr>
          <a:xfrm rot="10800000" flipH="1">
            <a:off x="4542464" y="2754325"/>
            <a:ext cx="916500" cy="1845900"/>
          </a:xfrm>
          <a:prstGeom prst="curvedConnector3">
            <a:avLst>
              <a:gd name="adj1" fmla="val 499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15" name="Google Shape;415;p27"/>
          <p:cNvSpPr txBox="1"/>
          <p:nvPr/>
        </p:nvSpPr>
        <p:spPr>
          <a:xfrm>
            <a:off x="2196575" y="1466700"/>
            <a:ext cx="91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highlight>
                  <a:schemeClr val="lt1"/>
                </a:highlight>
              </a:rPr>
              <a:t>Round-Robin</a:t>
            </a:r>
            <a:endParaRPr sz="800" b="1">
              <a:highlight>
                <a:schemeClr val="lt1"/>
              </a:highlight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6838300" y="1488375"/>
            <a:ext cx="1248000" cy="6969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Docking / Fusion</a:t>
            </a:r>
            <a:endParaRPr b="1"/>
          </a:p>
        </p:txBody>
      </p:sp>
      <p:sp>
        <p:nvSpPr>
          <p:cNvPr id="417" name="Google Shape;417;p27"/>
          <p:cNvSpPr/>
          <p:nvPr/>
        </p:nvSpPr>
        <p:spPr>
          <a:xfrm>
            <a:off x="6866375" y="3502050"/>
            <a:ext cx="1248000" cy="6969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Predictive Models</a:t>
            </a:r>
            <a:endParaRPr b="1"/>
          </a:p>
        </p:txBody>
      </p:sp>
      <p:sp>
        <p:nvSpPr>
          <p:cNvPr id="418" name="Google Shape;418;p27"/>
          <p:cNvSpPr txBox="1"/>
          <p:nvPr/>
        </p:nvSpPr>
        <p:spPr>
          <a:xfrm>
            <a:off x="2196575" y="3778800"/>
            <a:ext cx="91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highlight>
                  <a:schemeClr val="lt1"/>
                </a:highlight>
              </a:rPr>
              <a:t>Round-Robin</a:t>
            </a:r>
            <a:endParaRPr sz="800" b="1">
              <a:highlight>
                <a:schemeClr val="lt1"/>
              </a:highlight>
            </a:endParaRPr>
          </a:p>
        </p:txBody>
      </p:sp>
      <p:sp>
        <p:nvSpPr>
          <p:cNvPr id="419" name="Google Shape;419;p27"/>
          <p:cNvSpPr txBox="1"/>
          <p:nvPr/>
        </p:nvSpPr>
        <p:spPr>
          <a:xfrm>
            <a:off x="5531425" y="2600450"/>
            <a:ext cx="82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highlight>
                  <a:schemeClr val="lt1"/>
                </a:highlight>
              </a:rPr>
              <a:t>Fanout</a:t>
            </a:r>
            <a:endParaRPr sz="800" b="1">
              <a:highlight>
                <a:schemeClr val="lt1"/>
              </a:highlight>
            </a:endParaRPr>
          </a:p>
        </p:txBody>
      </p:sp>
      <p:cxnSp>
        <p:nvCxnSpPr>
          <p:cNvPr id="420" name="Google Shape;420;p27"/>
          <p:cNvCxnSpPr>
            <a:stCxn id="394" idx="3"/>
            <a:endCxn id="416" idx="1"/>
          </p:cNvCxnSpPr>
          <p:nvPr/>
        </p:nvCxnSpPr>
        <p:spPr>
          <a:xfrm rot="10800000" flipH="1">
            <a:off x="6426209" y="1836950"/>
            <a:ext cx="412200" cy="917400"/>
          </a:xfrm>
          <a:prstGeom prst="curved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1" name="Google Shape;421;p27"/>
          <p:cNvCxnSpPr>
            <a:stCxn id="394" idx="3"/>
            <a:endCxn id="417" idx="1"/>
          </p:cNvCxnSpPr>
          <p:nvPr/>
        </p:nvCxnSpPr>
        <p:spPr>
          <a:xfrm>
            <a:off x="6426209" y="2754350"/>
            <a:ext cx="440100" cy="10962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22" name="Google Shape;422;p27"/>
          <p:cNvSpPr txBox="1"/>
          <p:nvPr/>
        </p:nvSpPr>
        <p:spPr>
          <a:xfrm>
            <a:off x="198300" y="3174600"/>
            <a:ext cx="1279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Batches Seed / Generation </a:t>
            </a:r>
            <a:r>
              <a:rPr lang="en" sz="1000">
                <a:solidFill>
                  <a:schemeClr val="dk1"/>
                </a:solidFill>
              </a:rPr>
              <a:t>Compounds</a:t>
            </a:r>
            <a:endParaRPr sz="1000"/>
          </a:p>
        </p:txBody>
      </p:sp>
      <p:cxnSp>
        <p:nvCxnSpPr>
          <p:cNvPr id="423" name="Google Shape;423;p27"/>
          <p:cNvCxnSpPr/>
          <p:nvPr/>
        </p:nvCxnSpPr>
        <p:spPr>
          <a:xfrm rot="-5400000">
            <a:off x="734900" y="3147650"/>
            <a:ext cx="205500" cy="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24" name="Google Shape;424;p27"/>
          <p:cNvSpPr txBox="1"/>
          <p:nvPr/>
        </p:nvSpPr>
        <p:spPr>
          <a:xfrm>
            <a:off x="2134500" y="2298475"/>
            <a:ext cx="967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AMQP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Message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Queues</a:t>
            </a:r>
            <a:endParaRPr sz="1100"/>
          </a:p>
        </p:txBody>
      </p:sp>
      <p:cxnSp>
        <p:nvCxnSpPr>
          <p:cNvPr id="425" name="Google Shape;425;p27"/>
          <p:cNvCxnSpPr>
            <a:stCxn id="424" idx="0"/>
          </p:cNvCxnSpPr>
          <p:nvPr/>
        </p:nvCxnSpPr>
        <p:spPr>
          <a:xfrm rot="5400000" flipH="1">
            <a:off x="2436600" y="2116825"/>
            <a:ext cx="359100" cy="4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6" name="Google Shape;426;p27"/>
          <p:cNvCxnSpPr>
            <a:stCxn id="424" idx="2"/>
            <a:endCxn id="395" idx="0"/>
          </p:cNvCxnSpPr>
          <p:nvPr/>
        </p:nvCxnSpPr>
        <p:spPr>
          <a:xfrm rot="-5400000" flipH="1">
            <a:off x="2412600" y="3196825"/>
            <a:ext cx="411900" cy="600"/>
          </a:xfrm>
          <a:prstGeom prst="curvedConnector3">
            <a:avLst>
              <a:gd name="adj1" fmla="val 500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27" name="Google Shape;427;p27"/>
          <p:cNvSpPr/>
          <p:nvPr/>
        </p:nvSpPr>
        <p:spPr>
          <a:xfrm>
            <a:off x="7713472" y="8108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SPL Workers</a:t>
            </a:r>
            <a:endParaRPr sz="800"/>
          </a:p>
        </p:txBody>
      </p:sp>
      <p:sp>
        <p:nvSpPr>
          <p:cNvPr id="428" name="Google Shape;428;p27"/>
          <p:cNvSpPr txBox="1"/>
          <p:nvPr/>
        </p:nvSpPr>
        <p:spPr>
          <a:xfrm>
            <a:off x="236125" y="4198950"/>
            <a:ext cx="1537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Note</a:t>
            </a:r>
            <a:r>
              <a:rPr lang="en" sz="900"/>
              <a:t>: Checkpoints are done after each generation completes for resuming the pipeline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GMD Docking / Fusion Pipeline Segment</a:t>
            </a: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087352" y="1161375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Fusion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Rescoring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(model inference)</a:t>
            </a:r>
            <a:endParaRPr sz="800"/>
          </a:p>
        </p:txBody>
      </p:sp>
      <p:grpSp>
        <p:nvGrpSpPr>
          <p:cNvPr id="435" name="Google Shape;435;p28"/>
          <p:cNvGrpSpPr/>
          <p:nvPr/>
        </p:nvGrpSpPr>
        <p:grpSpPr>
          <a:xfrm>
            <a:off x="6678021" y="2113400"/>
            <a:ext cx="967388" cy="215100"/>
            <a:chOff x="2057446" y="1501050"/>
            <a:chExt cx="967388" cy="215100"/>
          </a:xfrm>
        </p:grpSpPr>
        <p:sp>
          <p:nvSpPr>
            <p:cNvPr id="436" name="Google Shape;436;p28"/>
            <p:cNvSpPr/>
            <p:nvPr/>
          </p:nvSpPr>
          <p:spPr>
            <a:xfrm>
              <a:off x="2057446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2205630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2336950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2485134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28"/>
          <p:cNvSpPr/>
          <p:nvPr/>
        </p:nvSpPr>
        <p:spPr>
          <a:xfrm>
            <a:off x="1888627" y="13179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Docking Adapter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(sub-workflow)</a:t>
            </a:r>
            <a:endParaRPr sz="800"/>
          </a:p>
        </p:txBody>
      </p:sp>
      <p:grpSp>
        <p:nvGrpSpPr>
          <p:cNvPr id="441" name="Google Shape;441;p28"/>
          <p:cNvGrpSpPr/>
          <p:nvPr/>
        </p:nvGrpSpPr>
        <p:grpSpPr>
          <a:xfrm>
            <a:off x="2324250" y="1998500"/>
            <a:ext cx="135000" cy="594300"/>
            <a:chOff x="3958850" y="1407975"/>
            <a:chExt cx="135000" cy="594300"/>
          </a:xfrm>
        </p:grpSpPr>
        <p:sp>
          <p:nvSpPr>
            <p:cNvPr id="442" name="Google Shape;442;p28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8"/>
          <p:cNvGrpSpPr/>
          <p:nvPr/>
        </p:nvGrpSpPr>
        <p:grpSpPr>
          <a:xfrm>
            <a:off x="5541725" y="1956250"/>
            <a:ext cx="135000" cy="594300"/>
            <a:chOff x="3958850" y="1407975"/>
            <a:chExt cx="135000" cy="594300"/>
          </a:xfrm>
        </p:grpSpPr>
        <p:sp>
          <p:nvSpPr>
            <p:cNvPr id="446" name="Google Shape;446;p28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28"/>
          <p:cNvSpPr txBox="1"/>
          <p:nvPr/>
        </p:nvSpPr>
        <p:spPr>
          <a:xfrm>
            <a:off x="6538363" y="1319800"/>
            <a:ext cx="1248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SMILES +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Latent Vector +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Docking Scores +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Fusion Scores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Batch Queue</a:t>
            </a:r>
            <a:r>
              <a:rPr lang="en" sz="800"/>
              <a:t> </a:t>
            </a:r>
            <a:endParaRPr sz="800"/>
          </a:p>
        </p:txBody>
      </p:sp>
      <p:cxnSp>
        <p:nvCxnSpPr>
          <p:cNvPr id="450" name="Google Shape;450;p28"/>
          <p:cNvCxnSpPr>
            <a:stCxn id="434" idx="3"/>
            <a:endCxn id="436" idx="1"/>
          </p:cNvCxnSpPr>
          <p:nvPr/>
        </p:nvCxnSpPr>
        <p:spPr>
          <a:xfrm>
            <a:off x="6131052" y="1398675"/>
            <a:ext cx="546900" cy="822300"/>
          </a:xfrm>
          <a:prstGeom prst="curved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451" name="Google Shape;451;p28"/>
          <p:cNvGrpSpPr/>
          <p:nvPr/>
        </p:nvGrpSpPr>
        <p:grpSpPr>
          <a:xfrm>
            <a:off x="481033" y="2092700"/>
            <a:ext cx="967388" cy="307800"/>
            <a:chOff x="2167696" y="1467350"/>
            <a:chExt cx="967388" cy="307800"/>
          </a:xfrm>
        </p:grpSpPr>
        <p:grpSp>
          <p:nvGrpSpPr>
            <p:cNvPr id="452" name="Google Shape;452;p28"/>
            <p:cNvGrpSpPr/>
            <p:nvPr/>
          </p:nvGrpSpPr>
          <p:grpSpPr>
            <a:xfrm>
              <a:off x="2167696" y="1513700"/>
              <a:ext cx="967388" cy="215100"/>
              <a:chOff x="2057446" y="1501050"/>
              <a:chExt cx="967388" cy="215100"/>
            </a:xfrm>
          </p:grpSpPr>
          <p:sp>
            <p:nvSpPr>
              <p:cNvPr id="453" name="Google Shape;453;p28"/>
              <p:cNvSpPr/>
              <p:nvPr/>
            </p:nvSpPr>
            <p:spPr>
              <a:xfrm>
                <a:off x="2057446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205630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2336950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485134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8"/>
            <p:cNvSpPr txBox="1"/>
            <p:nvPr/>
          </p:nvSpPr>
          <p:spPr>
            <a:xfrm>
              <a:off x="2193138" y="1467350"/>
              <a:ext cx="916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highlight>
                    <a:schemeClr val="lt1"/>
                  </a:highlight>
                </a:rPr>
                <a:t>Round-Robin</a:t>
              </a:r>
              <a:endParaRPr sz="800" b="1">
                <a:highlight>
                  <a:schemeClr val="lt1"/>
                </a:highlight>
              </a:endParaRPr>
            </a:p>
          </p:txBody>
        </p:sp>
      </p:grpSp>
      <p:sp>
        <p:nvSpPr>
          <p:cNvPr id="458" name="Google Shape;458;p28"/>
          <p:cNvSpPr txBox="1"/>
          <p:nvPr/>
        </p:nvSpPr>
        <p:spPr>
          <a:xfrm>
            <a:off x="6750625" y="2067050"/>
            <a:ext cx="82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highlight>
                  <a:schemeClr val="lt1"/>
                </a:highlight>
              </a:rPr>
              <a:t>Direct</a:t>
            </a:r>
            <a:endParaRPr sz="800" b="1">
              <a:highlight>
                <a:schemeClr val="lt1"/>
              </a:highlight>
            </a:endParaRPr>
          </a:p>
        </p:txBody>
      </p:sp>
      <p:sp>
        <p:nvSpPr>
          <p:cNvPr id="459" name="Google Shape;459;p28"/>
          <p:cNvSpPr txBox="1"/>
          <p:nvPr/>
        </p:nvSpPr>
        <p:spPr>
          <a:xfrm>
            <a:off x="340713" y="1635975"/>
            <a:ext cx="1248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SMILES +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Latent Vector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Batch Queue</a:t>
            </a:r>
            <a:r>
              <a:rPr lang="en" sz="800"/>
              <a:t> </a:t>
            </a:r>
            <a:endParaRPr sz="800"/>
          </a:p>
        </p:txBody>
      </p:sp>
      <p:sp>
        <p:nvSpPr>
          <p:cNvPr id="460" name="Google Shape;460;p28"/>
          <p:cNvSpPr/>
          <p:nvPr/>
        </p:nvSpPr>
        <p:spPr>
          <a:xfrm>
            <a:off x="1888627" y="2830225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Docking Adapter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(sub-workflow)</a:t>
            </a:r>
            <a:endParaRPr sz="800"/>
          </a:p>
        </p:txBody>
      </p:sp>
      <p:cxnSp>
        <p:nvCxnSpPr>
          <p:cNvPr id="461" name="Google Shape;461;p28"/>
          <p:cNvCxnSpPr>
            <a:stCxn id="456" idx="3"/>
            <a:endCxn id="440" idx="1"/>
          </p:cNvCxnSpPr>
          <p:nvPr/>
        </p:nvCxnSpPr>
        <p:spPr>
          <a:xfrm rot="10800000" flipH="1">
            <a:off x="1448422" y="1555100"/>
            <a:ext cx="440100" cy="691500"/>
          </a:xfrm>
          <a:prstGeom prst="curvedConnector3">
            <a:avLst>
              <a:gd name="adj1" fmla="val 500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62" name="Google Shape;462;p28"/>
          <p:cNvCxnSpPr>
            <a:stCxn id="456" idx="3"/>
            <a:endCxn id="460" idx="1"/>
          </p:cNvCxnSpPr>
          <p:nvPr/>
        </p:nvCxnSpPr>
        <p:spPr>
          <a:xfrm>
            <a:off x="1448422" y="2246600"/>
            <a:ext cx="440100" cy="820800"/>
          </a:xfrm>
          <a:prstGeom prst="curvedConnector3">
            <a:avLst>
              <a:gd name="adj1" fmla="val 500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463" name="Google Shape;463;p28"/>
          <p:cNvGrpSpPr/>
          <p:nvPr/>
        </p:nvGrpSpPr>
        <p:grpSpPr>
          <a:xfrm>
            <a:off x="3591171" y="2099500"/>
            <a:ext cx="967388" cy="307800"/>
            <a:chOff x="2167696" y="1467350"/>
            <a:chExt cx="967388" cy="307800"/>
          </a:xfrm>
        </p:grpSpPr>
        <p:grpSp>
          <p:nvGrpSpPr>
            <p:cNvPr id="464" name="Google Shape;464;p28"/>
            <p:cNvGrpSpPr/>
            <p:nvPr/>
          </p:nvGrpSpPr>
          <p:grpSpPr>
            <a:xfrm>
              <a:off x="2167696" y="1513700"/>
              <a:ext cx="967388" cy="215100"/>
              <a:chOff x="2057446" y="1501050"/>
              <a:chExt cx="967388" cy="215100"/>
            </a:xfrm>
          </p:grpSpPr>
          <p:sp>
            <p:nvSpPr>
              <p:cNvPr id="465" name="Google Shape;465;p28"/>
              <p:cNvSpPr/>
              <p:nvPr/>
            </p:nvSpPr>
            <p:spPr>
              <a:xfrm>
                <a:off x="2057446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205630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336950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485134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9" name="Google Shape;469;p28"/>
            <p:cNvSpPr txBox="1"/>
            <p:nvPr/>
          </p:nvSpPr>
          <p:spPr>
            <a:xfrm>
              <a:off x="2193138" y="1467350"/>
              <a:ext cx="916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highlight>
                    <a:schemeClr val="lt1"/>
                  </a:highlight>
                </a:rPr>
                <a:t>Round-Robin</a:t>
              </a:r>
              <a:endParaRPr sz="800" b="1">
                <a:highlight>
                  <a:schemeClr val="lt1"/>
                </a:highlight>
              </a:endParaRPr>
            </a:p>
          </p:txBody>
        </p:sp>
      </p:grpSp>
      <p:sp>
        <p:nvSpPr>
          <p:cNvPr id="470" name="Google Shape;470;p28"/>
          <p:cNvSpPr txBox="1"/>
          <p:nvPr/>
        </p:nvSpPr>
        <p:spPr>
          <a:xfrm>
            <a:off x="3417125" y="1498600"/>
            <a:ext cx="1248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SMILES +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Latent Vector +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Docking Scores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Batch Queue</a:t>
            </a:r>
            <a:r>
              <a:rPr lang="en" sz="800"/>
              <a:t> </a:t>
            </a:r>
            <a:endParaRPr sz="800"/>
          </a:p>
        </p:txBody>
      </p:sp>
      <p:sp>
        <p:nvSpPr>
          <p:cNvPr id="471" name="Google Shape;471;p28"/>
          <p:cNvSpPr/>
          <p:nvPr/>
        </p:nvSpPr>
        <p:spPr>
          <a:xfrm>
            <a:off x="3417125" y="3366275"/>
            <a:ext cx="1384925" cy="619750"/>
          </a:xfrm>
          <a:prstGeom prst="flowChartMagneticDrum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cxnSp>
        <p:nvCxnSpPr>
          <p:cNvPr id="472" name="Google Shape;472;p28"/>
          <p:cNvCxnSpPr>
            <a:stCxn id="460" idx="3"/>
            <a:endCxn id="471" idx="1"/>
          </p:cNvCxnSpPr>
          <p:nvPr/>
        </p:nvCxnSpPr>
        <p:spPr>
          <a:xfrm>
            <a:off x="2932327" y="3067525"/>
            <a:ext cx="484800" cy="608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473" name="Google Shape;473;p28"/>
          <p:cNvCxnSpPr>
            <a:stCxn id="440" idx="3"/>
            <a:endCxn id="471" idx="1"/>
          </p:cNvCxnSpPr>
          <p:nvPr/>
        </p:nvCxnSpPr>
        <p:spPr>
          <a:xfrm>
            <a:off x="2932327" y="1555200"/>
            <a:ext cx="484800" cy="2121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474" name="Google Shape;474;p28"/>
          <p:cNvCxnSpPr>
            <a:stCxn id="440" idx="3"/>
            <a:endCxn id="469" idx="1"/>
          </p:cNvCxnSpPr>
          <p:nvPr/>
        </p:nvCxnSpPr>
        <p:spPr>
          <a:xfrm>
            <a:off x="2932327" y="1555200"/>
            <a:ext cx="684300" cy="6981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75" name="Google Shape;475;p28"/>
          <p:cNvCxnSpPr>
            <a:stCxn id="460" idx="3"/>
            <a:endCxn id="469" idx="1"/>
          </p:cNvCxnSpPr>
          <p:nvPr/>
        </p:nvCxnSpPr>
        <p:spPr>
          <a:xfrm rot="10800000" flipH="1">
            <a:off x="2932327" y="2253325"/>
            <a:ext cx="684300" cy="8142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6" name="Google Shape;476;p28"/>
          <p:cNvSpPr/>
          <p:nvPr/>
        </p:nvSpPr>
        <p:spPr>
          <a:xfrm>
            <a:off x="5109064" y="2870825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Fusion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Rescoring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(model inference)</a:t>
            </a:r>
            <a:endParaRPr sz="800"/>
          </a:p>
        </p:txBody>
      </p:sp>
      <p:cxnSp>
        <p:nvCxnSpPr>
          <p:cNvPr id="477" name="Google Shape;477;p28"/>
          <p:cNvCxnSpPr>
            <a:stCxn id="471" idx="4"/>
            <a:endCxn id="434" idx="1"/>
          </p:cNvCxnSpPr>
          <p:nvPr/>
        </p:nvCxnSpPr>
        <p:spPr>
          <a:xfrm rot="10800000" flipH="1">
            <a:off x="4802050" y="1398550"/>
            <a:ext cx="285300" cy="2277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478" name="Google Shape;478;p28"/>
          <p:cNvCxnSpPr>
            <a:stCxn id="471" idx="4"/>
            <a:endCxn id="476" idx="1"/>
          </p:cNvCxnSpPr>
          <p:nvPr/>
        </p:nvCxnSpPr>
        <p:spPr>
          <a:xfrm rot="10800000" flipH="1">
            <a:off x="4802050" y="3108250"/>
            <a:ext cx="306900" cy="567900"/>
          </a:xfrm>
          <a:prstGeom prst="curvedConnector3">
            <a:avLst>
              <a:gd name="adj1" fmla="val 50019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479" name="Google Shape;479;p28"/>
          <p:cNvCxnSpPr>
            <a:stCxn id="469" idx="3"/>
            <a:endCxn id="434" idx="1"/>
          </p:cNvCxnSpPr>
          <p:nvPr/>
        </p:nvCxnSpPr>
        <p:spPr>
          <a:xfrm rot="10800000" flipH="1">
            <a:off x="4533113" y="1398700"/>
            <a:ext cx="554100" cy="854700"/>
          </a:xfrm>
          <a:prstGeom prst="curved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28"/>
          <p:cNvCxnSpPr>
            <a:stCxn id="469" idx="3"/>
            <a:endCxn id="476" idx="1"/>
          </p:cNvCxnSpPr>
          <p:nvPr/>
        </p:nvCxnSpPr>
        <p:spPr>
          <a:xfrm>
            <a:off x="4533113" y="2253400"/>
            <a:ext cx="576000" cy="8547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81" name="Google Shape;481;p28"/>
          <p:cNvSpPr txBox="1"/>
          <p:nvPr/>
        </p:nvSpPr>
        <p:spPr>
          <a:xfrm>
            <a:off x="3472075" y="3445300"/>
            <a:ext cx="96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PDBQT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(HDF Files)</a:t>
            </a:r>
            <a:endParaRPr/>
          </a:p>
        </p:txBody>
      </p:sp>
      <p:cxnSp>
        <p:nvCxnSpPr>
          <p:cNvPr id="482" name="Google Shape;482;p28"/>
          <p:cNvCxnSpPr>
            <a:stCxn id="476" idx="3"/>
            <a:endCxn id="436" idx="1"/>
          </p:cNvCxnSpPr>
          <p:nvPr/>
        </p:nvCxnSpPr>
        <p:spPr>
          <a:xfrm rot="10800000" flipH="1">
            <a:off x="6152764" y="2221025"/>
            <a:ext cx="525300" cy="8871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3" name="Google Shape;483;p28"/>
          <p:cNvSpPr/>
          <p:nvPr/>
        </p:nvSpPr>
        <p:spPr>
          <a:xfrm>
            <a:off x="7924677" y="198365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Aggregation</a:t>
            </a:r>
            <a:endParaRPr sz="1000" b="1"/>
          </a:p>
        </p:txBody>
      </p:sp>
      <p:cxnSp>
        <p:nvCxnSpPr>
          <p:cNvPr id="484" name="Google Shape;484;p28"/>
          <p:cNvCxnSpPr>
            <a:stCxn id="439" idx="3"/>
            <a:endCxn id="483" idx="1"/>
          </p:cNvCxnSpPr>
          <p:nvPr/>
        </p:nvCxnSpPr>
        <p:spPr>
          <a:xfrm>
            <a:off x="7645409" y="2220950"/>
            <a:ext cx="279300" cy="6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85" name="Google Shape;485;p28"/>
          <p:cNvSpPr txBox="1"/>
          <p:nvPr/>
        </p:nvSpPr>
        <p:spPr>
          <a:xfrm>
            <a:off x="5471425" y="3596400"/>
            <a:ext cx="3390600" cy="1262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Docking and Fusion are scored against a single receptor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~5 to 1 Docking-Fusion  Worker Ratio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Segment can be disabled</a:t>
            </a:r>
            <a:endParaRPr/>
          </a:p>
        </p:txBody>
      </p:sp>
      <p:sp>
        <p:nvSpPr>
          <p:cNvPr id="486" name="Google Shape;486;p28"/>
          <p:cNvSpPr txBox="1"/>
          <p:nvPr/>
        </p:nvSpPr>
        <p:spPr>
          <a:xfrm>
            <a:off x="219275" y="3819825"/>
            <a:ext cx="2890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Docking Sub-Workflow (via Maestro)</a:t>
            </a:r>
            <a:endParaRPr sz="1200"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Create batch SDF file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Prepare ligand (SDL2LigandNoMin)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Perform docking (SDL3Docking)</a:t>
            </a:r>
            <a:endParaRPr sz="1100"/>
          </a:p>
        </p:txBody>
      </p:sp>
      <p:sp>
        <p:nvSpPr>
          <p:cNvPr id="487" name="Google Shape;487;p28"/>
          <p:cNvSpPr/>
          <p:nvPr/>
        </p:nvSpPr>
        <p:spPr>
          <a:xfrm>
            <a:off x="7713472" y="8108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SPL Workers</a:t>
            </a:r>
            <a:endParaRPr sz="800"/>
          </a:p>
        </p:txBody>
      </p:sp>
      <p:sp>
        <p:nvSpPr>
          <p:cNvPr id="488" name="Google Shape;488;p28"/>
          <p:cNvSpPr txBox="1"/>
          <p:nvPr/>
        </p:nvSpPr>
        <p:spPr>
          <a:xfrm>
            <a:off x="3251950" y="4437975"/>
            <a:ext cx="1835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Large data is stored to disk instead of sent via messages</a:t>
            </a:r>
            <a:endParaRPr sz="1100"/>
          </a:p>
        </p:txBody>
      </p:sp>
      <p:cxnSp>
        <p:nvCxnSpPr>
          <p:cNvPr id="489" name="Google Shape;489;p28"/>
          <p:cNvCxnSpPr>
            <a:stCxn id="488" idx="0"/>
          </p:cNvCxnSpPr>
          <p:nvPr/>
        </p:nvCxnSpPr>
        <p:spPr>
          <a:xfrm rot="10800000">
            <a:off x="4103350" y="4128975"/>
            <a:ext cx="66300" cy="30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0" name="Google Shape;490;p28"/>
          <p:cNvSpPr txBox="1"/>
          <p:nvPr/>
        </p:nvSpPr>
        <p:spPr>
          <a:xfrm>
            <a:off x="6923000" y="2911425"/>
            <a:ext cx="17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Fusion Model is implemented using pytorch</a:t>
            </a:r>
            <a:endParaRPr sz="1000"/>
          </a:p>
        </p:txBody>
      </p:sp>
      <p:cxnSp>
        <p:nvCxnSpPr>
          <p:cNvPr id="491" name="Google Shape;491;p28"/>
          <p:cNvCxnSpPr>
            <a:stCxn id="490" idx="1"/>
          </p:cNvCxnSpPr>
          <p:nvPr/>
        </p:nvCxnSpPr>
        <p:spPr>
          <a:xfrm flipH="1">
            <a:off x="6392600" y="3157725"/>
            <a:ext cx="530400" cy="4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GMD Model Predictor Pipeline Segment (AMPL)</a:t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5087352" y="1161375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Model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Predictor 1</a:t>
            </a:r>
            <a:endParaRPr sz="1000" b="1"/>
          </a:p>
        </p:txBody>
      </p:sp>
      <p:grpSp>
        <p:nvGrpSpPr>
          <p:cNvPr id="498" name="Google Shape;498;p29"/>
          <p:cNvGrpSpPr/>
          <p:nvPr/>
        </p:nvGrpSpPr>
        <p:grpSpPr>
          <a:xfrm>
            <a:off x="6678021" y="2113400"/>
            <a:ext cx="967388" cy="215100"/>
            <a:chOff x="2057446" y="1501050"/>
            <a:chExt cx="967388" cy="215100"/>
          </a:xfrm>
        </p:grpSpPr>
        <p:sp>
          <p:nvSpPr>
            <p:cNvPr id="499" name="Google Shape;499;p29"/>
            <p:cNvSpPr/>
            <p:nvPr/>
          </p:nvSpPr>
          <p:spPr>
            <a:xfrm>
              <a:off x="2057446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205630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336950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85134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29"/>
          <p:cNvSpPr/>
          <p:nvPr/>
        </p:nvSpPr>
        <p:spPr>
          <a:xfrm>
            <a:off x="1888627" y="13179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Featurizer</a:t>
            </a:r>
            <a:endParaRPr sz="800"/>
          </a:p>
        </p:txBody>
      </p:sp>
      <p:grpSp>
        <p:nvGrpSpPr>
          <p:cNvPr id="504" name="Google Shape;504;p29"/>
          <p:cNvGrpSpPr/>
          <p:nvPr/>
        </p:nvGrpSpPr>
        <p:grpSpPr>
          <a:xfrm>
            <a:off x="2324250" y="1998500"/>
            <a:ext cx="135000" cy="594300"/>
            <a:chOff x="3958850" y="1407975"/>
            <a:chExt cx="135000" cy="594300"/>
          </a:xfrm>
        </p:grpSpPr>
        <p:sp>
          <p:nvSpPr>
            <p:cNvPr id="505" name="Google Shape;505;p29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29"/>
          <p:cNvGrpSpPr/>
          <p:nvPr/>
        </p:nvGrpSpPr>
        <p:grpSpPr>
          <a:xfrm>
            <a:off x="5541725" y="1956250"/>
            <a:ext cx="135000" cy="594300"/>
            <a:chOff x="3958850" y="1407975"/>
            <a:chExt cx="135000" cy="594300"/>
          </a:xfrm>
        </p:grpSpPr>
        <p:sp>
          <p:nvSpPr>
            <p:cNvPr id="509" name="Google Shape;509;p29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29"/>
          <p:cNvSpPr txBox="1"/>
          <p:nvPr/>
        </p:nvSpPr>
        <p:spPr>
          <a:xfrm>
            <a:off x="6538363" y="1319800"/>
            <a:ext cx="1248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SMILES +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Latent Vector +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Docking Scores +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Fusion Scores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Batch Queue</a:t>
            </a:r>
            <a:r>
              <a:rPr lang="en" sz="800"/>
              <a:t> </a:t>
            </a:r>
            <a:endParaRPr sz="800"/>
          </a:p>
        </p:txBody>
      </p:sp>
      <p:cxnSp>
        <p:nvCxnSpPr>
          <p:cNvPr id="513" name="Google Shape;513;p29"/>
          <p:cNvCxnSpPr>
            <a:stCxn id="497" idx="3"/>
            <a:endCxn id="499" idx="1"/>
          </p:cNvCxnSpPr>
          <p:nvPr/>
        </p:nvCxnSpPr>
        <p:spPr>
          <a:xfrm>
            <a:off x="6131052" y="1398675"/>
            <a:ext cx="546900" cy="822300"/>
          </a:xfrm>
          <a:prstGeom prst="curved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14" name="Google Shape;514;p29"/>
          <p:cNvGrpSpPr/>
          <p:nvPr/>
        </p:nvGrpSpPr>
        <p:grpSpPr>
          <a:xfrm>
            <a:off x="481033" y="2092700"/>
            <a:ext cx="967388" cy="307800"/>
            <a:chOff x="2167696" y="1467350"/>
            <a:chExt cx="967388" cy="307800"/>
          </a:xfrm>
        </p:grpSpPr>
        <p:grpSp>
          <p:nvGrpSpPr>
            <p:cNvPr id="515" name="Google Shape;515;p29"/>
            <p:cNvGrpSpPr/>
            <p:nvPr/>
          </p:nvGrpSpPr>
          <p:grpSpPr>
            <a:xfrm>
              <a:off x="2167696" y="1513700"/>
              <a:ext cx="967388" cy="215100"/>
              <a:chOff x="2057446" y="1501050"/>
              <a:chExt cx="967388" cy="215100"/>
            </a:xfrm>
          </p:grpSpPr>
          <p:sp>
            <p:nvSpPr>
              <p:cNvPr id="516" name="Google Shape;516;p29"/>
              <p:cNvSpPr/>
              <p:nvPr/>
            </p:nvSpPr>
            <p:spPr>
              <a:xfrm>
                <a:off x="2057446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9"/>
              <p:cNvSpPr/>
              <p:nvPr/>
            </p:nvSpPr>
            <p:spPr>
              <a:xfrm>
                <a:off x="2205630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2336950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9"/>
              <p:cNvSpPr/>
              <p:nvPr/>
            </p:nvSpPr>
            <p:spPr>
              <a:xfrm>
                <a:off x="2485134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0" name="Google Shape;520;p29"/>
            <p:cNvSpPr txBox="1"/>
            <p:nvPr/>
          </p:nvSpPr>
          <p:spPr>
            <a:xfrm>
              <a:off x="2193138" y="1467350"/>
              <a:ext cx="916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highlight>
                    <a:schemeClr val="lt1"/>
                  </a:highlight>
                </a:rPr>
                <a:t>Round-Robin</a:t>
              </a:r>
              <a:endParaRPr sz="800" b="1">
                <a:highlight>
                  <a:schemeClr val="lt1"/>
                </a:highlight>
              </a:endParaRPr>
            </a:p>
          </p:txBody>
        </p:sp>
      </p:grpSp>
      <p:sp>
        <p:nvSpPr>
          <p:cNvPr id="521" name="Google Shape;521;p29"/>
          <p:cNvSpPr txBox="1"/>
          <p:nvPr/>
        </p:nvSpPr>
        <p:spPr>
          <a:xfrm>
            <a:off x="6750625" y="2067050"/>
            <a:ext cx="82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highlight>
                  <a:schemeClr val="lt1"/>
                </a:highlight>
              </a:rPr>
              <a:t>Direct</a:t>
            </a:r>
            <a:endParaRPr sz="800" b="1">
              <a:highlight>
                <a:schemeClr val="lt1"/>
              </a:highlight>
            </a:endParaRPr>
          </a:p>
        </p:txBody>
      </p:sp>
      <p:sp>
        <p:nvSpPr>
          <p:cNvPr id="522" name="Google Shape;522;p29"/>
          <p:cNvSpPr txBox="1"/>
          <p:nvPr/>
        </p:nvSpPr>
        <p:spPr>
          <a:xfrm>
            <a:off x="340713" y="1635975"/>
            <a:ext cx="1248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SMILES +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Latent Vector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Batch Queue</a:t>
            </a:r>
            <a:r>
              <a:rPr lang="en" sz="800"/>
              <a:t> </a:t>
            </a:r>
            <a:endParaRPr sz="800"/>
          </a:p>
        </p:txBody>
      </p:sp>
      <p:sp>
        <p:nvSpPr>
          <p:cNvPr id="523" name="Google Shape;523;p29"/>
          <p:cNvSpPr/>
          <p:nvPr/>
        </p:nvSpPr>
        <p:spPr>
          <a:xfrm>
            <a:off x="1888627" y="2830225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Featurizer</a:t>
            </a:r>
            <a:endParaRPr sz="800"/>
          </a:p>
        </p:txBody>
      </p:sp>
      <p:cxnSp>
        <p:nvCxnSpPr>
          <p:cNvPr id="524" name="Google Shape;524;p29"/>
          <p:cNvCxnSpPr>
            <a:stCxn id="519" idx="3"/>
            <a:endCxn id="503" idx="1"/>
          </p:cNvCxnSpPr>
          <p:nvPr/>
        </p:nvCxnSpPr>
        <p:spPr>
          <a:xfrm rot="10800000" flipH="1">
            <a:off x="1448422" y="1555100"/>
            <a:ext cx="440100" cy="691500"/>
          </a:xfrm>
          <a:prstGeom prst="curvedConnector3">
            <a:avLst>
              <a:gd name="adj1" fmla="val 500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5" name="Google Shape;525;p29"/>
          <p:cNvCxnSpPr>
            <a:stCxn id="519" idx="3"/>
            <a:endCxn id="523" idx="1"/>
          </p:cNvCxnSpPr>
          <p:nvPr/>
        </p:nvCxnSpPr>
        <p:spPr>
          <a:xfrm>
            <a:off x="1448422" y="2246600"/>
            <a:ext cx="440100" cy="820800"/>
          </a:xfrm>
          <a:prstGeom prst="curvedConnector3">
            <a:avLst>
              <a:gd name="adj1" fmla="val 500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26" name="Google Shape;526;p29"/>
          <p:cNvGrpSpPr/>
          <p:nvPr/>
        </p:nvGrpSpPr>
        <p:grpSpPr>
          <a:xfrm>
            <a:off x="3591171" y="2099500"/>
            <a:ext cx="967388" cy="307800"/>
            <a:chOff x="2167696" y="1467350"/>
            <a:chExt cx="967388" cy="307800"/>
          </a:xfrm>
        </p:grpSpPr>
        <p:grpSp>
          <p:nvGrpSpPr>
            <p:cNvPr id="527" name="Google Shape;527;p29"/>
            <p:cNvGrpSpPr/>
            <p:nvPr/>
          </p:nvGrpSpPr>
          <p:grpSpPr>
            <a:xfrm>
              <a:off x="2167696" y="1513700"/>
              <a:ext cx="967388" cy="215100"/>
              <a:chOff x="2057446" y="1501050"/>
              <a:chExt cx="967388" cy="215100"/>
            </a:xfrm>
          </p:grpSpPr>
          <p:sp>
            <p:nvSpPr>
              <p:cNvPr id="528" name="Google Shape;528;p29"/>
              <p:cNvSpPr/>
              <p:nvPr/>
            </p:nvSpPr>
            <p:spPr>
              <a:xfrm>
                <a:off x="2057446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9"/>
              <p:cNvSpPr/>
              <p:nvPr/>
            </p:nvSpPr>
            <p:spPr>
              <a:xfrm>
                <a:off x="2205630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9"/>
              <p:cNvSpPr/>
              <p:nvPr/>
            </p:nvSpPr>
            <p:spPr>
              <a:xfrm>
                <a:off x="2336950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9"/>
              <p:cNvSpPr/>
              <p:nvPr/>
            </p:nvSpPr>
            <p:spPr>
              <a:xfrm>
                <a:off x="2485134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2" name="Google Shape;532;p29"/>
            <p:cNvSpPr txBox="1"/>
            <p:nvPr/>
          </p:nvSpPr>
          <p:spPr>
            <a:xfrm>
              <a:off x="2193138" y="1467350"/>
              <a:ext cx="916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highlight>
                    <a:schemeClr val="lt1"/>
                  </a:highlight>
                </a:rPr>
                <a:t>Fanout</a:t>
              </a:r>
              <a:endParaRPr sz="800" b="1">
                <a:highlight>
                  <a:schemeClr val="lt1"/>
                </a:highlight>
              </a:endParaRPr>
            </a:p>
          </p:txBody>
        </p:sp>
      </p:grpSp>
      <p:sp>
        <p:nvSpPr>
          <p:cNvPr id="533" name="Google Shape;533;p29"/>
          <p:cNvSpPr txBox="1"/>
          <p:nvPr/>
        </p:nvSpPr>
        <p:spPr>
          <a:xfrm>
            <a:off x="3417125" y="1498600"/>
            <a:ext cx="1248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SMILES +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Latent Vector +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Features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Batch Queue</a:t>
            </a:r>
            <a:r>
              <a:rPr lang="en" sz="800"/>
              <a:t> </a:t>
            </a:r>
            <a:endParaRPr sz="800"/>
          </a:p>
        </p:txBody>
      </p:sp>
      <p:cxnSp>
        <p:nvCxnSpPr>
          <p:cNvPr id="534" name="Google Shape;534;p29"/>
          <p:cNvCxnSpPr>
            <a:stCxn id="503" idx="3"/>
            <a:endCxn id="532" idx="1"/>
          </p:cNvCxnSpPr>
          <p:nvPr/>
        </p:nvCxnSpPr>
        <p:spPr>
          <a:xfrm>
            <a:off x="2932327" y="1555200"/>
            <a:ext cx="684300" cy="6981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35" name="Google Shape;535;p29"/>
          <p:cNvCxnSpPr>
            <a:stCxn id="523" idx="3"/>
            <a:endCxn id="532" idx="1"/>
          </p:cNvCxnSpPr>
          <p:nvPr/>
        </p:nvCxnSpPr>
        <p:spPr>
          <a:xfrm rot="10800000" flipH="1">
            <a:off x="2932327" y="2253325"/>
            <a:ext cx="684300" cy="8142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36" name="Google Shape;536;p29"/>
          <p:cNvSpPr/>
          <p:nvPr/>
        </p:nvSpPr>
        <p:spPr>
          <a:xfrm>
            <a:off x="5109064" y="2870825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Model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Predictor N</a:t>
            </a:r>
            <a:endParaRPr sz="1000" b="1"/>
          </a:p>
        </p:txBody>
      </p:sp>
      <p:cxnSp>
        <p:nvCxnSpPr>
          <p:cNvPr id="537" name="Google Shape;537;p29"/>
          <p:cNvCxnSpPr>
            <a:stCxn id="532" idx="3"/>
            <a:endCxn id="497" idx="1"/>
          </p:cNvCxnSpPr>
          <p:nvPr/>
        </p:nvCxnSpPr>
        <p:spPr>
          <a:xfrm rot="10800000" flipH="1">
            <a:off x="4533113" y="1398700"/>
            <a:ext cx="554100" cy="854700"/>
          </a:xfrm>
          <a:prstGeom prst="curved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29"/>
          <p:cNvCxnSpPr>
            <a:stCxn id="532" idx="3"/>
            <a:endCxn id="536" idx="1"/>
          </p:cNvCxnSpPr>
          <p:nvPr/>
        </p:nvCxnSpPr>
        <p:spPr>
          <a:xfrm>
            <a:off x="4533113" y="2253400"/>
            <a:ext cx="576000" cy="8547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39" name="Google Shape;539;p29"/>
          <p:cNvCxnSpPr>
            <a:stCxn id="536" idx="3"/>
            <a:endCxn id="499" idx="1"/>
          </p:cNvCxnSpPr>
          <p:nvPr/>
        </p:nvCxnSpPr>
        <p:spPr>
          <a:xfrm rot="10800000" flipH="1">
            <a:off x="6152764" y="2221025"/>
            <a:ext cx="525300" cy="8871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Google Shape;540;p29"/>
          <p:cNvSpPr/>
          <p:nvPr/>
        </p:nvSpPr>
        <p:spPr>
          <a:xfrm>
            <a:off x="7924677" y="198365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Aggregation</a:t>
            </a:r>
            <a:endParaRPr sz="1000" b="1"/>
          </a:p>
        </p:txBody>
      </p:sp>
      <p:cxnSp>
        <p:nvCxnSpPr>
          <p:cNvPr id="541" name="Google Shape;541;p29"/>
          <p:cNvCxnSpPr>
            <a:stCxn id="502" idx="3"/>
            <a:endCxn id="540" idx="1"/>
          </p:cNvCxnSpPr>
          <p:nvPr/>
        </p:nvCxnSpPr>
        <p:spPr>
          <a:xfrm>
            <a:off x="7645409" y="2220950"/>
            <a:ext cx="279300" cy="6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42" name="Google Shape;542;p29"/>
          <p:cNvSpPr txBox="1"/>
          <p:nvPr/>
        </p:nvSpPr>
        <p:spPr>
          <a:xfrm>
            <a:off x="5559563" y="3478375"/>
            <a:ext cx="3204300" cy="1477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Different Model Predictors added and configured via </a:t>
            </a:r>
            <a:r>
              <a:rPr lang="en" b="1"/>
              <a:t>Costinfo CSV</a:t>
            </a:r>
            <a:r>
              <a:rPr lang="en"/>
              <a:t> file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model can optionally be deployed when GMD loop is launched</a:t>
            </a:r>
            <a:endParaRPr/>
          </a:p>
        </p:txBody>
      </p:sp>
      <p:sp>
        <p:nvSpPr>
          <p:cNvPr id="543" name="Google Shape;543;p29"/>
          <p:cNvSpPr txBox="1"/>
          <p:nvPr/>
        </p:nvSpPr>
        <p:spPr>
          <a:xfrm>
            <a:off x="3229500" y="3919225"/>
            <a:ext cx="1909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Dynamically Generated Workers via Template and </a:t>
            </a:r>
            <a:r>
              <a:rPr lang="en" sz="1200" b="1"/>
              <a:t>Costinfo CSV</a:t>
            </a:r>
            <a:r>
              <a:rPr lang="en" sz="1200"/>
              <a:t> File</a:t>
            </a:r>
            <a:endParaRPr sz="1200"/>
          </a:p>
        </p:txBody>
      </p:sp>
      <p:cxnSp>
        <p:nvCxnSpPr>
          <p:cNvPr id="544" name="Google Shape;544;p29"/>
          <p:cNvCxnSpPr>
            <a:stCxn id="543" idx="0"/>
          </p:cNvCxnSpPr>
          <p:nvPr/>
        </p:nvCxnSpPr>
        <p:spPr>
          <a:xfrm rot="10800000" flipH="1">
            <a:off x="4184400" y="3419425"/>
            <a:ext cx="811500" cy="499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5" name="Google Shape;545;p29"/>
          <p:cNvSpPr/>
          <p:nvPr/>
        </p:nvSpPr>
        <p:spPr>
          <a:xfrm>
            <a:off x="7713472" y="8108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SPL Workers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GMD Cost-Scoring / Optimization Pipeline Segment</a:t>
            </a:r>
            <a:endParaRPr/>
          </a:p>
        </p:txBody>
      </p:sp>
      <p:grpSp>
        <p:nvGrpSpPr>
          <p:cNvPr id="551" name="Google Shape;551;p30"/>
          <p:cNvGrpSpPr/>
          <p:nvPr/>
        </p:nvGrpSpPr>
        <p:grpSpPr>
          <a:xfrm>
            <a:off x="2272346" y="2140172"/>
            <a:ext cx="967388" cy="215100"/>
            <a:chOff x="2057446" y="1501050"/>
            <a:chExt cx="967388" cy="215100"/>
          </a:xfrm>
        </p:grpSpPr>
        <p:sp>
          <p:nvSpPr>
            <p:cNvPr id="552" name="Google Shape;552;p30"/>
            <p:cNvSpPr/>
            <p:nvPr/>
          </p:nvSpPr>
          <p:spPr>
            <a:xfrm>
              <a:off x="2057446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2205630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2336950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485134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30"/>
          <p:cNvSpPr txBox="1"/>
          <p:nvPr/>
        </p:nvSpPr>
        <p:spPr>
          <a:xfrm>
            <a:off x="2147588" y="1216772"/>
            <a:ext cx="1248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SMILES +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Latent Vector +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Docking Scores +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Fusion Scores +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Predictions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Batch Queue</a:t>
            </a:r>
            <a:r>
              <a:rPr lang="en" sz="800"/>
              <a:t> </a:t>
            </a:r>
            <a:endParaRPr sz="800"/>
          </a:p>
        </p:txBody>
      </p:sp>
      <p:sp>
        <p:nvSpPr>
          <p:cNvPr id="557" name="Google Shape;557;p30"/>
          <p:cNvSpPr txBox="1"/>
          <p:nvPr/>
        </p:nvSpPr>
        <p:spPr>
          <a:xfrm>
            <a:off x="2344950" y="2093822"/>
            <a:ext cx="82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highlight>
                  <a:schemeClr val="lt1"/>
                </a:highlight>
              </a:rPr>
              <a:t>Direct</a:t>
            </a:r>
            <a:endParaRPr sz="800" b="1">
              <a:highlight>
                <a:schemeClr val="lt1"/>
              </a:highlight>
            </a:endParaRPr>
          </a:p>
        </p:txBody>
      </p:sp>
      <p:sp>
        <p:nvSpPr>
          <p:cNvPr id="558" name="Google Shape;558;p30"/>
          <p:cNvSpPr/>
          <p:nvPr/>
        </p:nvSpPr>
        <p:spPr>
          <a:xfrm>
            <a:off x="3641614" y="2010425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Cost Scoring</a:t>
            </a:r>
            <a:endParaRPr sz="800"/>
          </a:p>
        </p:txBody>
      </p:sp>
      <p:sp>
        <p:nvSpPr>
          <p:cNvPr id="559" name="Google Shape;559;p30"/>
          <p:cNvSpPr/>
          <p:nvPr/>
        </p:nvSpPr>
        <p:spPr>
          <a:xfrm>
            <a:off x="6862014" y="2010425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Optimization</a:t>
            </a:r>
            <a:endParaRPr sz="1000" b="1"/>
          </a:p>
        </p:txBody>
      </p:sp>
      <p:sp>
        <p:nvSpPr>
          <p:cNvPr id="560" name="Google Shape;560;p30"/>
          <p:cNvSpPr/>
          <p:nvPr/>
        </p:nvSpPr>
        <p:spPr>
          <a:xfrm>
            <a:off x="653102" y="2010725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Aggregation</a:t>
            </a:r>
            <a:endParaRPr sz="1000" b="1"/>
          </a:p>
        </p:txBody>
      </p:sp>
      <p:sp>
        <p:nvSpPr>
          <p:cNvPr id="561" name="Google Shape;561;p30"/>
          <p:cNvSpPr txBox="1"/>
          <p:nvPr/>
        </p:nvSpPr>
        <p:spPr>
          <a:xfrm>
            <a:off x="5604700" y="2891350"/>
            <a:ext cx="3204300" cy="190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Optimizer accumulates all batches for given generation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Performs latent optimization with regard to the compound score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Generates new compounds via latent space perturbation to seed next generation</a:t>
            </a:r>
            <a:endParaRPr/>
          </a:p>
        </p:txBody>
      </p:sp>
      <p:cxnSp>
        <p:nvCxnSpPr>
          <p:cNvPr id="562" name="Google Shape;562;p30"/>
          <p:cNvCxnSpPr>
            <a:stCxn id="560" idx="3"/>
            <a:endCxn id="552" idx="1"/>
          </p:cNvCxnSpPr>
          <p:nvPr/>
        </p:nvCxnSpPr>
        <p:spPr>
          <a:xfrm>
            <a:off x="1696802" y="2248025"/>
            <a:ext cx="575400" cy="600"/>
          </a:xfrm>
          <a:prstGeom prst="curved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3" name="Google Shape;563;p30"/>
          <p:cNvCxnSpPr>
            <a:stCxn id="555" idx="3"/>
            <a:endCxn id="558" idx="1"/>
          </p:cNvCxnSpPr>
          <p:nvPr/>
        </p:nvCxnSpPr>
        <p:spPr>
          <a:xfrm>
            <a:off x="3239734" y="2247722"/>
            <a:ext cx="402000" cy="600"/>
          </a:xfrm>
          <a:prstGeom prst="curvedConnector3">
            <a:avLst>
              <a:gd name="adj1" fmla="val 499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64" name="Google Shape;564;p30"/>
          <p:cNvGrpSpPr/>
          <p:nvPr/>
        </p:nvGrpSpPr>
        <p:grpSpPr>
          <a:xfrm>
            <a:off x="5216521" y="2144376"/>
            <a:ext cx="967388" cy="215100"/>
            <a:chOff x="2057446" y="1501050"/>
            <a:chExt cx="967388" cy="215100"/>
          </a:xfrm>
        </p:grpSpPr>
        <p:sp>
          <p:nvSpPr>
            <p:cNvPr id="565" name="Google Shape;565;p30"/>
            <p:cNvSpPr/>
            <p:nvPr/>
          </p:nvSpPr>
          <p:spPr>
            <a:xfrm>
              <a:off x="2057446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2205630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2336950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2485134" y="1501050"/>
              <a:ext cx="539700" cy="215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30"/>
          <p:cNvSpPr txBox="1"/>
          <p:nvPr/>
        </p:nvSpPr>
        <p:spPr>
          <a:xfrm>
            <a:off x="5091763" y="1449576"/>
            <a:ext cx="1248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solidFill>
                  <a:schemeClr val="dk1"/>
                </a:solidFill>
              </a:rPr>
              <a:t>Scored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SMILES +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Latent Vector +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Batch Queue</a:t>
            </a:r>
            <a:r>
              <a:rPr lang="en" sz="800"/>
              <a:t> </a:t>
            </a:r>
            <a:endParaRPr sz="800"/>
          </a:p>
        </p:txBody>
      </p:sp>
      <p:sp>
        <p:nvSpPr>
          <p:cNvPr id="570" name="Google Shape;570;p30"/>
          <p:cNvSpPr txBox="1"/>
          <p:nvPr/>
        </p:nvSpPr>
        <p:spPr>
          <a:xfrm>
            <a:off x="5289125" y="2098026"/>
            <a:ext cx="82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highlight>
                  <a:schemeClr val="lt1"/>
                </a:highlight>
              </a:rPr>
              <a:t>Direct</a:t>
            </a:r>
            <a:endParaRPr sz="800" b="1">
              <a:highlight>
                <a:schemeClr val="lt1"/>
              </a:highlight>
            </a:endParaRPr>
          </a:p>
        </p:txBody>
      </p:sp>
      <p:cxnSp>
        <p:nvCxnSpPr>
          <p:cNvPr id="571" name="Google Shape;571;p30"/>
          <p:cNvCxnSpPr>
            <a:stCxn id="558" idx="3"/>
            <a:endCxn id="565" idx="1"/>
          </p:cNvCxnSpPr>
          <p:nvPr/>
        </p:nvCxnSpPr>
        <p:spPr>
          <a:xfrm>
            <a:off x="4685314" y="2247725"/>
            <a:ext cx="531300" cy="4200"/>
          </a:xfrm>
          <a:prstGeom prst="curved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72" name="Google Shape;572;p30"/>
          <p:cNvCxnSpPr>
            <a:stCxn id="568" idx="3"/>
            <a:endCxn id="559" idx="1"/>
          </p:cNvCxnSpPr>
          <p:nvPr/>
        </p:nvCxnSpPr>
        <p:spPr>
          <a:xfrm rot="10800000" flipH="1">
            <a:off x="6183909" y="2247726"/>
            <a:ext cx="678000" cy="42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73" name="Google Shape;573;p30"/>
          <p:cNvSpPr txBox="1"/>
          <p:nvPr/>
        </p:nvSpPr>
        <p:spPr>
          <a:xfrm>
            <a:off x="220050" y="3160375"/>
            <a:ext cx="1909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Aggregates all pipeline results by compound and batch </a:t>
            </a:r>
            <a:endParaRPr sz="1200"/>
          </a:p>
        </p:txBody>
      </p:sp>
      <p:cxnSp>
        <p:nvCxnSpPr>
          <p:cNvPr id="574" name="Google Shape;574;p30"/>
          <p:cNvCxnSpPr>
            <a:stCxn id="573" idx="0"/>
          </p:cNvCxnSpPr>
          <p:nvPr/>
        </p:nvCxnSpPr>
        <p:spPr>
          <a:xfrm rot="5400000" flipH="1">
            <a:off x="898200" y="2883625"/>
            <a:ext cx="537900" cy="1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75" name="Google Shape;575;p30"/>
          <p:cNvSpPr txBox="1"/>
          <p:nvPr/>
        </p:nvSpPr>
        <p:spPr>
          <a:xfrm>
            <a:off x="3131000" y="3194725"/>
            <a:ext cx="2115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Computes overall cost score for each batch of compounds using scores, predictions and information in the </a:t>
            </a:r>
            <a:r>
              <a:rPr lang="en" sz="1200" b="1"/>
              <a:t>Costinfo CSV</a:t>
            </a:r>
            <a:r>
              <a:rPr lang="en" sz="1200"/>
              <a:t> file</a:t>
            </a:r>
            <a:endParaRPr sz="1200"/>
          </a:p>
        </p:txBody>
      </p:sp>
      <p:cxnSp>
        <p:nvCxnSpPr>
          <p:cNvPr id="576" name="Google Shape;576;p30"/>
          <p:cNvCxnSpPr/>
          <p:nvPr/>
        </p:nvCxnSpPr>
        <p:spPr>
          <a:xfrm rot="5400000" flipH="1">
            <a:off x="3935525" y="2915275"/>
            <a:ext cx="551100" cy="7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77" name="Google Shape;577;p30"/>
          <p:cNvSpPr/>
          <p:nvPr/>
        </p:nvSpPr>
        <p:spPr>
          <a:xfrm>
            <a:off x="7713472" y="8108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SPL Workers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 b="1"/>
              <a:t>Example</a:t>
            </a:r>
            <a:r>
              <a:rPr lang="en" sz="2320"/>
              <a:t>: model predictor configuration via Costinfo CSV file</a:t>
            </a:r>
            <a:endParaRPr sz="2320"/>
          </a:p>
        </p:txBody>
      </p:sp>
      <p:graphicFrame>
        <p:nvGraphicFramePr>
          <p:cNvPr id="583" name="Google Shape;583;p31"/>
          <p:cNvGraphicFramePr/>
          <p:nvPr/>
        </p:nvGraphicFramePr>
        <p:xfrm>
          <a:off x="388950" y="10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{54A70FDE-A4FC-4EF2-A713-168179A150B3}</a:tableStyleId>
              </a:tblPr>
              <a:tblGrid>
                <a:gridCol w="5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3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1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3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Name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Framework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Location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ID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is_log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CostFunction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Target_min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Target_max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Weight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Scale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Allow_neg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QED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rdkit.Chem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Descriptors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qed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linear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0.9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FALSE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SAS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rdkit.Chem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SyntheticAccessibility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SAS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exp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0.5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FALSE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AurkA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ATOM_file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&lt;path-to-AMPL-model-checkpoint&gt;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5326e070-e72d-4b04-8606-385b2bc56b7f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exp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6.5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0.91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TRUE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AurkB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ATOM_file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&lt;path-to-AMPL-model-checkpoint&gt;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2710ecc7-1ee2-4276-9947-cc034eed4469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exp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9.5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0.7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TRUE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Clearance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ATOM_file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&lt;path-to-AMPL-model-checkpoint&gt;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772b0d4c-5b46-430a-8d01-6c117e4240b3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exp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0.1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0.3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FALSE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Solubility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ATOM_file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&lt;path-to-AMPL-model-checkpoint&gt;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fd2c26eb-079c-446e-8519-76d41900e6b3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exp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-4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0.74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FALSE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hERG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ATOM_file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&lt;path-to-AMPL-model-checkpoint&gt;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6ab1d5ee-5b5a-42ed-9b64-26833c4b4255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exp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0.7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FALSE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BSEP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ATOM_file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&lt;path-to-AMPL-model-checkpoint&gt;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eb4c4c8a-07f1-47ba-bec6-1a4bbf6398d9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exp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0.4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FALSE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84" name="Google Shape;584;p31"/>
          <p:cNvSpPr txBox="1"/>
          <p:nvPr/>
        </p:nvSpPr>
        <p:spPr>
          <a:xfrm>
            <a:off x="388950" y="3467125"/>
            <a:ext cx="537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/>
              <a:t>Model predictor name</a:t>
            </a:r>
            <a:endParaRPr sz="1200" b="1" u="sng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Models are dynamically added to GMD SPL loop configuration as workers named: </a:t>
            </a:r>
            <a:r>
              <a:rPr lang="en" sz="1200" b="1"/>
              <a:t>model_predictor_&lt;Name&gt;</a:t>
            </a:r>
            <a:endParaRPr sz="1200" b="1"/>
          </a:p>
        </p:txBody>
      </p:sp>
      <p:cxnSp>
        <p:nvCxnSpPr>
          <p:cNvPr id="585" name="Google Shape;585;p31"/>
          <p:cNvCxnSpPr/>
          <p:nvPr/>
        </p:nvCxnSpPr>
        <p:spPr>
          <a:xfrm rot="10800000" flipH="1">
            <a:off x="697150" y="2695375"/>
            <a:ext cx="18900" cy="8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86" name="Google Shape;586;p31"/>
          <p:cNvSpPr/>
          <p:nvPr/>
        </p:nvSpPr>
        <p:spPr>
          <a:xfrm rot="-5400000">
            <a:off x="7003025" y="1166425"/>
            <a:ext cx="267600" cy="336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1"/>
          <p:cNvSpPr txBox="1"/>
          <p:nvPr/>
        </p:nvSpPr>
        <p:spPr>
          <a:xfrm>
            <a:off x="6361925" y="2985275"/>
            <a:ext cx="15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information</a:t>
            </a:r>
            <a:endParaRPr/>
          </a:p>
        </p:txBody>
      </p:sp>
      <p:sp>
        <p:nvSpPr>
          <p:cNvPr id="588" name="Google Shape;588;p31"/>
          <p:cNvSpPr/>
          <p:nvPr/>
        </p:nvSpPr>
        <p:spPr>
          <a:xfrm rot="-5400000">
            <a:off x="2890775" y="782875"/>
            <a:ext cx="267600" cy="41343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1"/>
          <p:cNvSpPr txBox="1"/>
          <p:nvPr/>
        </p:nvSpPr>
        <p:spPr>
          <a:xfrm>
            <a:off x="1716275" y="2949175"/>
            <a:ext cx="26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 Model Configuration</a:t>
            </a:r>
            <a:endParaRPr/>
          </a:p>
        </p:txBody>
      </p:sp>
      <p:sp>
        <p:nvSpPr>
          <p:cNvPr id="590" name="Google Shape;590;p31"/>
          <p:cNvSpPr txBox="1"/>
          <p:nvPr/>
        </p:nvSpPr>
        <p:spPr>
          <a:xfrm>
            <a:off x="6398925" y="3732175"/>
            <a:ext cx="2365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Costinfo file is passed as a custom configuration file to the Pipeline Config module which generates model workers from a worker template</a:t>
            </a:r>
            <a:endParaRPr sz="1000"/>
          </a:p>
        </p:txBody>
      </p:sp>
      <p:cxnSp>
        <p:nvCxnSpPr>
          <p:cNvPr id="591" name="Google Shape;591;p31"/>
          <p:cNvCxnSpPr>
            <a:stCxn id="590" idx="1"/>
          </p:cNvCxnSpPr>
          <p:nvPr/>
        </p:nvCxnSpPr>
        <p:spPr>
          <a:xfrm rot="10800000">
            <a:off x="5502525" y="3896575"/>
            <a:ext cx="896400" cy="23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Generative Molecular Design (GMD) Loop Overview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Components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Framework components and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 Services, Workflow and Workload Management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Configuration management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GMD Loop implementation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Pipeline workers and data 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Configuring and running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 Efforts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GMD Loop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AHA Scoring pipeline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and Running GMD Loop</a:t>
            </a:r>
            <a:endParaRPr/>
          </a:p>
        </p:txBody>
      </p:sp>
      <p:sp>
        <p:nvSpPr>
          <p:cNvPr id="597" name="Google Shape;597;p32"/>
          <p:cNvSpPr/>
          <p:nvPr/>
        </p:nvSpPr>
        <p:spPr>
          <a:xfrm>
            <a:off x="355275" y="1140575"/>
            <a:ext cx="17487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GMD Loop config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(SPL YAML template)</a:t>
            </a:r>
            <a:endParaRPr sz="800"/>
          </a:p>
        </p:txBody>
      </p:sp>
      <p:sp>
        <p:nvSpPr>
          <p:cNvPr id="598" name="Google Shape;598;p32"/>
          <p:cNvSpPr/>
          <p:nvPr/>
        </p:nvSpPr>
        <p:spPr>
          <a:xfrm>
            <a:off x="2304677" y="1140575"/>
            <a:ext cx="25335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GMD Loop Workflow config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(Maestro YAML template)</a:t>
            </a:r>
            <a:endParaRPr sz="1000"/>
          </a:p>
        </p:txBody>
      </p:sp>
      <p:sp>
        <p:nvSpPr>
          <p:cNvPr id="599" name="Google Shape;599;p32"/>
          <p:cNvSpPr/>
          <p:nvPr/>
        </p:nvSpPr>
        <p:spPr>
          <a:xfrm>
            <a:off x="2219875" y="1887450"/>
            <a:ext cx="2703900" cy="2102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step 1: generate_config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step 2: spawn worker set 1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step N: spawn worker set N-1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grpSp>
        <p:nvGrpSpPr>
          <p:cNvPr id="600" name="Google Shape;600;p32"/>
          <p:cNvGrpSpPr/>
          <p:nvPr/>
        </p:nvGrpSpPr>
        <p:grpSpPr>
          <a:xfrm>
            <a:off x="3381975" y="2791850"/>
            <a:ext cx="135000" cy="594300"/>
            <a:chOff x="3958850" y="1407975"/>
            <a:chExt cx="135000" cy="594300"/>
          </a:xfrm>
        </p:grpSpPr>
        <p:sp>
          <p:nvSpPr>
            <p:cNvPr id="601" name="Google Shape;601;p32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32"/>
          <p:cNvSpPr txBox="1"/>
          <p:nvPr/>
        </p:nvSpPr>
        <p:spPr>
          <a:xfrm>
            <a:off x="180700" y="2463900"/>
            <a:ext cx="1775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2875" lvl="0" indent="-149225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simultaneous starting of steps 2 through N depends on completion of step 1</a:t>
            </a:r>
            <a:endParaRPr sz="1000"/>
          </a:p>
          <a:p>
            <a:pPr marL="142875" lvl="0" indent="-149225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each step can have different resource and task requirements / allocations</a:t>
            </a:r>
            <a:endParaRPr sz="1000"/>
          </a:p>
        </p:txBody>
      </p:sp>
      <p:sp>
        <p:nvSpPr>
          <p:cNvPr id="605" name="Google Shape;605;p32"/>
          <p:cNvSpPr/>
          <p:nvPr/>
        </p:nvSpPr>
        <p:spPr>
          <a:xfrm>
            <a:off x="5043875" y="1948325"/>
            <a:ext cx="135000" cy="504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2"/>
          <p:cNvSpPr/>
          <p:nvPr/>
        </p:nvSpPr>
        <p:spPr>
          <a:xfrm>
            <a:off x="5043875" y="2557925"/>
            <a:ext cx="135000" cy="1307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2"/>
          <p:cNvSpPr txBox="1"/>
          <p:nvPr/>
        </p:nvSpPr>
        <p:spPr>
          <a:xfrm>
            <a:off x="5317575" y="1836175"/>
            <a:ext cx="31500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cmd:</a:t>
            </a:r>
            <a:r>
              <a:rPr lang="en" sz="900">
                <a:solidFill>
                  <a:schemeClr val="dk2"/>
                </a:solidFill>
              </a:rPr>
              <a:t> atomsci_glo_spl -c  </a:t>
            </a:r>
            <a:r>
              <a:rPr lang="en" sz="900" i="1">
                <a:solidFill>
                  <a:schemeClr val="dk2"/>
                </a:solidFill>
              </a:rPr>
              <a:t>&lt;gmd_loop_config_template&gt;</a:t>
            </a:r>
            <a:r>
              <a:rPr lang="en" sz="900">
                <a:solidFill>
                  <a:schemeClr val="dk2"/>
                </a:solidFill>
              </a:rPr>
              <a:t> 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    --property-files </a:t>
            </a:r>
            <a:r>
              <a:rPr lang="en" sz="900" i="1">
                <a:solidFill>
                  <a:schemeClr val="dk2"/>
                </a:solidFill>
              </a:rPr>
              <a:t>&lt;gmd_loop_config_property_file&gt; </a:t>
            </a:r>
            <a:br>
              <a:rPr lang="en" sz="900" i="1">
                <a:solidFill>
                  <a:schemeClr val="dk2"/>
                </a:solidFill>
              </a:rPr>
            </a:br>
            <a:r>
              <a:rPr lang="en" sz="900" i="1">
                <a:solidFill>
                  <a:schemeClr val="dk2"/>
                </a:solidFill>
              </a:rPr>
              <a:t>    </a:t>
            </a:r>
            <a:r>
              <a:rPr lang="en" sz="900">
                <a:solidFill>
                  <a:schemeClr val="dk2"/>
                </a:solidFill>
              </a:rPr>
              <a:t>--save-config </a:t>
            </a:r>
            <a:r>
              <a:rPr lang="en" sz="900" i="1">
                <a:solidFill>
                  <a:schemeClr val="dk2"/>
                </a:solidFill>
              </a:rPr>
              <a:t>&lt;generated_gmd_loop_config&gt;</a:t>
            </a:r>
            <a:endParaRPr sz="900" i="1">
              <a:solidFill>
                <a:schemeClr val="dk2"/>
              </a:solidFill>
            </a:endParaRPr>
          </a:p>
        </p:txBody>
      </p:sp>
      <p:sp>
        <p:nvSpPr>
          <p:cNvPr id="608" name="Google Shape;608;p32"/>
          <p:cNvSpPr txBox="1"/>
          <p:nvPr/>
        </p:nvSpPr>
        <p:spPr>
          <a:xfrm>
            <a:off x="5269250" y="2822550"/>
            <a:ext cx="3451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cmd:</a:t>
            </a:r>
            <a:r>
              <a:rPr lang="en" sz="1000">
                <a:solidFill>
                  <a:schemeClr val="dk2"/>
                </a:solidFill>
              </a:rPr>
              <a:t> atomsci_glo_spl -c </a:t>
            </a:r>
            <a:r>
              <a:rPr lang="en" sz="1000" i="1">
                <a:solidFill>
                  <a:schemeClr val="dk2"/>
                </a:solidFill>
              </a:rPr>
              <a:t>&lt;generated_gmd_loop_config&gt;</a:t>
            </a:r>
            <a:r>
              <a:rPr lang="en" sz="1000">
                <a:solidFill>
                  <a:schemeClr val="dk2"/>
                </a:solidFill>
              </a:rPr>
              <a:t> 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    -w </a:t>
            </a:r>
            <a:r>
              <a:rPr lang="en" sz="1000" i="1">
                <a:solidFill>
                  <a:schemeClr val="dk2"/>
                </a:solidFill>
              </a:rPr>
              <a:t>&lt;worker1_name&gt;</a:t>
            </a:r>
            <a:r>
              <a:rPr lang="en" sz="1000">
                <a:solidFill>
                  <a:schemeClr val="dk2"/>
                </a:solidFill>
              </a:rPr>
              <a:t> 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    -w </a:t>
            </a:r>
            <a:r>
              <a:rPr lang="en" sz="1000" i="1">
                <a:solidFill>
                  <a:schemeClr val="dk2"/>
                </a:solidFill>
              </a:rPr>
              <a:t>&lt;worker2_name&gt;</a:t>
            </a:r>
            <a:r>
              <a:rPr lang="en" sz="1000">
                <a:solidFill>
                  <a:schemeClr val="dk2"/>
                </a:solidFill>
              </a:rPr>
              <a:t> ...</a:t>
            </a:r>
            <a:endParaRPr sz="1000"/>
          </a:p>
        </p:txBody>
      </p:sp>
      <p:cxnSp>
        <p:nvCxnSpPr>
          <p:cNvPr id="609" name="Google Shape;609;p32"/>
          <p:cNvCxnSpPr>
            <a:stCxn id="597" idx="2"/>
          </p:cNvCxnSpPr>
          <p:nvPr/>
        </p:nvCxnSpPr>
        <p:spPr>
          <a:xfrm rot="-5400000" flipH="1">
            <a:off x="1564725" y="1378175"/>
            <a:ext cx="477900" cy="1148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10" name="Google Shape;610;p32"/>
          <p:cNvSpPr/>
          <p:nvPr/>
        </p:nvSpPr>
        <p:spPr>
          <a:xfrm>
            <a:off x="1956400" y="2427600"/>
            <a:ext cx="135000" cy="14379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2"/>
          <p:cNvSpPr txBox="1"/>
          <p:nvPr/>
        </p:nvSpPr>
        <p:spPr>
          <a:xfrm>
            <a:off x="6330475" y="3900275"/>
            <a:ext cx="2303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sub-select which workers to start at each step</a:t>
            </a:r>
            <a:endParaRPr sz="1100"/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each step uses the same generated SPL configuration</a:t>
            </a:r>
            <a:endParaRPr sz="1100"/>
          </a:p>
        </p:txBody>
      </p:sp>
      <p:cxnSp>
        <p:nvCxnSpPr>
          <p:cNvPr id="612" name="Google Shape;612;p32"/>
          <p:cNvCxnSpPr>
            <a:stCxn id="611" idx="1"/>
          </p:cNvCxnSpPr>
          <p:nvPr/>
        </p:nvCxnSpPr>
        <p:spPr>
          <a:xfrm rot="10800000">
            <a:off x="5956975" y="3506225"/>
            <a:ext cx="373500" cy="8250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13" name="Google Shape;613;p32"/>
          <p:cNvSpPr txBox="1"/>
          <p:nvPr/>
        </p:nvSpPr>
        <p:spPr>
          <a:xfrm>
            <a:off x="6825375" y="970700"/>
            <a:ext cx="17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property file arguments can override SPL config template properties</a:t>
            </a:r>
            <a:endParaRPr sz="1000"/>
          </a:p>
        </p:txBody>
      </p:sp>
      <p:cxnSp>
        <p:nvCxnSpPr>
          <p:cNvPr id="614" name="Google Shape;614;p32"/>
          <p:cNvCxnSpPr>
            <a:stCxn id="613" idx="1"/>
          </p:cNvCxnSpPr>
          <p:nvPr/>
        </p:nvCxnSpPr>
        <p:spPr>
          <a:xfrm flipH="1">
            <a:off x="6336675" y="1293950"/>
            <a:ext cx="488700" cy="5214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15" name="Google Shape;615;p32"/>
          <p:cNvSpPr/>
          <p:nvPr/>
        </p:nvSpPr>
        <p:spPr>
          <a:xfrm rot="5400000">
            <a:off x="3501175" y="2827950"/>
            <a:ext cx="135000" cy="269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2"/>
          <p:cNvSpPr txBox="1"/>
          <p:nvPr/>
        </p:nvSpPr>
        <p:spPr>
          <a:xfrm>
            <a:off x="1755825" y="4319775"/>
            <a:ext cx="3846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Launching the GMD Loop (command line)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atomsci_glo_spl_maestro -c </a:t>
            </a:r>
            <a:r>
              <a:rPr lang="en" sz="1000" i="1">
                <a:solidFill>
                  <a:schemeClr val="dk2"/>
                </a:solidFill>
              </a:rPr>
              <a:t>&lt;gmd_maestro_config_template&gt;</a:t>
            </a:r>
            <a:r>
              <a:rPr lang="en" sz="1000">
                <a:solidFill>
                  <a:schemeClr val="dk2"/>
                </a:solidFill>
              </a:rPr>
              <a:t> 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    --properties </a:t>
            </a:r>
            <a:r>
              <a:rPr lang="en" sz="1000" i="1">
                <a:solidFill>
                  <a:schemeClr val="dk2"/>
                </a:solidFill>
              </a:rPr>
              <a:t>&lt;maestro_config_property1&gt;=&lt;value&gt;</a:t>
            </a:r>
            <a:r>
              <a:rPr lang="en" sz="1000">
                <a:solidFill>
                  <a:schemeClr val="dk2"/>
                </a:solidFill>
              </a:rPr>
              <a:t> ...</a:t>
            </a:r>
            <a:endParaRPr sz="1000"/>
          </a:p>
        </p:txBody>
      </p:sp>
      <p:sp>
        <p:nvSpPr>
          <p:cNvPr id="617" name="Google Shape;617;p32"/>
          <p:cNvSpPr txBox="1"/>
          <p:nvPr/>
        </p:nvSpPr>
        <p:spPr>
          <a:xfrm>
            <a:off x="87100" y="3978075"/>
            <a:ext cx="17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property arguments can override Maestro config template properties</a:t>
            </a:r>
            <a:endParaRPr sz="1000"/>
          </a:p>
        </p:txBody>
      </p:sp>
      <p:cxnSp>
        <p:nvCxnSpPr>
          <p:cNvPr id="618" name="Google Shape;618;p32"/>
          <p:cNvCxnSpPr/>
          <p:nvPr/>
        </p:nvCxnSpPr>
        <p:spPr>
          <a:xfrm>
            <a:off x="1313400" y="4444401"/>
            <a:ext cx="616500" cy="410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19" name="Google Shape;619;p32"/>
          <p:cNvCxnSpPr>
            <a:stCxn id="598" idx="2"/>
            <a:endCxn id="599" idx="0"/>
          </p:cNvCxnSpPr>
          <p:nvPr/>
        </p:nvCxnSpPr>
        <p:spPr>
          <a:xfrm>
            <a:off x="3571427" y="1713275"/>
            <a:ext cx="30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GMD Loop Scaling</a:t>
            </a:r>
            <a:endParaRPr/>
          </a:p>
        </p:txBody>
      </p:sp>
      <p:sp>
        <p:nvSpPr>
          <p:cNvPr id="625" name="Google Shape;625;p3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 / balancing is currently done by predefined worker replication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worker type is replicated separately to balance pipeline 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Docking is the most expensive operation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average about 1 compound every 1 minute on 1 ruby core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 Docking via worker replication (and proportionately fusion) to keep up with model prediction pipeline segment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Replicate Encoding / Decoding workers to keep from starving Docking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Replicate Featurization workers to keep up with Model Predictors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Replicate individual Model Predictor workers of a given type to balance against other model predictor types</a:t>
            </a:r>
            <a:endParaRPr/>
          </a:p>
        </p:txBody>
      </p:sp>
      <p:sp>
        <p:nvSpPr>
          <p:cNvPr id="626" name="Google Shape;626;p33"/>
          <p:cNvSpPr/>
          <p:nvPr/>
        </p:nvSpPr>
        <p:spPr>
          <a:xfrm>
            <a:off x="3436000" y="4114175"/>
            <a:ext cx="1301700" cy="379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Encoders / Decoders</a:t>
            </a:r>
            <a:endParaRPr sz="1000" b="1"/>
          </a:p>
        </p:txBody>
      </p:sp>
      <p:sp>
        <p:nvSpPr>
          <p:cNvPr id="627" name="Google Shape;627;p33"/>
          <p:cNvSpPr/>
          <p:nvPr/>
        </p:nvSpPr>
        <p:spPr>
          <a:xfrm>
            <a:off x="5178110" y="3793800"/>
            <a:ext cx="1301700" cy="379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Docking / Fusion</a:t>
            </a:r>
            <a:endParaRPr sz="1000" b="1"/>
          </a:p>
        </p:txBody>
      </p:sp>
      <p:sp>
        <p:nvSpPr>
          <p:cNvPr id="628" name="Google Shape;628;p33"/>
          <p:cNvSpPr/>
          <p:nvPr/>
        </p:nvSpPr>
        <p:spPr>
          <a:xfrm>
            <a:off x="5178110" y="4493975"/>
            <a:ext cx="1301700" cy="379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Featurizers / Model Predictors</a:t>
            </a:r>
            <a:endParaRPr sz="1000" b="1"/>
          </a:p>
        </p:txBody>
      </p:sp>
      <p:cxnSp>
        <p:nvCxnSpPr>
          <p:cNvPr id="629" name="Google Shape;629;p33"/>
          <p:cNvCxnSpPr>
            <a:stCxn id="626" idx="3"/>
            <a:endCxn id="627" idx="1"/>
          </p:cNvCxnSpPr>
          <p:nvPr/>
        </p:nvCxnSpPr>
        <p:spPr>
          <a:xfrm rot="10800000" flipH="1">
            <a:off x="4737700" y="3983675"/>
            <a:ext cx="440400" cy="3204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30" name="Google Shape;630;p33"/>
          <p:cNvCxnSpPr>
            <a:stCxn id="626" idx="3"/>
            <a:endCxn id="628" idx="1"/>
          </p:cNvCxnSpPr>
          <p:nvPr/>
        </p:nvCxnSpPr>
        <p:spPr>
          <a:xfrm>
            <a:off x="4737700" y="4304075"/>
            <a:ext cx="440400" cy="3798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31" name="Google Shape;631;p33"/>
          <p:cNvSpPr/>
          <p:nvPr/>
        </p:nvSpPr>
        <p:spPr>
          <a:xfrm>
            <a:off x="6772400" y="3747225"/>
            <a:ext cx="211800" cy="1126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3"/>
          <p:cNvSpPr txBox="1"/>
          <p:nvPr/>
        </p:nvSpPr>
        <p:spPr>
          <a:xfrm>
            <a:off x="7158350" y="4103975"/>
            <a:ext cx="173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Balance batch flow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</a:t>
            </a:r>
            <a:r>
              <a:rPr lang="en"/>
              <a:t>: scaling Docking with and without Flux</a:t>
            </a:r>
            <a:endParaRPr/>
          </a:p>
        </p:txBody>
      </p:sp>
      <p:sp>
        <p:nvSpPr>
          <p:cNvPr id="638" name="Google Shape;638;p34"/>
          <p:cNvSpPr txBox="1"/>
          <p:nvPr/>
        </p:nvSpPr>
        <p:spPr>
          <a:xfrm>
            <a:off x="442400" y="1195125"/>
            <a:ext cx="376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Docking Without Flux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(each batch constrained to being processed on a single  node)</a:t>
            </a:r>
            <a:endParaRPr sz="1000"/>
          </a:p>
        </p:txBody>
      </p:sp>
      <p:sp>
        <p:nvSpPr>
          <p:cNvPr id="639" name="Google Shape;639;p34"/>
          <p:cNvSpPr txBox="1"/>
          <p:nvPr/>
        </p:nvSpPr>
        <p:spPr>
          <a:xfrm>
            <a:off x="5337175" y="1195125"/>
            <a:ext cx="305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Docking With Flux</a:t>
            </a:r>
            <a:br>
              <a:rPr lang="en"/>
            </a:br>
            <a:r>
              <a:rPr lang="en" sz="1000"/>
              <a:t>(each batch processed by many nodes via MPI)</a:t>
            </a:r>
            <a:endParaRPr sz="1000"/>
          </a:p>
        </p:txBody>
      </p:sp>
      <p:sp>
        <p:nvSpPr>
          <p:cNvPr id="640" name="Google Shape;640;p34"/>
          <p:cNvSpPr/>
          <p:nvPr/>
        </p:nvSpPr>
        <p:spPr>
          <a:xfrm>
            <a:off x="442400" y="1979325"/>
            <a:ext cx="1162500" cy="554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Docking Adapter</a:t>
            </a:r>
            <a:endParaRPr b="1"/>
          </a:p>
        </p:txBody>
      </p:sp>
      <p:sp>
        <p:nvSpPr>
          <p:cNvPr id="641" name="Google Shape;641;p34"/>
          <p:cNvSpPr/>
          <p:nvPr/>
        </p:nvSpPr>
        <p:spPr>
          <a:xfrm>
            <a:off x="2639750" y="1979325"/>
            <a:ext cx="1162500" cy="554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Docking Adapter</a:t>
            </a:r>
            <a:endParaRPr b="1"/>
          </a:p>
        </p:txBody>
      </p:sp>
      <p:sp>
        <p:nvSpPr>
          <p:cNvPr id="642" name="Google Shape;642;p34"/>
          <p:cNvSpPr/>
          <p:nvPr/>
        </p:nvSpPr>
        <p:spPr>
          <a:xfrm>
            <a:off x="442400" y="2937700"/>
            <a:ext cx="1162500" cy="100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Sub-Workflow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Processes a single batch on N cores of a single node</a:t>
            </a:r>
            <a:endParaRPr sz="1000"/>
          </a:p>
        </p:txBody>
      </p:sp>
      <p:sp>
        <p:nvSpPr>
          <p:cNvPr id="643" name="Google Shape;643;p34"/>
          <p:cNvSpPr/>
          <p:nvPr/>
        </p:nvSpPr>
        <p:spPr>
          <a:xfrm>
            <a:off x="2639750" y="2962600"/>
            <a:ext cx="1162500" cy="1033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Sub-Workflow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Processes a single batch on N cores of a single node</a:t>
            </a:r>
            <a:endParaRPr sz="1000"/>
          </a:p>
        </p:txBody>
      </p:sp>
      <p:sp>
        <p:nvSpPr>
          <p:cNvPr id="644" name="Google Shape;644;p34"/>
          <p:cNvSpPr txBox="1"/>
          <p:nvPr/>
        </p:nvSpPr>
        <p:spPr>
          <a:xfrm>
            <a:off x="496850" y="4350575"/>
            <a:ext cx="334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Replicate N Docking Adapters across nodes in a single SLURM job when pipeline starts (top-level). Each docking adapter processes a single batch.</a:t>
            </a:r>
            <a:endParaRPr sz="1000"/>
          </a:p>
        </p:txBody>
      </p:sp>
      <p:cxnSp>
        <p:nvCxnSpPr>
          <p:cNvPr id="645" name="Google Shape;645;p34"/>
          <p:cNvCxnSpPr/>
          <p:nvPr/>
        </p:nvCxnSpPr>
        <p:spPr>
          <a:xfrm rot="10800000" flipH="1">
            <a:off x="578875" y="4264000"/>
            <a:ext cx="2907000" cy="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46" name="Google Shape;646;p34"/>
          <p:cNvGrpSpPr/>
          <p:nvPr/>
        </p:nvGrpSpPr>
        <p:grpSpPr>
          <a:xfrm rot="5400000">
            <a:off x="2051491" y="1970013"/>
            <a:ext cx="110970" cy="572727"/>
            <a:chOff x="3958850" y="1407975"/>
            <a:chExt cx="135000" cy="594300"/>
          </a:xfrm>
        </p:grpSpPr>
        <p:sp>
          <p:nvSpPr>
            <p:cNvPr id="647" name="Google Shape;647;p34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0" name="Google Shape;650;p34"/>
          <p:cNvCxnSpPr>
            <a:stCxn id="640" idx="2"/>
            <a:endCxn id="642" idx="0"/>
          </p:cNvCxnSpPr>
          <p:nvPr/>
        </p:nvCxnSpPr>
        <p:spPr>
          <a:xfrm>
            <a:off x="1023650" y="2533425"/>
            <a:ext cx="0" cy="4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51" name="Google Shape;651;p34"/>
          <p:cNvCxnSpPr>
            <a:stCxn id="641" idx="2"/>
            <a:endCxn id="643" idx="0"/>
          </p:cNvCxnSpPr>
          <p:nvPr/>
        </p:nvCxnSpPr>
        <p:spPr>
          <a:xfrm>
            <a:off x="3221000" y="2533425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52" name="Google Shape;652;p34"/>
          <p:cNvSpPr/>
          <p:nvPr/>
        </p:nvSpPr>
        <p:spPr>
          <a:xfrm>
            <a:off x="6209425" y="1979325"/>
            <a:ext cx="1162500" cy="554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Docking Adapter</a:t>
            </a:r>
            <a:endParaRPr b="1"/>
          </a:p>
        </p:txBody>
      </p:sp>
      <p:sp>
        <p:nvSpPr>
          <p:cNvPr id="653" name="Google Shape;653;p34"/>
          <p:cNvSpPr/>
          <p:nvPr/>
        </p:nvSpPr>
        <p:spPr>
          <a:xfrm>
            <a:off x="5117063" y="2925250"/>
            <a:ext cx="1162500" cy="1033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Sub-Workflow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Processes a single batch using N nodes </a:t>
            </a:r>
            <a:r>
              <a:rPr lang="en" sz="1000" b="1"/>
              <a:t>via MPI</a:t>
            </a:r>
            <a:endParaRPr sz="1000" b="1"/>
          </a:p>
        </p:txBody>
      </p:sp>
      <p:sp>
        <p:nvSpPr>
          <p:cNvPr id="654" name="Google Shape;654;p34"/>
          <p:cNvSpPr/>
          <p:nvPr/>
        </p:nvSpPr>
        <p:spPr>
          <a:xfrm>
            <a:off x="7594375" y="2847100"/>
            <a:ext cx="1162500" cy="1149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Sub-Workflow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Processes a single batch using N nodes </a:t>
            </a:r>
            <a:r>
              <a:rPr lang="en" sz="1000" b="1">
                <a:solidFill>
                  <a:schemeClr val="dk1"/>
                </a:solidFill>
              </a:rPr>
              <a:t>via MPI</a:t>
            </a:r>
            <a:endParaRPr sz="1000" b="1"/>
          </a:p>
        </p:txBody>
      </p:sp>
      <p:cxnSp>
        <p:nvCxnSpPr>
          <p:cNvPr id="655" name="Google Shape;655;p34"/>
          <p:cNvCxnSpPr/>
          <p:nvPr/>
        </p:nvCxnSpPr>
        <p:spPr>
          <a:xfrm rot="10800000" flipH="1">
            <a:off x="5337175" y="4264000"/>
            <a:ext cx="2907000" cy="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56" name="Google Shape;656;p34"/>
          <p:cNvSpPr txBox="1"/>
          <p:nvPr/>
        </p:nvSpPr>
        <p:spPr>
          <a:xfrm>
            <a:off x="5276925" y="4350575"/>
            <a:ext cx="334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Docking jobs are dynamically launched using Flux as each batch is pulled from the queue. Queue pre-fetch is used to set how many batches are processed in parallel.</a:t>
            </a:r>
            <a:endParaRPr sz="1000"/>
          </a:p>
        </p:txBody>
      </p:sp>
      <p:cxnSp>
        <p:nvCxnSpPr>
          <p:cNvPr id="657" name="Google Shape;657;p34"/>
          <p:cNvCxnSpPr>
            <a:stCxn id="652" idx="2"/>
            <a:endCxn id="653" idx="0"/>
          </p:cNvCxnSpPr>
          <p:nvPr/>
        </p:nvCxnSpPr>
        <p:spPr>
          <a:xfrm rot="5400000">
            <a:off x="6048625" y="2183175"/>
            <a:ext cx="391800" cy="10923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58" name="Google Shape;658;p34"/>
          <p:cNvCxnSpPr>
            <a:stCxn id="652" idx="2"/>
            <a:endCxn id="654" idx="0"/>
          </p:cNvCxnSpPr>
          <p:nvPr/>
        </p:nvCxnSpPr>
        <p:spPr>
          <a:xfrm rot="-5400000" flipH="1">
            <a:off x="7326325" y="1997775"/>
            <a:ext cx="313800" cy="1385100"/>
          </a:xfrm>
          <a:prstGeom prst="curvedConnector3">
            <a:avLst>
              <a:gd name="adj1" fmla="val 4998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59" name="Google Shape;659;p34"/>
          <p:cNvGrpSpPr/>
          <p:nvPr/>
        </p:nvGrpSpPr>
        <p:grpSpPr>
          <a:xfrm rot="5400000">
            <a:off x="6881491" y="3155638"/>
            <a:ext cx="110970" cy="572727"/>
            <a:chOff x="3958850" y="1407975"/>
            <a:chExt cx="135000" cy="594300"/>
          </a:xfrm>
        </p:grpSpPr>
        <p:sp>
          <p:nvSpPr>
            <p:cNvPr id="660" name="Google Shape;660;p34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4"/>
          <p:cNvSpPr txBox="1"/>
          <p:nvPr/>
        </p:nvSpPr>
        <p:spPr>
          <a:xfrm>
            <a:off x="1746025" y="4042775"/>
            <a:ext cx="57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Batches</a:t>
            </a:r>
            <a:endParaRPr sz="800"/>
          </a:p>
        </p:txBody>
      </p:sp>
      <p:sp>
        <p:nvSpPr>
          <p:cNvPr id="664" name="Google Shape;664;p34"/>
          <p:cNvSpPr txBox="1"/>
          <p:nvPr/>
        </p:nvSpPr>
        <p:spPr>
          <a:xfrm>
            <a:off x="6548225" y="4036775"/>
            <a:ext cx="57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Batches</a:t>
            </a:r>
            <a:endParaRPr sz="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</a:t>
            </a:r>
            <a:r>
              <a:rPr lang="en"/>
              <a:t>: scaling pipeline split across clusters</a:t>
            </a:r>
            <a:endParaRPr/>
          </a:p>
        </p:txBody>
      </p:sp>
      <p:sp>
        <p:nvSpPr>
          <p:cNvPr id="670" name="Google Shape;670;p35"/>
          <p:cNvSpPr/>
          <p:nvPr/>
        </p:nvSpPr>
        <p:spPr>
          <a:xfrm>
            <a:off x="790525" y="1244925"/>
            <a:ext cx="2794800" cy="231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Cluster 1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(CPU only)</a:t>
            </a:r>
            <a:endParaRPr b="1"/>
          </a:p>
        </p:txBody>
      </p:sp>
      <p:sp>
        <p:nvSpPr>
          <p:cNvPr id="671" name="Google Shape;671;p35"/>
          <p:cNvSpPr/>
          <p:nvPr/>
        </p:nvSpPr>
        <p:spPr>
          <a:xfrm>
            <a:off x="5869850" y="1244925"/>
            <a:ext cx="3059400" cy="231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Cluster 2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(CPU + GPU)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72" name="Google Shape;672;p35"/>
          <p:cNvSpPr/>
          <p:nvPr/>
        </p:nvSpPr>
        <p:spPr>
          <a:xfrm>
            <a:off x="4313675" y="1237826"/>
            <a:ext cx="977400" cy="67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Message Broker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(server)</a:t>
            </a:r>
            <a:endParaRPr sz="1200"/>
          </a:p>
        </p:txBody>
      </p:sp>
      <p:sp>
        <p:nvSpPr>
          <p:cNvPr id="673" name="Google Shape;673;p35"/>
          <p:cNvSpPr/>
          <p:nvPr/>
        </p:nvSpPr>
        <p:spPr>
          <a:xfrm>
            <a:off x="4313675" y="2235275"/>
            <a:ext cx="977400" cy="8776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Shared Disk</a:t>
            </a:r>
            <a:endParaRPr sz="1200"/>
          </a:p>
        </p:txBody>
      </p:sp>
      <p:cxnSp>
        <p:nvCxnSpPr>
          <p:cNvPr id="674" name="Google Shape;674;p35"/>
          <p:cNvCxnSpPr/>
          <p:nvPr/>
        </p:nvCxnSpPr>
        <p:spPr>
          <a:xfrm>
            <a:off x="3846825" y="1569250"/>
            <a:ext cx="392100" cy="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75" name="Google Shape;675;p35"/>
          <p:cNvCxnSpPr/>
          <p:nvPr/>
        </p:nvCxnSpPr>
        <p:spPr>
          <a:xfrm>
            <a:off x="3846825" y="2670963"/>
            <a:ext cx="392100" cy="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76" name="Google Shape;676;p35"/>
          <p:cNvCxnSpPr/>
          <p:nvPr/>
        </p:nvCxnSpPr>
        <p:spPr>
          <a:xfrm>
            <a:off x="5384413" y="1569238"/>
            <a:ext cx="392100" cy="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77" name="Google Shape;677;p35"/>
          <p:cNvCxnSpPr/>
          <p:nvPr/>
        </p:nvCxnSpPr>
        <p:spPr>
          <a:xfrm>
            <a:off x="5384413" y="2670963"/>
            <a:ext cx="392100" cy="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678" name="Google Shape;678;p35"/>
          <p:cNvSpPr/>
          <p:nvPr/>
        </p:nvSpPr>
        <p:spPr>
          <a:xfrm>
            <a:off x="1254175" y="1935850"/>
            <a:ext cx="1867500" cy="1064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Worker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Set 1</a:t>
            </a:r>
            <a:endParaRPr b="1"/>
          </a:p>
        </p:txBody>
      </p:sp>
      <p:sp>
        <p:nvSpPr>
          <p:cNvPr id="679" name="Google Shape;679;p35"/>
          <p:cNvSpPr/>
          <p:nvPr/>
        </p:nvSpPr>
        <p:spPr>
          <a:xfrm>
            <a:off x="6520225" y="1870575"/>
            <a:ext cx="1867500" cy="1064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Worker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Set 2</a:t>
            </a:r>
            <a:endParaRPr b="1"/>
          </a:p>
        </p:txBody>
      </p:sp>
      <p:sp>
        <p:nvSpPr>
          <p:cNvPr id="680" name="Google Shape;680;p35"/>
          <p:cNvSpPr txBox="1"/>
          <p:nvPr/>
        </p:nvSpPr>
        <p:spPr>
          <a:xfrm>
            <a:off x="1014625" y="4325300"/>
            <a:ext cx="737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NOTE: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1"/>
              <a:t>Currently a DAT is required to guarantee simultaneous resource allocation on both clusters so that all workers are launched (near) simultaneously on both clusters</a:t>
            </a:r>
            <a:endParaRPr sz="1091"/>
          </a:p>
        </p:txBody>
      </p:sp>
      <p:sp>
        <p:nvSpPr>
          <p:cNvPr id="681" name="Google Shape;681;p35"/>
          <p:cNvSpPr/>
          <p:nvPr/>
        </p:nvSpPr>
        <p:spPr>
          <a:xfrm>
            <a:off x="3837575" y="3560625"/>
            <a:ext cx="1929600" cy="802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Launched separately via Maestro on each cluster using shared configuration with worker split via templating</a:t>
            </a:r>
            <a:endParaRPr sz="1000"/>
          </a:p>
        </p:txBody>
      </p:sp>
      <p:cxnSp>
        <p:nvCxnSpPr>
          <p:cNvPr id="682" name="Google Shape;682;p35"/>
          <p:cNvCxnSpPr>
            <a:stCxn id="681" idx="1"/>
            <a:endCxn id="678" idx="2"/>
          </p:cNvCxnSpPr>
          <p:nvPr/>
        </p:nvCxnSpPr>
        <p:spPr>
          <a:xfrm rot="10800000">
            <a:off x="2187875" y="3000225"/>
            <a:ext cx="1649700" cy="961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83" name="Google Shape;683;p35"/>
          <p:cNvCxnSpPr>
            <a:stCxn id="681" idx="3"/>
            <a:endCxn id="679" idx="2"/>
          </p:cNvCxnSpPr>
          <p:nvPr/>
        </p:nvCxnSpPr>
        <p:spPr>
          <a:xfrm rot="10800000" flipH="1">
            <a:off x="5767175" y="2934825"/>
            <a:ext cx="1686900" cy="1027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Scaling Efforts</a:t>
            </a:r>
            <a:endParaRPr/>
          </a:p>
        </p:txBody>
      </p:sp>
      <p:sp>
        <p:nvSpPr>
          <p:cNvPr id="689" name="Google Shape;68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Docking and Fusion currently dominate the workflow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GMD Loop</a:t>
            </a:r>
            <a:r>
              <a:rPr lang="en"/>
              <a:t> currently scaling to between 4 and 100s of nodes on a single cluster depending on the application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Compound batch size</a:t>
            </a:r>
            <a:r>
              <a:rPr lang="en"/>
              <a:t>: 50 - 200 (typically)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be configured to utilize GPUs; however, CPU only is preferred due to limited GPU availability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Docking and Fusion are scaled by worker/adapter replication at job start (currently </a:t>
            </a:r>
            <a:r>
              <a:rPr lang="en" b="1"/>
              <a:t>NOT</a:t>
            </a:r>
            <a:r>
              <a:rPr lang="en"/>
              <a:t> using Flux)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AHA Scoring Pipeline</a:t>
            </a:r>
            <a:r>
              <a:rPr lang="en"/>
              <a:t> consisting of just Docking and Fusion currently scaling to ~800- ruby nodes and 200 lassen nodes respectively (uses Flux)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Compound batch size</a:t>
            </a:r>
            <a:r>
              <a:rPr lang="en"/>
              <a:t>: ~1500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 Docking adapters process each batch via maestro/flux/MPI sub-workflow: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b="1"/>
              <a:t>per batch: 77 tasks on ruby using 11 nodes with 8 cores-per-task</a:t>
            </a:r>
            <a:r>
              <a:rPr lang="en"/>
              <a:t> (~2 minutes per batch).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Pre-fetch set to 36 batches for each adapter (2 adapters * 36 prefetch * 11 nodes = </a:t>
            </a:r>
            <a:r>
              <a:rPr lang="en" b="1"/>
              <a:t>792 nodes)</a:t>
            </a:r>
            <a:endParaRPr b="1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Each Fusion worker processes each batch on lassen with: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b="1"/>
              <a:t>per batch: 1 task using 1 GPU and 10 cores-per-task</a:t>
            </a:r>
            <a:r>
              <a:rPr lang="en"/>
              <a:t> (~30 minutes per batch). 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Fusion scaling is done by worker replication at job start (200 nodes * 4 tasks-per-node = </a:t>
            </a:r>
            <a:r>
              <a:rPr lang="en" b="1"/>
              <a:t>800 workers</a:t>
            </a:r>
            <a:r>
              <a:rPr lang="en"/>
              <a:t>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Split cluster workflow</a:t>
            </a:r>
            <a:r>
              <a:rPr lang="en"/>
              <a:t> requires DAT to acquire resources simultaneously on both clusters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Currently working on scaling using the CPU only on a single cluster (e.g. ruby) to enable job queuing and eliminating DAT requirement.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Conclusions</a:t>
            </a:r>
            <a:endParaRPr sz="2120"/>
          </a:p>
        </p:txBody>
      </p:sp>
      <p:sp>
        <p:nvSpPr>
          <p:cNvPr id="695" name="Google Shape;69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GMD Loop has been developed and implemented using a modular pipelined approach that leverages the SPL Framework, AMPL, Brokered Messaging, Workflow management (maestro), and abstracted workload management services (slurm/lsf/flux)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components of the GMD Loop are composable / reconfigurable / reusable to form alternative pipelines and workflows using templated configuration management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implementation supports scaling from a small number of nodes to 1000+ nodes potentially spanning multiple heterogeneous clusters depending on the application and workload resource requirements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8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/>
              <a:t>END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33525" y="43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GMD Loop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195577" y="2970300"/>
            <a:ext cx="1043700" cy="4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SMILES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(Input)</a:t>
            </a:r>
            <a:endParaRPr sz="800"/>
          </a:p>
        </p:txBody>
      </p:sp>
      <p:sp>
        <p:nvSpPr>
          <p:cNvPr id="68" name="Google Shape;68;p15"/>
          <p:cNvSpPr/>
          <p:nvPr/>
        </p:nvSpPr>
        <p:spPr>
          <a:xfrm>
            <a:off x="2998814" y="19457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Decoders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(Create SMILES)</a:t>
            </a:r>
            <a:endParaRPr sz="800"/>
          </a:p>
        </p:txBody>
      </p:sp>
      <p:sp>
        <p:nvSpPr>
          <p:cNvPr id="69" name="Google Shape;69;p15"/>
          <p:cNvSpPr/>
          <p:nvPr/>
        </p:nvSpPr>
        <p:spPr>
          <a:xfrm>
            <a:off x="1195277" y="19457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Encoders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(Create Latent Vectors)</a:t>
            </a:r>
            <a:endParaRPr sz="800"/>
          </a:p>
        </p:txBody>
      </p:sp>
      <p:sp>
        <p:nvSpPr>
          <p:cNvPr id="70" name="Google Shape;70;p15"/>
          <p:cNvSpPr/>
          <p:nvPr/>
        </p:nvSpPr>
        <p:spPr>
          <a:xfrm>
            <a:off x="2998814" y="29703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Optimization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(Perturb Latent Vectors)</a:t>
            </a:r>
            <a:endParaRPr sz="800" b="1"/>
          </a:p>
        </p:txBody>
      </p:sp>
      <p:sp>
        <p:nvSpPr>
          <p:cNvPr id="71" name="Google Shape;71;p15"/>
          <p:cNvSpPr/>
          <p:nvPr/>
        </p:nvSpPr>
        <p:spPr>
          <a:xfrm>
            <a:off x="4622372" y="19457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Docking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(scoring)</a:t>
            </a:r>
            <a:endParaRPr sz="800"/>
          </a:p>
        </p:txBody>
      </p:sp>
      <p:sp>
        <p:nvSpPr>
          <p:cNvPr id="72" name="Google Shape;72;p15"/>
          <p:cNvSpPr/>
          <p:nvPr/>
        </p:nvSpPr>
        <p:spPr>
          <a:xfrm>
            <a:off x="4622372" y="29703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Fusion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(scoring)</a:t>
            </a:r>
            <a:endParaRPr sz="800"/>
          </a:p>
        </p:txBody>
      </p:sp>
      <p:sp>
        <p:nvSpPr>
          <p:cNvPr id="73" name="Google Shape;73;p15"/>
          <p:cNvSpPr/>
          <p:nvPr/>
        </p:nvSpPr>
        <p:spPr>
          <a:xfrm>
            <a:off x="6708857" y="19457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Featurizers</a:t>
            </a:r>
            <a:endParaRPr sz="1000" b="1"/>
          </a:p>
        </p:txBody>
      </p:sp>
      <p:sp>
        <p:nvSpPr>
          <p:cNvPr id="74" name="Google Shape;74;p15"/>
          <p:cNvSpPr/>
          <p:nvPr/>
        </p:nvSpPr>
        <p:spPr>
          <a:xfrm>
            <a:off x="6719300" y="29703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Model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Predictors</a:t>
            </a:r>
            <a:endParaRPr sz="1000" b="1"/>
          </a:p>
        </p:txBody>
      </p:sp>
      <p:sp>
        <p:nvSpPr>
          <p:cNvPr id="75" name="Google Shape;75;p15"/>
          <p:cNvSpPr/>
          <p:nvPr/>
        </p:nvSpPr>
        <p:spPr>
          <a:xfrm>
            <a:off x="5800613" y="38156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Aggregation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(By Compound)</a:t>
            </a:r>
            <a:endParaRPr sz="800"/>
          </a:p>
        </p:txBody>
      </p:sp>
      <p:sp>
        <p:nvSpPr>
          <p:cNvPr id="76" name="Google Shape;76;p15"/>
          <p:cNvSpPr/>
          <p:nvPr/>
        </p:nvSpPr>
        <p:spPr>
          <a:xfrm>
            <a:off x="4153455" y="38156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Cost Scoring</a:t>
            </a:r>
            <a:endParaRPr sz="1000" b="1"/>
          </a:p>
        </p:txBody>
      </p:sp>
      <p:sp>
        <p:nvSpPr>
          <p:cNvPr id="77" name="Google Shape;77;p15"/>
          <p:cNvSpPr/>
          <p:nvPr/>
        </p:nvSpPr>
        <p:spPr>
          <a:xfrm>
            <a:off x="5693919" y="1017850"/>
            <a:ext cx="1043700" cy="4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SMILES +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Latent Vectors</a:t>
            </a:r>
            <a:endParaRPr sz="1000"/>
          </a:p>
        </p:txBody>
      </p:sp>
      <p:cxnSp>
        <p:nvCxnSpPr>
          <p:cNvPr id="78" name="Google Shape;78;p15"/>
          <p:cNvCxnSpPr>
            <a:stCxn id="76" idx="1"/>
            <a:endCxn id="70" idx="2"/>
          </p:cNvCxnSpPr>
          <p:nvPr/>
        </p:nvCxnSpPr>
        <p:spPr>
          <a:xfrm rot="10800000">
            <a:off x="3520755" y="3444800"/>
            <a:ext cx="632700" cy="608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9" name="Google Shape;79;p15"/>
          <p:cNvCxnSpPr>
            <a:stCxn id="69" idx="0"/>
            <a:endCxn id="77" idx="1"/>
          </p:cNvCxnSpPr>
          <p:nvPr/>
        </p:nvCxnSpPr>
        <p:spPr>
          <a:xfrm rot="-5400000">
            <a:off x="3360227" y="-388000"/>
            <a:ext cx="690600" cy="3976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0" name="Google Shape;80;p15"/>
          <p:cNvCxnSpPr>
            <a:stCxn id="68" idx="0"/>
            <a:endCxn id="77" idx="1"/>
          </p:cNvCxnSpPr>
          <p:nvPr/>
        </p:nvCxnSpPr>
        <p:spPr>
          <a:xfrm rot="-5400000">
            <a:off x="4261964" y="513800"/>
            <a:ext cx="690600" cy="2173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1" name="Google Shape;81;p15"/>
          <p:cNvCxnSpPr>
            <a:stCxn id="67" idx="0"/>
            <a:endCxn id="69" idx="2"/>
          </p:cNvCxnSpPr>
          <p:nvPr/>
        </p:nvCxnSpPr>
        <p:spPr>
          <a:xfrm rot="-5400000">
            <a:off x="1442777" y="2695050"/>
            <a:ext cx="549900" cy="6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82" name="Google Shape;82;p15"/>
          <p:cNvCxnSpPr>
            <a:stCxn id="70" idx="0"/>
            <a:endCxn id="68" idx="2"/>
          </p:cNvCxnSpPr>
          <p:nvPr/>
        </p:nvCxnSpPr>
        <p:spPr>
          <a:xfrm rot="-5400000">
            <a:off x="3246014" y="2695050"/>
            <a:ext cx="549900" cy="6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3" name="Google Shape;83;p15"/>
          <p:cNvCxnSpPr>
            <a:stCxn id="77" idx="2"/>
            <a:endCxn id="71" idx="0"/>
          </p:cNvCxnSpPr>
          <p:nvPr/>
        </p:nvCxnSpPr>
        <p:spPr>
          <a:xfrm rot="5400000">
            <a:off x="5453319" y="1183300"/>
            <a:ext cx="453300" cy="10716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4" name="Google Shape;84;p15"/>
          <p:cNvCxnSpPr>
            <a:stCxn id="77" idx="2"/>
            <a:endCxn id="73" idx="0"/>
          </p:cNvCxnSpPr>
          <p:nvPr/>
        </p:nvCxnSpPr>
        <p:spPr>
          <a:xfrm rot="-5400000" flipH="1">
            <a:off x="6496569" y="1211650"/>
            <a:ext cx="453300" cy="10149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5" name="Google Shape;85;p15"/>
          <p:cNvCxnSpPr>
            <a:stCxn id="71" idx="2"/>
            <a:endCxn id="72" idx="0"/>
          </p:cNvCxnSpPr>
          <p:nvPr/>
        </p:nvCxnSpPr>
        <p:spPr>
          <a:xfrm rot="-5400000" flipH="1">
            <a:off x="4869572" y="2694950"/>
            <a:ext cx="549900" cy="6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6" name="Google Shape;86;p15"/>
          <p:cNvCxnSpPr>
            <a:stCxn id="73" idx="2"/>
            <a:endCxn id="74" idx="0"/>
          </p:cNvCxnSpPr>
          <p:nvPr/>
        </p:nvCxnSpPr>
        <p:spPr>
          <a:xfrm rot="-5400000" flipH="1">
            <a:off x="6961007" y="2690000"/>
            <a:ext cx="549900" cy="105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7" name="Google Shape;87;p15"/>
          <p:cNvCxnSpPr>
            <a:stCxn id="74" idx="2"/>
            <a:endCxn id="75" idx="0"/>
          </p:cNvCxnSpPr>
          <p:nvPr/>
        </p:nvCxnSpPr>
        <p:spPr>
          <a:xfrm rot="5400000">
            <a:off x="6596450" y="3171000"/>
            <a:ext cx="370800" cy="918600"/>
          </a:xfrm>
          <a:prstGeom prst="curved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8" name="Google Shape;88;p15"/>
          <p:cNvCxnSpPr>
            <a:stCxn id="72" idx="2"/>
            <a:endCxn id="75" idx="0"/>
          </p:cNvCxnSpPr>
          <p:nvPr/>
        </p:nvCxnSpPr>
        <p:spPr>
          <a:xfrm rot="-5400000" flipH="1">
            <a:off x="5547872" y="3041250"/>
            <a:ext cx="370800" cy="1178100"/>
          </a:xfrm>
          <a:prstGeom prst="curved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9" name="Google Shape;89;p15"/>
          <p:cNvCxnSpPr>
            <a:stCxn id="75" idx="1"/>
            <a:endCxn id="76" idx="3"/>
          </p:cNvCxnSpPr>
          <p:nvPr/>
        </p:nvCxnSpPr>
        <p:spPr>
          <a:xfrm flipH="1">
            <a:off x="5197013" y="4052900"/>
            <a:ext cx="603600" cy="600"/>
          </a:xfrm>
          <a:prstGeom prst="curved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0" name="Google Shape;90;p15"/>
          <p:cNvSpPr txBox="1"/>
          <p:nvPr/>
        </p:nvSpPr>
        <p:spPr>
          <a:xfrm>
            <a:off x="1895609" y="1618535"/>
            <a:ext cx="66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Gen 0</a:t>
            </a:r>
            <a:endParaRPr sz="900"/>
          </a:p>
        </p:txBody>
      </p:sp>
      <p:sp>
        <p:nvSpPr>
          <p:cNvPr id="91" name="Google Shape;91;p15"/>
          <p:cNvSpPr txBox="1"/>
          <p:nvPr/>
        </p:nvSpPr>
        <p:spPr>
          <a:xfrm>
            <a:off x="3622113" y="1623991"/>
            <a:ext cx="814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Gen 1+</a:t>
            </a:r>
            <a:endParaRPr sz="900"/>
          </a:p>
        </p:txBody>
      </p:sp>
      <p:sp>
        <p:nvSpPr>
          <p:cNvPr id="92" name="Google Shape;92;p15"/>
          <p:cNvSpPr txBox="1"/>
          <p:nvPr/>
        </p:nvSpPr>
        <p:spPr>
          <a:xfrm>
            <a:off x="4574840" y="4337225"/>
            <a:ext cx="1694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SMILES + Latent Vectors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Docking Scores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Fusion Scores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Predictions / Costs</a:t>
            </a:r>
            <a:endParaRPr sz="900"/>
          </a:p>
        </p:txBody>
      </p:sp>
      <p:sp>
        <p:nvSpPr>
          <p:cNvPr id="93" name="Google Shape;93;p15"/>
          <p:cNvSpPr txBox="1"/>
          <p:nvPr/>
        </p:nvSpPr>
        <p:spPr>
          <a:xfrm>
            <a:off x="2868215" y="3591800"/>
            <a:ext cx="94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Ranked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Compounds</a:t>
            </a:r>
            <a:endParaRPr sz="900"/>
          </a:p>
        </p:txBody>
      </p:sp>
      <p:sp>
        <p:nvSpPr>
          <p:cNvPr id="94" name="Google Shape;94;p15"/>
          <p:cNvSpPr txBox="1"/>
          <p:nvPr/>
        </p:nvSpPr>
        <p:spPr>
          <a:xfrm>
            <a:off x="3278320" y="2533741"/>
            <a:ext cx="150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New Compounds</a:t>
            </a:r>
            <a:endParaRPr sz="900"/>
          </a:p>
        </p:txBody>
      </p:sp>
      <p:sp>
        <p:nvSpPr>
          <p:cNvPr id="95" name="Google Shape;95;p15"/>
          <p:cNvSpPr txBox="1"/>
          <p:nvPr/>
        </p:nvSpPr>
        <p:spPr>
          <a:xfrm>
            <a:off x="1478315" y="2533756"/>
            <a:ext cx="150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Seed Compounds</a:t>
            </a:r>
            <a:endParaRPr sz="900"/>
          </a:p>
        </p:txBody>
      </p:sp>
      <p:sp>
        <p:nvSpPr>
          <p:cNvPr id="96" name="Google Shape;96;p15"/>
          <p:cNvSpPr/>
          <p:nvPr/>
        </p:nvSpPr>
        <p:spPr>
          <a:xfrm>
            <a:off x="1244327" y="3815900"/>
            <a:ext cx="1043700" cy="4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New Compounds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(Output)</a:t>
            </a:r>
            <a:endParaRPr sz="800"/>
          </a:p>
        </p:txBody>
      </p:sp>
      <p:cxnSp>
        <p:nvCxnSpPr>
          <p:cNvPr id="97" name="Google Shape;97;p15"/>
          <p:cNvCxnSpPr>
            <a:stCxn id="70" idx="1"/>
            <a:endCxn id="96" idx="3"/>
          </p:cNvCxnSpPr>
          <p:nvPr/>
        </p:nvCxnSpPr>
        <p:spPr>
          <a:xfrm flipH="1">
            <a:off x="2288114" y="3207600"/>
            <a:ext cx="710700" cy="845700"/>
          </a:xfrm>
          <a:prstGeom prst="curved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8" name="Google Shape;98;p15"/>
          <p:cNvSpPr txBox="1"/>
          <p:nvPr/>
        </p:nvSpPr>
        <p:spPr>
          <a:xfrm>
            <a:off x="7796400" y="2399850"/>
            <a:ext cx="13689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57606A"/>
                </a:solidFill>
                <a:highlight>
                  <a:schemeClr val="lt1"/>
                </a:highlight>
              </a:rPr>
              <a:t>predict key safety and pharmacokinetic-relevant parameters (AMPL)</a:t>
            </a:r>
            <a:endParaRPr sz="800"/>
          </a:p>
        </p:txBody>
      </p:sp>
      <p:sp>
        <p:nvSpPr>
          <p:cNvPr id="99" name="Google Shape;99;p15"/>
          <p:cNvSpPr txBox="1"/>
          <p:nvPr/>
        </p:nvSpPr>
        <p:spPr>
          <a:xfrm>
            <a:off x="5693925" y="2358525"/>
            <a:ext cx="843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24292F"/>
                </a:solidFill>
                <a:highlight>
                  <a:schemeClr val="lt1"/>
                </a:highlight>
              </a:rPr>
              <a:t>predict protein-ligand binding affinity</a:t>
            </a:r>
            <a:endParaRPr sz="800"/>
          </a:p>
        </p:txBody>
      </p:sp>
      <p:cxnSp>
        <p:nvCxnSpPr>
          <p:cNvPr id="100" name="Google Shape;100;p15"/>
          <p:cNvCxnSpPr>
            <a:stCxn id="99" idx="2"/>
          </p:cNvCxnSpPr>
          <p:nvPr/>
        </p:nvCxnSpPr>
        <p:spPr>
          <a:xfrm flipH="1">
            <a:off x="5806725" y="2949525"/>
            <a:ext cx="308700" cy="24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1" name="Google Shape;101;p15"/>
          <p:cNvCxnSpPr/>
          <p:nvPr/>
        </p:nvCxnSpPr>
        <p:spPr>
          <a:xfrm flipH="1">
            <a:off x="7916125" y="2963325"/>
            <a:ext cx="303600" cy="20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3059025" y="1041025"/>
            <a:ext cx="5958900" cy="891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Framework</a:t>
            </a:r>
            <a:endParaRPr b="1"/>
          </a:p>
        </p:txBody>
      </p:sp>
      <p:sp>
        <p:nvSpPr>
          <p:cNvPr id="107" name="Google Shape;107;p16"/>
          <p:cNvSpPr/>
          <p:nvPr/>
        </p:nvSpPr>
        <p:spPr>
          <a:xfrm>
            <a:off x="3059025" y="1955325"/>
            <a:ext cx="5958900" cy="29904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Implementation</a:t>
            </a:r>
            <a:endParaRPr b="1"/>
          </a:p>
        </p:txBody>
      </p:sp>
      <p:sp>
        <p:nvSpPr>
          <p:cNvPr id="108" name="Google Shape;108;p16"/>
          <p:cNvSpPr/>
          <p:nvPr/>
        </p:nvSpPr>
        <p:spPr>
          <a:xfrm>
            <a:off x="3059025" y="126625"/>
            <a:ext cx="5958900" cy="89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Cluster /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Services</a:t>
            </a:r>
            <a:endParaRPr b="1"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148675" y="285775"/>
            <a:ext cx="303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GMD Software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5943950" y="3024575"/>
            <a:ext cx="1294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glo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(Library implementing worker logic)</a:t>
            </a:r>
            <a:endParaRPr sz="800"/>
          </a:p>
        </p:txBody>
      </p:sp>
      <p:sp>
        <p:nvSpPr>
          <p:cNvPr id="111" name="Google Shape;111;p16"/>
          <p:cNvSpPr/>
          <p:nvPr/>
        </p:nvSpPr>
        <p:spPr>
          <a:xfrm>
            <a:off x="5943950" y="2127175"/>
            <a:ext cx="1294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glo_spl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(GMD SPL Implementation)</a:t>
            </a:r>
            <a:endParaRPr sz="800"/>
          </a:p>
        </p:txBody>
      </p:sp>
      <p:cxnSp>
        <p:nvCxnSpPr>
          <p:cNvPr id="112" name="Google Shape;112;p16"/>
          <p:cNvCxnSpPr>
            <a:stCxn id="111" idx="2"/>
            <a:endCxn id="110" idx="0"/>
          </p:cNvCxnSpPr>
          <p:nvPr/>
        </p:nvCxnSpPr>
        <p:spPr>
          <a:xfrm>
            <a:off x="6591050" y="2699875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6"/>
          <p:cNvSpPr/>
          <p:nvPr/>
        </p:nvSpPr>
        <p:spPr>
          <a:xfrm>
            <a:off x="5943950" y="3948150"/>
            <a:ext cx="1294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AMPL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(Predictive / Generative Models)</a:t>
            </a:r>
            <a:endParaRPr sz="900"/>
          </a:p>
        </p:txBody>
      </p:sp>
      <p:cxnSp>
        <p:nvCxnSpPr>
          <p:cNvPr id="114" name="Google Shape;114;p16"/>
          <p:cNvCxnSpPr>
            <a:stCxn id="110" idx="2"/>
            <a:endCxn id="113" idx="0"/>
          </p:cNvCxnSpPr>
          <p:nvPr/>
        </p:nvCxnSpPr>
        <p:spPr>
          <a:xfrm>
            <a:off x="6591050" y="3597275"/>
            <a:ext cx="0" cy="3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16"/>
          <p:cNvSpPr/>
          <p:nvPr/>
        </p:nvSpPr>
        <p:spPr>
          <a:xfrm>
            <a:off x="5943950" y="1170775"/>
            <a:ext cx="1294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spl_pipeline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(Python Framework)</a:t>
            </a:r>
            <a:endParaRPr sz="800"/>
          </a:p>
        </p:txBody>
      </p:sp>
      <p:sp>
        <p:nvSpPr>
          <p:cNvPr id="116" name="Google Shape;116;p16"/>
          <p:cNvSpPr/>
          <p:nvPr/>
        </p:nvSpPr>
        <p:spPr>
          <a:xfrm>
            <a:off x="7504475" y="1170775"/>
            <a:ext cx="1294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maestrowf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(Workflow)</a:t>
            </a:r>
            <a:endParaRPr sz="800"/>
          </a:p>
        </p:txBody>
      </p:sp>
      <p:cxnSp>
        <p:nvCxnSpPr>
          <p:cNvPr id="117" name="Google Shape;117;p16"/>
          <p:cNvCxnSpPr>
            <a:stCxn id="111" idx="0"/>
            <a:endCxn id="115" idx="2"/>
          </p:cNvCxnSpPr>
          <p:nvPr/>
        </p:nvCxnSpPr>
        <p:spPr>
          <a:xfrm rot="10800000">
            <a:off x="6591050" y="1743475"/>
            <a:ext cx="0" cy="3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6"/>
          <p:cNvSpPr/>
          <p:nvPr/>
        </p:nvSpPr>
        <p:spPr>
          <a:xfrm>
            <a:off x="4321425" y="1170775"/>
            <a:ext cx="1294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AMPQ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(Distributed Messaging)</a:t>
            </a:r>
            <a:endParaRPr sz="800"/>
          </a:p>
        </p:txBody>
      </p:sp>
      <p:sp>
        <p:nvSpPr>
          <p:cNvPr id="119" name="Google Shape;119;p16"/>
          <p:cNvSpPr/>
          <p:nvPr/>
        </p:nvSpPr>
        <p:spPr>
          <a:xfrm>
            <a:off x="7508275" y="298375"/>
            <a:ext cx="1294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slurm / lsf / flux</a:t>
            </a:r>
            <a:endParaRPr sz="1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(Workload Management)</a:t>
            </a:r>
            <a:endParaRPr sz="800"/>
          </a:p>
        </p:txBody>
      </p:sp>
      <p:sp>
        <p:nvSpPr>
          <p:cNvPr id="120" name="Google Shape;120;p16"/>
          <p:cNvSpPr/>
          <p:nvPr/>
        </p:nvSpPr>
        <p:spPr>
          <a:xfrm>
            <a:off x="4338925" y="2127175"/>
            <a:ext cx="1294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Configuration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(Templated YAML)</a:t>
            </a:r>
            <a:endParaRPr sz="800"/>
          </a:p>
        </p:txBody>
      </p:sp>
      <p:cxnSp>
        <p:nvCxnSpPr>
          <p:cNvPr id="121" name="Google Shape;121;p16"/>
          <p:cNvCxnSpPr>
            <a:stCxn id="120" idx="3"/>
            <a:endCxn id="111" idx="1"/>
          </p:cNvCxnSpPr>
          <p:nvPr/>
        </p:nvCxnSpPr>
        <p:spPr>
          <a:xfrm>
            <a:off x="5633125" y="2413525"/>
            <a:ext cx="31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6"/>
          <p:cNvCxnSpPr>
            <a:stCxn id="115" idx="1"/>
            <a:endCxn id="118" idx="3"/>
          </p:cNvCxnSpPr>
          <p:nvPr/>
        </p:nvCxnSpPr>
        <p:spPr>
          <a:xfrm rot="10800000">
            <a:off x="5615750" y="1457125"/>
            <a:ext cx="32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6"/>
          <p:cNvCxnSpPr>
            <a:endCxn id="116" idx="1"/>
          </p:cNvCxnSpPr>
          <p:nvPr/>
        </p:nvCxnSpPr>
        <p:spPr>
          <a:xfrm>
            <a:off x="7238075" y="1457125"/>
            <a:ext cx="26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6"/>
          <p:cNvCxnSpPr>
            <a:stCxn id="116" idx="0"/>
            <a:endCxn id="119" idx="2"/>
          </p:cNvCxnSpPr>
          <p:nvPr/>
        </p:nvCxnSpPr>
        <p:spPr>
          <a:xfrm rot="10800000" flipH="1">
            <a:off x="8151575" y="871075"/>
            <a:ext cx="3900" cy="2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6"/>
          <p:cNvSpPr/>
          <p:nvPr/>
        </p:nvSpPr>
        <p:spPr>
          <a:xfrm>
            <a:off x="4321425" y="298375"/>
            <a:ext cx="1294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Message Broker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(rabbitmq)</a:t>
            </a:r>
            <a:endParaRPr sz="800"/>
          </a:p>
        </p:txBody>
      </p:sp>
      <p:cxnSp>
        <p:nvCxnSpPr>
          <p:cNvPr id="126" name="Google Shape;126;p16"/>
          <p:cNvCxnSpPr>
            <a:stCxn id="118" idx="0"/>
            <a:endCxn id="125" idx="2"/>
          </p:cNvCxnSpPr>
          <p:nvPr/>
        </p:nvCxnSpPr>
        <p:spPr>
          <a:xfrm rot="10800000">
            <a:off x="4968525" y="871075"/>
            <a:ext cx="0" cy="2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6"/>
          <p:cNvSpPr/>
          <p:nvPr/>
        </p:nvSpPr>
        <p:spPr>
          <a:xfrm>
            <a:off x="7508275" y="2127175"/>
            <a:ext cx="1294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Workers / Adapters</a:t>
            </a:r>
            <a:endParaRPr sz="800"/>
          </a:p>
        </p:txBody>
      </p:sp>
      <p:cxnSp>
        <p:nvCxnSpPr>
          <p:cNvPr id="128" name="Google Shape;128;p16"/>
          <p:cNvCxnSpPr>
            <a:stCxn id="111" idx="3"/>
            <a:endCxn id="127" idx="1"/>
          </p:cNvCxnSpPr>
          <p:nvPr/>
        </p:nvCxnSpPr>
        <p:spPr>
          <a:xfrm>
            <a:off x="7238150" y="2413525"/>
            <a:ext cx="27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6"/>
          <p:cNvSpPr txBox="1"/>
          <p:nvPr/>
        </p:nvSpPr>
        <p:spPr>
          <a:xfrm>
            <a:off x="59025" y="1564125"/>
            <a:ext cx="30000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Integrated collection of components provide a framework for developing a modular scalable pipelined workflow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30" name="Google Shape;130;p16"/>
          <p:cNvCxnSpPr>
            <a:stCxn id="116" idx="2"/>
            <a:endCxn id="127" idx="0"/>
          </p:cNvCxnSpPr>
          <p:nvPr/>
        </p:nvCxnSpPr>
        <p:spPr>
          <a:xfrm>
            <a:off x="8151575" y="1743475"/>
            <a:ext cx="3900" cy="3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31" name="Google Shape;131;p16"/>
          <p:cNvSpPr/>
          <p:nvPr/>
        </p:nvSpPr>
        <p:spPr>
          <a:xfrm>
            <a:off x="5921625" y="298375"/>
            <a:ext cx="1294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Database / Filesystems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(other services)</a:t>
            </a:r>
            <a:endParaRPr sz="800"/>
          </a:p>
        </p:txBody>
      </p:sp>
      <p:sp>
        <p:nvSpPr>
          <p:cNvPr id="132" name="Google Shape;132;p16"/>
          <p:cNvSpPr txBox="1"/>
          <p:nvPr/>
        </p:nvSpPr>
        <p:spPr>
          <a:xfrm>
            <a:off x="255200" y="3572950"/>
            <a:ext cx="2135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Note</a:t>
            </a:r>
            <a:r>
              <a:rPr lang="en" sz="1000"/>
              <a:t>: Generative Lead Optimization (GLO) was used to name components in early development.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Component / Function</a:t>
            </a:r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311700" y="948750"/>
            <a:ext cx="8520600" cy="38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 Components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Workers / Supervisor / Generator / Adapters  (all derived from PipelineWorker class)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one or more spawned instances of a set of SPL pipeline workers </a:t>
            </a:r>
            <a:r>
              <a:rPr lang="en" b="1"/>
              <a:t>on a single node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Dataflow / Messaging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AMQP message queuing / routing between workers (Redis queues are also supported)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high-level communication between workers is brokered via (one or more) rabbitmq (and/or redis) server(s) </a:t>
            </a:r>
            <a:r>
              <a:rPr lang="en" b="1"/>
              <a:t>using JSON messaging by default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Workflows/Workload Management (Maestro)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abstraction to slurm or other workload management systems (e.g. flux)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launches pipeline processes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stages work steps </a:t>
            </a:r>
            <a:r>
              <a:rPr lang="en"/>
              <a:t>of </a:t>
            </a:r>
            <a:r>
              <a:rPr lang="en" sz="1400"/>
              <a:t>composed/hierarchical workflows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Management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SPL Pipeline configuration</a:t>
            </a:r>
            <a:r>
              <a:rPr lang="en"/>
              <a:t> - worker and messaging configuration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Maestro configuration</a:t>
            </a:r>
            <a:r>
              <a:rPr lang="en"/>
              <a:t> - configures which and how SPL workers are launched in context of workload management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 Worker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311700" y="948750"/>
            <a:ext cx="85206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a defined component of work within the pipeline (e.g. process a batch of compounds)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workers can be replicated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705277" y="170295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Worker 1</a:t>
            </a:r>
            <a:endParaRPr sz="800"/>
          </a:p>
        </p:txBody>
      </p:sp>
      <p:grpSp>
        <p:nvGrpSpPr>
          <p:cNvPr id="146" name="Google Shape;146;p18"/>
          <p:cNvGrpSpPr/>
          <p:nvPr/>
        </p:nvGrpSpPr>
        <p:grpSpPr>
          <a:xfrm>
            <a:off x="4140900" y="2383550"/>
            <a:ext cx="135000" cy="594300"/>
            <a:chOff x="3958850" y="1407975"/>
            <a:chExt cx="135000" cy="594300"/>
          </a:xfrm>
        </p:grpSpPr>
        <p:sp>
          <p:nvSpPr>
            <p:cNvPr id="147" name="Google Shape;147;p18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8"/>
          <p:cNvGrpSpPr/>
          <p:nvPr/>
        </p:nvGrpSpPr>
        <p:grpSpPr>
          <a:xfrm>
            <a:off x="2297683" y="2477750"/>
            <a:ext cx="967388" cy="307800"/>
            <a:chOff x="2167696" y="1467350"/>
            <a:chExt cx="967388" cy="307800"/>
          </a:xfrm>
        </p:grpSpPr>
        <p:grpSp>
          <p:nvGrpSpPr>
            <p:cNvPr id="151" name="Google Shape;151;p18"/>
            <p:cNvGrpSpPr/>
            <p:nvPr/>
          </p:nvGrpSpPr>
          <p:grpSpPr>
            <a:xfrm>
              <a:off x="2167696" y="1513700"/>
              <a:ext cx="967388" cy="215100"/>
              <a:chOff x="2057446" y="1501050"/>
              <a:chExt cx="967388" cy="215100"/>
            </a:xfrm>
          </p:grpSpPr>
          <p:sp>
            <p:nvSpPr>
              <p:cNvPr id="152" name="Google Shape;152;p18"/>
              <p:cNvSpPr/>
              <p:nvPr/>
            </p:nvSpPr>
            <p:spPr>
              <a:xfrm>
                <a:off x="2057446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>
                <a:off x="2205630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8"/>
              <p:cNvSpPr/>
              <p:nvPr/>
            </p:nvSpPr>
            <p:spPr>
              <a:xfrm>
                <a:off x="2336950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8"/>
              <p:cNvSpPr/>
              <p:nvPr/>
            </p:nvSpPr>
            <p:spPr>
              <a:xfrm>
                <a:off x="2485134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" name="Google Shape;156;p18"/>
            <p:cNvSpPr txBox="1"/>
            <p:nvPr/>
          </p:nvSpPr>
          <p:spPr>
            <a:xfrm>
              <a:off x="2193138" y="1467350"/>
              <a:ext cx="916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highlight>
                    <a:schemeClr val="lt1"/>
                  </a:highlight>
                </a:rPr>
                <a:t>Queue</a:t>
              </a:r>
              <a:endParaRPr sz="800" b="1">
                <a:highlight>
                  <a:schemeClr val="lt1"/>
                </a:highlight>
              </a:endParaRPr>
            </a:p>
          </p:txBody>
        </p:sp>
      </p:grpSp>
      <p:sp>
        <p:nvSpPr>
          <p:cNvPr id="157" name="Google Shape;157;p18"/>
          <p:cNvSpPr/>
          <p:nvPr/>
        </p:nvSpPr>
        <p:spPr>
          <a:xfrm>
            <a:off x="3705277" y="3215275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Worker N</a:t>
            </a:r>
            <a:endParaRPr sz="800"/>
          </a:p>
        </p:txBody>
      </p:sp>
      <p:cxnSp>
        <p:nvCxnSpPr>
          <p:cNvPr id="158" name="Google Shape;158;p18"/>
          <p:cNvCxnSpPr>
            <a:stCxn id="155" idx="3"/>
            <a:endCxn id="145" idx="1"/>
          </p:cNvCxnSpPr>
          <p:nvPr/>
        </p:nvCxnSpPr>
        <p:spPr>
          <a:xfrm rot="10800000" flipH="1">
            <a:off x="3265072" y="1940150"/>
            <a:ext cx="440100" cy="691500"/>
          </a:xfrm>
          <a:prstGeom prst="curvedConnector3">
            <a:avLst>
              <a:gd name="adj1" fmla="val 500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9" name="Google Shape;159;p18"/>
          <p:cNvCxnSpPr>
            <a:stCxn id="155" idx="3"/>
            <a:endCxn id="157" idx="1"/>
          </p:cNvCxnSpPr>
          <p:nvPr/>
        </p:nvCxnSpPr>
        <p:spPr>
          <a:xfrm>
            <a:off x="3265072" y="2631650"/>
            <a:ext cx="440100" cy="820800"/>
          </a:xfrm>
          <a:prstGeom prst="curvedConnector3">
            <a:avLst>
              <a:gd name="adj1" fmla="val 500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0" name="Google Shape;160;p18"/>
          <p:cNvSpPr/>
          <p:nvPr/>
        </p:nvSpPr>
        <p:spPr>
          <a:xfrm>
            <a:off x="5174375" y="2332250"/>
            <a:ext cx="1676475" cy="6969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Next Pipeline Stage</a:t>
            </a:r>
            <a:endParaRPr sz="1100" b="1"/>
          </a:p>
        </p:txBody>
      </p:sp>
      <p:cxnSp>
        <p:nvCxnSpPr>
          <p:cNvPr id="161" name="Google Shape;161;p18"/>
          <p:cNvCxnSpPr>
            <a:stCxn id="145" idx="3"/>
            <a:endCxn id="160" idx="1"/>
          </p:cNvCxnSpPr>
          <p:nvPr/>
        </p:nvCxnSpPr>
        <p:spPr>
          <a:xfrm>
            <a:off x="4748977" y="1940250"/>
            <a:ext cx="425400" cy="740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2" name="Google Shape;162;p18"/>
          <p:cNvCxnSpPr>
            <a:stCxn id="157" idx="3"/>
            <a:endCxn id="160" idx="1"/>
          </p:cNvCxnSpPr>
          <p:nvPr/>
        </p:nvCxnSpPr>
        <p:spPr>
          <a:xfrm rot="10800000" flipH="1">
            <a:off x="4748977" y="2680675"/>
            <a:ext cx="425400" cy="771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" name="Google Shape;163;p18"/>
          <p:cNvSpPr txBox="1"/>
          <p:nvPr/>
        </p:nvSpPr>
        <p:spPr>
          <a:xfrm>
            <a:off x="676250" y="3748875"/>
            <a:ext cx="5953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can be either: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direct (round-robin)</a:t>
            </a:r>
            <a:r>
              <a:rPr lang="en"/>
              <a:t> where each worker processes a different queue item in parallel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fan-out</a:t>
            </a:r>
            <a:r>
              <a:rPr lang="en"/>
              <a:t> where each worker processes the same queue item in parallel</a:t>
            </a:r>
            <a:endParaRPr/>
          </a:p>
        </p:txBody>
      </p:sp>
      <p:cxnSp>
        <p:nvCxnSpPr>
          <p:cNvPr id="164" name="Google Shape;164;p18"/>
          <p:cNvCxnSpPr/>
          <p:nvPr/>
        </p:nvCxnSpPr>
        <p:spPr>
          <a:xfrm rot="10800000" flipH="1">
            <a:off x="1407475" y="2930250"/>
            <a:ext cx="1005600" cy="73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5" name="Google Shape;165;p18"/>
          <p:cNvSpPr txBox="1"/>
          <p:nvPr/>
        </p:nvSpPr>
        <p:spPr>
          <a:xfrm>
            <a:off x="7019475" y="3300175"/>
            <a:ext cx="1531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All completed work tasks (batches) are logged by each worker via the SPL framework to track progress and batch processing times</a:t>
            </a:r>
            <a:endParaRPr sz="1000"/>
          </a:p>
        </p:txBody>
      </p:sp>
      <p:cxnSp>
        <p:nvCxnSpPr>
          <p:cNvPr id="166" name="Google Shape;166;p18"/>
          <p:cNvCxnSpPr/>
          <p:nvPr/>
        </p:nvCxnSpPr>
        <p:spPr>
          <a:xfrm rot="10800000">
            <a:off x="5508725" y="3460950"/>
            <a:ext cx="1444200" cy="392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>
            <a:off x="3574025" y="2583225"/>
            <a:ext cx="1282200" cy="99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(topic)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 Supervisor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monitors pipeline for worker startup and completion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sends topic notification for pipeline to start and stop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pipeline participants (workers, etc.) are configured to be consumers/producers of notifications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6210177" y="28545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Workers</a:t>
            </a:r>
            <a:endParaRPr sz="800"/>
          </a:p>
        </p:txBody>
      </p:sp>
      <p:sp>
        <p:nvSpPr>
          <p:cNvPr id="175" name="Google Shape;175;p19"/>
          <p:cNvSpPr/>
          <p:nvPr/>
        </p:nvSpPr>
        <p:spPr>
          <a:xfrm>
            <a:off x="1199277" y="2853075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Supervisor</a:t>
            </a:r>
            <a:endParaRPr sz="800"/>
          </a:p>
        </p:txBody>
      </p:sp>
      <p:grpSp>
        <p:nvGrpSpPr>
          <p:cNvPr id="176" name="Google Shape;176;p19"/>
          <p:cNvGrpSpPr/>
          <p:nvPr/>
        </p:nvGrpSpPr>
        <p:grpSpPr>
          <a:xfrm>
            <a:off x="3742883" y="2989201"/>
            <a:ext cx="967388" cy="307800"/>
            <a:chOff x="2167696" y="1467350"/>
            <a:chExt cx="967388" cy="307800"/>
          </a:xfrm>
        </p:grpSpPr>
        <p:grpSp>
          <p:nvGrpSpPr>
            <p:cNvPr id="177" name="Google Shape;177;p19"/>
            <p:cNvGrpSpPr/>
            <p:nvPr/>
          </p:nvGrpSpPr>
          <p:grpSpPr>
            <a:xfrm>
              <a:off x="2167696" y="1513700"/>
              <a:ext cx="967388" cy="215100"/>
              <a:chOff x="2057446" y="1501050"/>
              <a:chExt cx="967388" cy="215100"/>
            </a:xfrm>
          </p:grpSpPr>
          <p:sp>
            <p:nvSpPr>
              <p:cNvPr id="178" name="Google Shape;178;p19"/>
              <p:cNvSpPr/>
              <p:nvPr/>
            </p:nvSpPr>
            <p:spPr>
              <a:xfrm>
                <a:off x="2057446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2205630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2336950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2485134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" name="Google Shape;182;p19"/>
            <p:cNvSpPr txBox="1"/>
            <p:nvPr/>
          </p:nvSpPr>
          <p:spPr>
            <a:xfrm>
              <a:off x="2193138" y="1467350"/>
              <a:ext cx="916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highlight>
                    <a:schemeClr val="lt1"/>
                  </a:highlight>
                </a:rPr>
                <a:t>Queue</a:t>
              </a:r>
              <a:endParaRPr sz="800" b="1">
                <a:highlight>
                  <a:schemeClr val="lt1"/>
                </a:highlight>
              </a:endParaRPr>
            </a:p>
          </p:txBody>
        </p:sp>
      </p:grpSp>
      <p:cxnSp>
        <p:nvCxnSpPr>
          <p:cNvPr id="183" name="Google Shape;183;p19"/>
          <p:cNvCxnSpPr>
            <a:stCxn id="175" idx="3"/>
            <a:endCxn id="171" idx="1"/>
          </p:cNvCxnSpPr>
          <p:nvPr/>
        </p:nvCxnSpPr>
        <p:spPr>
          <a:xfrm rot="10800000" flipH="1">
            <a:off x="2242977" y="3082875"/>
            <a:ext cx="1331100" cy="7500"/>
          </a:xfrm>
          <a:prstGeom prst="curvedConnector3">
            <a:avLst>
              <a:gd name="adj1" fmla="val 4999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84" name="Google Shape;184;p19"/>
          <p:cNvCxnSpPr>
            <a:stCxn id="171" idx="3"/>
            <a:endCxn id="174" idx="1"/>
          </p:cNvCxnSpPr>
          <p:nvPr/>
        </p:nvCxnSpPr>
        <p:spPr>
          <a:xfrm>
            <a:off x="4856225" y="3082875"/>
            <a:ext cx="1353900" cy="90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85" name="Google Shape;185;p19"/>
          <p:cNvSpPr/>
          <p:nvPr/>
        </p:nvSpPr>
        <p:spPr>
          <a:xfrm>
            <a:off x="6362577" y="30069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Workers</a:t>
            </a:r>
            <a:endParaRPr sz="800"/>
          </a:p>
        </p:txBody>
      </p:sp>
      <p:sp>
        <p:nvSpPr>
          <p:cNvPr id="186" name="Google Shape;186;p19"/>
          <p:cNvSpPr/>
          <p:nvPr/>
        </p:nvSpPr>
        <p:spPr>
          <a:xfrm>
            <a:off x="6514977" y="3159300"/>
            <a:ext cx="1043700" cy="47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Workers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 Adapter</a:t>
            </a: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311700" y="948750"/>
            <a:ext cx="8520600" cy="17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adapts external / sub-workflows (e.g. separate MPI jobs or applications) for integration into the pipeline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spawns / monitors sub-workflow(s)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handles data to/from sub-workflow(s)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adapters can be replicated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5063075" y="1590949"/>
            <a:ext cx="1606800" cy="951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Adapter 1</a:t>
            </a:r>
            <a:endParaRPr sz="800"/>
          </a:p>
        </p:txBody>
      </p:sp>
      <p:grpSp>
        <p:nvGrpSpPr>
          <p:cNvPr id="194" name="Google Shape;194;p20"/>
          <p:cNvGrpSpPr/>
          <p:nvPr/>
        </p:nvGrpSpPr>
        <p:grpSpPr>
          <a:xfrm>
            <a:off x="5745021" y="2819139"/>
            <a:ext cx="207846" cy="951415"/>
            <a:chOff x="3958850" y="1407975"/>
            <a:chExt cx="135000" cy="594300"/>
          </a:xfrm>
        </p:grpSpPr>
        <p:sp>
          <p:nvSpPr>
            <p:cNvPr id="195" name="Google Shape;195;p20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20"/>
          <p:cNvGrpSpPr/>
          <p:nvPr/>
        </p:nvGrpSpPr>
        <p:grpSpPr>
          <a:xfrm>
            <a:off x="2907203" y="3044146"/>
            <a:ext cx="1489391" cy="344354"/>
            <a:chOff x="2167696" y="1513700"/>
            <a:chExt cx="967388" cy="215100"/>
          </a:xfrm>
        </p:grpSpPr>
        <p:grpSp>
          <p:nvGrpSpPr>
            <p:cNvPr id="199" name="Google Shape;199;p20"/>
            <p:cNvGrpSpPr/>
            <p:nvPr/>
          </p:nvGrpSpPr>
          <p:grpSpPr>
            <a:xfrm>
              <a:off x="2167696" y="1513700"/>
              <a:ext cx="967388" cy="215100"/>
              <a:chOff x="2057446" y="1501050"/>
              <a:chExt cx="967388" cy="215100"/>
            </a:xfrm>
          </p:grpSpPr>
          <p:sp>
            <p:nvSpPr>
              <p:cNvPr id="200" name="Google Shape;200;p20"/>
              <p:cNvSpPr/>
              <p:nvPr/>
            </p:nvSpPr>
            <p:spPr>
              <a:xfrm>
                <a:off x="2057446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>
                <a:off x="2205630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>
                <a:off x="2336950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>
                <a:off x="2485134" y="1501050"/>
                <a:ext cx="539700" cy="215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20"/>
            <p:cNvSpPr txBox="1"/>
            <p:nvPr/>
          </p:nvSpPr>
          <p:spPr>
            <a:xfrm>
              <a:off x="2193138" y="1528620"/>
              <a:ext cx="9165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highlight>
                    <a:schemeClr val="lt1"/>
                  </a:highlight>
                </a:rPr>
                <a:t>Queue</a:t>
              </a:r>
              <a:endParaRPr sz="800" b="1">
                <a:highlight>
                  <a:schemeClr val="lt1"/>
                </a:highlight>
              </a:endParaRPr>
            </a:p>
          </p:txBody>
        </p:sp>
      </p:grpSp>
      <p:sp>
        <p:nvSpPr>
          <p:cNvPr id="205" name="Google Shape;205;p20"/>
          <p:cNvSpPr/>
          <p:nvPr/>
        </p:nvSpPr>
        <p:spPr>
          <a:xfrm>
            <a:off x="5063075" y="3988900"/>
            <a:ext cx="1606800" cy="951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Adapter N</a:t>
            </a:r>
            <a:endParaRPr sz="800"/>
          </a:p>
        </p:txBody>
      </p:sp>
      <p:cxnSp>
        <p:nvCxnSpPr>
          <p:cNvPr id="206" name="Google Shape;206;p20"/>
          <p:cNvCxnSpPr>
            <a:stCxn id="203" idx="3"/>
            <a:endCxn id="193" idx="1"/>
          </p:cNvCxnSpPr>
          <p:nvPr/>
        </p:nvCxnSpPr>
        <p:spPr>
          <a:xfrm rot="10800000" flipH="1">
            <a:off x="4396594" y="2066723"/>
            <a:ext cx="666600" cy="1149600"/>
          </a:xfrm>
          <a:prstGeom prst="curved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7" name="Google Shape;207;p20"/>
          <p:cNvCxnSpPr>
            <a:stCxn id="203" idx="3"/>
            <a:endCxn id="205" idx="1"/>
          </p:cNvCxnSpPr>
          <p:nvPr/>
        </p:nvCxnSpPr>
        <p:spPr>
          <a:xfrm>
            <a:off x="4396594" y="3216323"/>
            <a:ext cx="666600" cy="1248300"/>
          </a:xfrm>
          <a:prstGeom prst="curved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8" name="Google Shape;208;p20"/>
          <p:cNvSpPr/>
          <p:nvPr/>
        </p:nvSpPr>
        <p:spPr>
          <a:xfrm>
            <a:off x="7336345" y="2737026"/>
            <a:ext cx="1457600" cy="9113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Next Pipeline Stage</a:t>
            </a:r>
            <a:endParaRPr sz="1100" b="1"/>
          </a:p>
        </p:txBody>
      </p:sp>
      <p:cxnSp>
        <p:nvCxnSpPr>
          <p:cNvPr id="209" name="Google Shape;209;p20"/>
          <p:cNvCxnSpPr>
            <a:stCxn id="193" idx="3"/>
            <a:endCxn id="208" idx="1"/>
          </p:cNvCxnSpPr>
          <p:nvPr/>
        </p:nvCxnSpPr>
        <p:spPr>
          <a:xfrm>
            <a:off x="6669875" y="2066599"/>
            <a:ext cx="666600" cy="1126200"/>
          </a:xfrm>
          <a:prstGeom prst="curved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0" name="Google Shape;210;p20"/>
          <p:cNvCxnSpPr>
            <a:stCxn id="205" idx="3"/>
            <a:endCxn id="208" idx="1"/>
          </p:cNvCxnSpPr>
          <p:nvPr/>
        </p:nvCxnSpPr>
        <p:spPr>
          <a:xfrm rot="10800000" flipH="1">
            <a:off x="6669875" y="3192550"/>
            <a:ext cx="666600" cy="1272000"/>
          </a:xfrm>
          <a:prstGeom prst="curved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11" name="Google Shape;211;p20"/>
          <p:cNvGrpSpPr/>
          <p:nvPr/>
        </p:nvGrpSpPr>
        <p:grpSpPr>
          <a:xfrm>
            <a:off x="5350219" y="1911900"/>
            <a:ext cx="1048882" cy="564300"/>
            <a:chOff x="3750175" y="1911900"/>
            <a:chExt cx="1023300" cy="564300"/>
          </a:xfrm>
        </p:grpSpPr>
        <p:sp>
          <p:nvSpPr>
            <p:cNvPr id="212" name="Google Shape;212;p20"/>
            <p:cNvSpPr/>
            <p:nvPr/>
          </p:nvSpPr>
          <p:spPr>
            <a:xfrm>
              <a:off x="3750175" y="2228100"/>
              <a:ext cx="1023300" cy="24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/>
                <a:t>Sub-Workflow(s)</a:t>
              </a:r>
              <a:endParaRPr sz="800" b="1"/>
            </a:p>
          </p:txBody>
        </p:sp>
        <p:cxnSp>
          <p:nvCxnSpPr>
            <p:cNvPr id="213" name="Google Shape;213;p20"/>
            <p:cNvCxnSpPr>
              <a:endCxn id="212" idx="0"/>
            </p:cNvCxnSpPr>
            <p:nvPr/>
          </p:nvCxnSpPr>
          <p:spPr>
            <a:xfrm>
              <a:off x="4249825" y="1911900"/>
              <a:ext cx="12000" cy="31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</p:grpSp>
      <p:grpSp>
        <p:nvGrpSpPr>
          <p:cNvPr id="214" name="Google Shape;214;p20"/>
          <p:cNvGrpSpPr/>
          <p:nvPr/>
        </p:nvGrpSpPr>
        <p:grpSpPr>
          <a:xfrm>
            <a:off x="5350528" y="4318700"/>
            <a:ext cx="1048882" cy="564300"/>
            <a:chOff x="3759750" y="1911900"/>
            <a:chExt cx="1023300" cy="564300"/>
          </a:xfrm>
        </p:grpSpPr>
        <p:sp>
          <p:nvSpPr>
            <p:cNvPr id="215" name="Google Shape;215;p20"/>
            <p:cNvSpPr/>
            <p:nvPr/>
          </p:nvSpPr>
          <p:spPr>
            <a:xfrm>
              <a:off x="3759750" y="2228100"/>
              <a:ext cx="1023300" cy="24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/>
                <a:t>Sub-Workflow(s)</a:t>
              </a:r>
              <a:endParaRPr sz="800" b="1"/>
            </a:p>
          </p:txBody>
        </p:sp>
        <p:cxnSp>
          <p:nvCxnSpPr>
            <p:cNvPr id="216" name="Google Shape;216;p20"/>
            <p:cNvCxnSpPr>
              <a:endCxn id="215" idx="0"/>
            </p:cNvCxnSpPr>
            <p:nvPr/>
          </p:nvCxnSpPr>
          <p:spPr>
            <a:xfrm>
              <a:off x="4259400" y="1911900"/>
              <a:ext cx="12000" cy="31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and Workload Management</a:t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448577" y="1377799"/>
            <a:ext cx="1808400" cy="529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Maestro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(spawned at top-level)</a:t>
            </a:r>
            <a:endParaRPr b="1"/>
          </a:p>
        </p:txBody>
      </p:sp>
      <p:sp>
        <p:nvSpPr>
          <p:cNvPr id="223" name="Google Shape;223;p21"/>
          <p:cNvSpPr/>
          <p:nvPr/>
        </p:nvSpPr>
        <p:spPr>
          <a:xfrm>
            <a:off x="433197" y="2435228"/>
            <a:ext cx="1848600" cy="2344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Top-Level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Workflow</a:t>
            </a:r>
            <a:endParaRPr b="1"/>
          </a:p>
        </p:txBody>
      </p:sp>
      <p:sp>
        <p:nvSpPr>
          <p:cNvPr id="224" name="Google Shape;224;p21"/>
          <p:cNvSpPr/>
          <p:nvPr/>
        </p:nvSpPr>
        <p:spPr>
          <a:xfrm>
            <a:off x="848700" y="3184950"/>
            <a:ext cx="939900" cy="330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Step 1</a:t>
            </a:r>
            <a:endParaRPr b="1"/>
          </a:p>
        </p:txBody>
      </p:sp>
      <p:sp>
        <p:nvSpPr>
          <p:cNvPr id="225" name="Google Shape;225;p21"/>
          <p:cNvSpPr/>
          <p:nvPr/>
        </p:nvSpPr>
        <p:spPr>
          <a:xfrm>
            <a:off x="848700" y="4261950"/>
            <a:ext cx="939900" cy="330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Step N</a:t>
            </a:r>
            <a:endParaRPr b="1"/>
          </a:p>
        </p:txBody>
      </p:sp>
      <p:grpSp>
        <p:nvGrpSpPr>
          <p:cNvPr id="226" name="Google Shape;226;p21"/>
          <p:cNvGrpSpPr/>
          <p:nvPr/>
        </p:nvGrpSpPr>
        <p:grpSpPr>
          <a:xfrm>
            <a:off x="1288066" y="3591139"/>
            <a:ext cx="110970" cy="572727"/>
            <a:chOff x="3958850" y="1407975"/>
            <a:chExt cx="135000" cy="594300"/>
          </a:xfrm>
        </p:grpSpPr>
        <p:sp>
          <p:nvSpPr>
            <p:cNvPr id="227" name="Google Shape;227;p21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0" name="Google Shape;230;p21"/>
          <p:cNvCxnSpPr>
            <a:stCxn id="222" idx="2"/>
            <a:endCxn id="223" idx="0"/>
          </p:cNvCxnSpPr>
          <p:nvPr/>
        </p:nvCxnSpPr>
        <p:spPr>
          <a:xfrm>
            <a:off x="1352777" y="1907299"/>
            <a:ext cx="4800" cy="5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1" name="Google Shape;231;p21"/>
          <p:cNvSpPr txBox="1"/>
          <p:nvPr/>
        </p:nvSpPr>
        <p:spPr>
          <a:xfrm>
            <a:off x="2516225" y="1132425"/>
            <a:ext cx="238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2875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Workflow Steps can be dependent on each other and/or launched in parallel</a:t>
            </a:r>
            <a:endParaRPr sz="1000"/>
          </a:p>
          <a:p>
            <a:pPr marL="142875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Top-level Steps can be configured to run local to a node or launched via workload manager (e.g. slurm / flux) with different resource requirements</a:t>
            </a:r>
            <a:endParaRPr sz="1000"/>
          </a:p>
        </p:txBody>
      </p:sp>
      <p:sp>
        <p:nvSpPr>
          <p:cNvPr id="232" name="Google Shape;232;p21"/>
          <p:cNvSpPr/>
          <p:nvPr/>
        </p:nvSpPr>
        <p:spPr>
          <a:xfrm>
            <a:off x="2944900" y="3161550"/>
            <a:ext cx="1350900" cy="376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Job Script 1</a:t>
            </a:r>
            <a:endParaRPr b="1"/>
          </a:p>
        </p:txBody>
      </p:sp>
      <p:sp>
        <p:nvSpPr>
          <p:cNvPr id="233" name="Google Shape;233;p21"/>
          <p:cNvSpPr/>
          <p:nvPr/>
        </p:nvSpPr>
        <p:spPr>
          <a:xfrm>
            <a:off x="2944900" y="4238551"/>
            <a:ext cx="1350900" cy="376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Job Script 1</a:t>
            </a:r>
            <a:endParaRPr b="1"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74066" y="3603588"/>
            <a:ext cx="110970" cy="572727"/>
            <a:chOff x="3958850" y="1407975"/>
            <a:chExt cx="135000" cy="594300"/>
          </a:xfrm>
        </p:grpSpPr>
        <p:sp>
          <p:nvSpPr>
            <p:cNvPr id="235" name="Google Shape;235;p21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8" name="Google Shape;238;p21"/>
          <p:cNvCxnSpPr>
            <a:stCxn id="224" idx="3"/>
            <a:endCxn id="232" idx="1"/>
          </p:cNvCxnSpPr>
          <p:nvPr/>
        </p:nvCxnSpPr>
        <p:spPr>
          <a:xfrm>
            <a:off x="1788600" y="3349950"/>
            <a:ext cx="115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9" name="Google Shape;239;p21"/>
          <p:cNvCxnSpPr>
            <a:stCxn id="225" idx="3"/>
            <a:endCxn id="233" idx="1"/>
          </p:cNvCxnSpPr>
          <p:nvPr/>
        </p:nvCxnSpPr>
        <p:spPr>
          <a:xfrm>
            <a:off x="1788600" y="4426950"/>
            <a:ext cx="115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40" name="Google Shape;240;p21"/>
          <p:cNvSpPr/>
          <p:nvPr/>
        </p:nvSpPr>
        <p:spPr>
          <a:xfrm>
            <a:off x="5434915" y="1132433"/>
            <a:ext cx="1808400" cy="426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SPL Adapter(s)</a:t>
            </a:r>
            <a:endParaRPr b="1"/>
          </a:p>
        </p:txBody>
      </p:sp>
      <p:sp>
        <p:nvSpPr>
          <p:cNvPr id="241" name="Google Shape;241;p21"/>
          <p:cNvSpPr/>
          <p:nvPr/>
        </p:nvSpPr>
        <p:spPr>
          <a:xfrm>
            <a:off x="5434915" y="1810612"/>
            <a:ext cx="1808400" cy="534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Maestro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(spawned by adapter)</a:t>
            </a:r>
            <a:endParaRPr sz="1000"/>
          </a:p>
        </p:txBody>
      </p:sp>
      <p:cxnSp>
        <p:nvCxnSpPr>
          <p:cNvPr id="242" name="Google Shape;242;p21"/>
          <p:cNvCxnSpPr>
            <a:stCxn id="240" idx="2"/>
            <a:endCxn id="241" idx="0"/>
          </p:cNvCxnSpPr>
          <p:nvPr/>
        </p:nvCxnSpPr>
        <p:spPr>
          <a:xfrm>
            <a:off x="6339115" y="1558733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3" name="Google Shape;243;p21"/>
          <p:cNvCxnSpPr>
            <a:stCxn id="232" idx="3"/>
            <a:endCxn id="240" idx="1"/>
          </p:cNvCxnSpPr>
          <p:nvPr/>
        </p:nvCxnSpPr>
        <p:spPr>
          <a:xfrm rot="10800000" flipH="1">
            <a:off x="4295800" y="1345650"/>
            <a:ext cx="1139100" cy="20043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4" name="Google Shape;244;p21"/>
          <p:cNvCxnSpPr>
            <a:stCxn id="233" idx="3"/>
            <a:endCxn id="240" idx="1"/>
          </p:cNvCxnSpPr>
          <p:nvPr/>
        </p:nvCxnSpPr>
        <p:spPr>
          <a:xfrm rot="10800000" flipH="1">
            <a:off x="4295800" y="1345651"/>
            <a:ext cx="1139100" cy="30813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45" name="Google Shape;245;p21"/>
          <p:cNvSpPr/>
          <p:nvPr/>
        </p:nvSpPr>
        <p:spPr>
          <a:xfrm>
            <a:off x="5418064" y="2616315"/>
            <a:ext cx="1848600" cy="2344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Sub/Nested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Workflow</a:t>
            </a:r>
            <a:endParaRPr b="1"/>
          </a:p>
        </p:txBody>
      </p:sp>
      <p:sp>
        <p:nvSpPr>
          <p:cNvPr id="246" name="Google Shape;246;p21"/>
          <p:cNvSpPr/>
          <p:nvPr/>
        </p:nvSpPr>
        <p:spPr>
          <a:xfrm>
            <a:off x="5867065" y="3302738"/>
            <a:ext cx="939900" cy="330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Step 1</a:t>
            </a:r>
            <a:endParaRPr b="1"/>
          </a:p>
        </p:txBody>
      </p:sp>
      <p:sp>
        <p:nvSpPr>
          <p:cNvPr id="247" name="Google Shape;247;p21"/>
          <p:cNvSpPr/>
          <p:nvPr/>
        </p:nvSpPr>
        <p:spPr>
          <a:xfrm>
            <a:off x="5867065" y="4379738"/>
            <a:ext cx="939900" cy="330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Step N</a:t>
            </a:r>
            <a:endParaRPr b="1"/>
          </a:p>
        </p:txBody>
      </p:sp>
      <p:grpSp>
        <p:nvGrpSpPr>
          <p:cNvPr id="248" name="Google Shape;248;p21"/>
          <p:cNvGrpSpPr/>
          <p:nvPr/>
        </p:nvGrpSpPr>
        <p:grpSpPr>
          <a:xfrm>
            <a:off x="6306431" y="3708926"/>
            <a:ext cx="110970" cy="572727"/>
            <a:chOff x="3958850" y="1407975"/>
            <a:chExt cx="135000" cy="594300"/>
          </a:xfrm>
        </p:grpSpPr>
        <p:sp>
          <p:nvSpPr>
            <p:cNvPr id="249" name="Google Shape;249;p21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2" name="Google Shape;252;p21"/>
          <p:cNvCxnSpPr>
            <a:stCxn id="241" idx="2"/>
            <a:endCxn id="245" idx="0"/>
          </p:cNvCxnSpPr>
          <p:nvPr/>
        </p:nvCxnSpPr>
        <p:spPr>
          <a:xfrm>
            <a:off x="6339115" y="2345212"/>
            <a:ext cx="3300" cy="2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3" name="Google Shape;253;p21"/>
          <p:cNvSpPr/>
          <p:nvPr/>
        </p:nvSpPr>
        <p:spPr>
          <a:xfrm>
            <a:off x="7541700" y="3268388"/>
            <a:ext cx="1350900" cy="3768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Job Script 1</a:t>
            </a:r>
            <a:endParaRPr b="1"/>
          </a:p>
        </p:txBody>
      </p:sp>
      <p:sp>
        <p:nvSpPr>
          <p:cNvPr id="254" name="Google Shape;254;p21"/>
          <p:cNvSpPr/>
          <p:nvPr/>
        </p:nvSpPr>
        <p:spPr>
          <a:xfrm>
            <a:off x="7541700" y="4345388"/>
            <a:ext cx="1350900" cy="3768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Job Script 1</a:t>
            </a:r>
            <a:endParaRPr b="1"/>
          </a:p>
        </p:txBody>
      </p:sp>
      <p:grpSp>
        <p:nvGrpSpPr>
          <p:cNvPr id="255" name="Google Shape;255;p21"/>
          <p:cNvGrpSpPr/>
          <p:nvPr/>
        </p:nvGrpSpPr>
        <p:grpSpPr>
          <a:xfrm>
            <a:off x="8170866" y="3710426"/>
            <a:ext cx="110970" cy="572727"/>
            <a:chOff x="3958850" y="1407975"/>
            <a:chExt cx="135000" cy="594300"/>
          </a:xfrm>
        </p:grpSpPr>
        <p:sp>
          <p:nvSpPr>
            <p:cNvPr id="256" name="Google Shape;256;p21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21"/>
          <p:cNvGrpSpPr/>
          <p:nvPr/>
        </p:nvGrpSpPr>
        <p:grpSpPr>
          <a:xfrm rot="5400000">
            <a:off x="8099191" y="2285388"/>
            <a:ext cx="110970" cy="572727"/>
            <a:chOff x="3958850" y="1407975"/>
            <a:chExt cx="135000" cy="594300"/>
          </a:xfrm>
        </p:grpSpPr>
        <p:sp>
          <p:nvSpPr>
            <p:cNvPr id="260" name="Google Shape;260;p21"/>
            <p:cNvSpPr/>
            <p:nvPr/>
          </p:nvSpPr>
          <p:spPr>
            <a:xfrm>
              <a:off x="3958850" y="14079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3958850" y="16365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3958850" y="1865175"/>
              <a:ext cx="135000" cy="137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3" name="Google Shape;263;p21"/>
          <p:cNvCxnSpPr>
            <a:stCxn id="246" idx="3"/>
            <a:endCxn id="253" idx="1"/>
          </p:cNvCxnSpPr>
          <p:nvPr/>
        </p:nvCxnSpPr>
        <p:spPr>
          <a:xfrm rot="10800000" flipH="1">
            <a:off x="6806965" y="3456938"/>
            <a:ext cx="734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4" name="Google Shape;264;p21"/>
          <p:cNvCxnSpPr>
            <a:stCxn id="247" idx="3"/>
            <a:endCxn id="254" idx="1"/>
          </p:cNvCxnSpPr>
          <p:nvPr/>
        </p:nvCxnSpPr>
        <p:spPr>
          <a:xfrm rot="10800000" flipH="1">
            <a:off x="6806965" y="4533938"/>
            <a:ext cx="734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5" name="Google Shape;265;p21"/>
          <p:cNvSpPr txBox="1"/>
          <p:nvPr/>
        </p:nvSpPr>
        <p:spPr>
          <a:xfrm>
            <a:off x="7432225" y="644350"/>
            <a:ext cx="1587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NOTE</a:t>
            </a:r>
            <a:r>
              <a:rPr lang="en" sz="1000"/>
              <a:t>: Sub-workflow is constrained to running </a:t>
            </a:r>
            <a:r>
              <a:rPr lang="en" sz="1000" b="1"/>
              <a:t>entirely on the adapter’s node</a:t>
            </a:r>
            <a:r>
              <a:rPr lang="en" sz="1000"/>
              <a:t> when </a:t>
            </a:r>
            <a:r>
              <a:rPr lang="en" sz="1000" b="1"/>
              <a:t>NOT</a:t>
            </a:r>
            <a:r>
              <a:rPr lang="en" sz="1000"/>
              <a:t> using flux (e.g. cannot use cluster’s workload manager)</a:t>
            </a:r>
            <a:endParaRPr sz="1000"/>
          </a:p>
        </p:txBody>
      </p:sp>
      <p:cxnSp>
        <p:nvCxnSpPr>
          <p:cNvPr id="266" name="Google Shape;266;p21"/>
          <p:cNvCxnSpPr/>
          <p:nvPr/>
        </p:nvCxnSpPr>
        <p:spPr>
          <a:xfrm flipH="1">
            <a:off x="7307775" y="1892300"/>
            <a:ext cx="491700" cy="71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7" name="Google Shape;267;p21"/>
          <p:cNvCxnSpPr/>
          <p:nvPr/>
        </p:nvCxnSpPr>
        <p:spPr>
          <a:xfrm flipH="1">
            <a:off x="2415275" y="2365375"/>
            <a:ext cx="709500" cy="38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2815</Words>
  <Application>Microsoft Macintosh PowerPoint</Application>
  <PresentationFormat>On-screen Show (16:9)</PresentationFormat>
  <Paragraphs>563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A Modular Scalable Pipelined Framework  for  Generative Molecular Design</vt:lpstr>
      <vt:lpstr>Outline</vt:lpstr>
      <vt:lpstr>GMD Loop</vt:lpstr>
      <vt:lpstr>GMD Software Components</vt:lpstr>
      <vt:lpstr>Framework Component / Function</vt:lpstr>
      <vt:lpstr>SPL Worker</vt:lpstr>
      <vt:lpstr>SPL Supervisor</vt:lpstr>
      <vt:lpstr>SPL Adapter</vt:lpstr>
      <vt:lpstr>Workflow and Workload Management</vt:lpstr>
      <vt:lpstr>SLURM (or LSF) vs Flux</vt:lpstr>
      <vt:lpstr>Pipeline Configuration Management</vt:lpstr>
      <vt:lpstr>SPL Pipeline Configuration (YAML sections)</vt:lpstr>
      <vt:lpstr>Maestro Workflow Configuration (YAML sections)</vt:lpstr>
      <vt:lpstr>So how do we implement this?</vt:lpstr>
      <vt:lpstr>GMD Compound Encoding / Decoding Pipeline Segment</vt:lpstr>
      <vt:lpstr>GMD Docking / Fusion Pipeline Segment</vt:lpstr>
      <vt:lpstr>GMD Model Predictor Pipeline Segment (AMPL)</vt:lpstr>
      <vt:lpstr>GMD Cost-Scoring / Optimization Pipeline Segment</vt:lpstr>
      <vt:lpstr>Example: model predictor configuration via Costinfo CSV file</vt:lpstr>
      <vt:lpstr>Configuring and Running GMD Loop</vt:lpstr>
      <vt:lpstr>GMD Loop Scaling</vt:lpstr>
      <vt:lpstr>Example: scaling Docking with and without Flux</vt:lpstr>
      <vt:lpstr>Example: scaling pipeline split across clusters</vt:lpstr>
      <vt:lpstr>Current Scaling Efforts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Modular Scalable Pipelined Framework  for  Generative Molecular Design</dc:title>
  <cp:lastModifiedBy>Rebecca Lein</cp:lastModifiedBy>
  <cp:revision>1</cp:revision>
  <dcterms:modified xsi:type="dcterms:W3CDTF">2021-09-29T18:56:25Z</dcterms:modified>
</cp:coreProperties>
</file>