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91" autoAdjust="0"/>
    <p:restoredTop sz="94660"/>
  </p:normalViewPr>
  <p:slideViewPr>
    <p:cSldViewPr snapToGrid="0">
      <p:cViewPr varScale="1">
        <p:scale>
          <a:sx n="124" d="100"/>
          <a:sy n="124" d="100"/>
        </p:scale>
        <p:origin x="-5392" y="-104"/>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lumn guides">
    <p:spTree>
      <p:nvGrpSpPr>
        <p:cNvPr id="1" name=""/>
        <p:cNvGrpSpPr/>
        <p:nvPr/>
      </p:nvGrpSpPr>
      <p:grpSpPr>
        <a:xfrm>
          <a:off x="0" y="0"/>
          <a:ext cx="0" cy="0"/>
          <a:chOff x="0" y="0"/>
          <a:chExt cx="0" cy="0"/>
        </a:xfrm>
      </p:grpSpPr>
      <p:sp>
        <p:nvSpPr>
          <p:cNvPr id="7" name="Rectangle 6"/>
          <p:cNvSpPr/>
          <p:nvPr userDrawn="1"/>
        </p:nvSpPr>
        <p:spPr>
          <a:xfrm>
            <a:off x="685800" y="1246760"/>
            <a:ext cx="2971800" cy="8229600"/>
          </a:xfrm>
          <a:prstGeom prst="rect">
            <a:avLst/>
          </a:pr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85800" y="1246760"/>
            <a:ext cx="6400800" cy="8229600"/>
          </a:xfrm>
          <a:prstGeom prst="rect">
            <a:avLst/>
          </a:pr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85800" y="721466"/>
            <a:ext cx="297180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85800" y="1056259"/>
            <a:ext cx="640080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609600" y="721466"/>
            <a:ext cx="15240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609600" y="1056259"/>
            <a:ext cx="15240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3581400" y="721466"/>
            <a:ext cx="15240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rot="5400000">
            <a:off x="7010400" y="1056259"/>
            <a:ext cx="15240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1517514" y="583658"/>
            <a:ext cx="1400783" cy="276999"/>
          </a:xfrm>
          <a:prstGeom prst="rect">
            <a:avLst/>
          </a:prstGeom>
          <a:solidFill>
            <a:schemeClr val="bg1"/>
          </a:solidFill>
        </p:spPr>
        <p:txBody>
          <a:bodyPr wrap="square" rtlCol="0">
            <a:spAutoFit/>
          </a:bodyPr>
          <a:lstStyle/>
          <a:p>
            <a:pPr algn="ctr"/>
            <a:r>
              <a:rPr lang="en-US" sz="1200" dirty="0" smtClean="0">
                <a:solidFill>
                  <a:schemeClr val="accent1">
                    <a:lumMod val="60000"/>
                    <a:lumOff val="40000"/>
                  </a:schemeClr>
                </a:solidFill>
              </a:rPr>
              <a:t>1 Column Width</a:t>
            </a:r>
            <a:endParaRPr lang="en-US" sz="1200" dirty="0">
              <a:solidFill>
                <a:schemeClr val="accent1">
                  <a:lumMod val="60000"/>
                  <a:lumOff val="40000"/>
                </a:schemeClr>
              </a:solidFill>
            </a:endParaRPr>
          </a:p>
        </p:txBody>
      </p:sp>
      <p:sp>
        <p:nvSpPr>
          <p:cNvPr id="20" name="TextBox 19"/>
          <p:cNvSpPr txBox="1"/>
          <p:nvPr userDrawn="1"/>
        </p:nvSpPr>
        <p:spPr>
          <a:xfrm>
            <a:off x="4247732" y="920882"/>
            <a:ext cx="2094691" cy="276999"/>
          </a:xfrm>
          <a:prstGeom prst="rect">
            <a:avLst/>
          </a:prstGeom>
          <a:solidFill>
            <a:schemeClr val="bg1"/>
          </a:solidFill>
        </p:spPr>
        <p:txBody>
          <a:bodyPr wrap="square" rtlCol="0">
            <a:spAutoFit/>
          </a:bodyPr>
          <a:lstStyle/>
          <a:p>
            <a:pPr algn="ctr"/>
            <a:r>
              <a:rPr lang="en-US" sz="1200" dirty="0" smtClean="0">
                <a:solidFill>
                  <a:schemeClr val="accent1">
                    <a:lumMod val="60000"/>
                    <a:lumOff val="40000"/>
                  </a:schemeClr>
                </a:solidFill>
              </a:rPr>
              <a:t>2 Column or</a:t>
            </a:r>
            <a:r>
              <a:rPr lang="en-US" sz="1200" baseline="0" dirty="0" smtClean="0">
                <a:solidFill>
                  <a:schemeClr val="accent1">
                    <a:lumMod val="60000"/>
                    <a:lumOff val="40000"/>
                  </a:schemeClr>
                </a:solidFill>
              </a:rPr>
              <a:t> Full Page Width</a:t>
            </a:r>
            <a:endParaRPr lang="en-US" sz="1200" dirty="0">
              <a:solidFill>
                <a:schemeClr val="accent1">
                  <a:lumMod val="60000"/>
                  <a:lumOff val="40000"/>
                </a:scheme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6645" y="3714800"/>
            <a:ext cx="290945" cy="184666"/>
          </a:xfrm>
          <a:prstGeom prst="rect">
            <a:avLst/>
          </a:prstGeom>
          <a:noFill/>
        </p:spPr>
        <p:txBody>
          <a:bodyPr wrap="square" lIns="0" tIns="0" rIns="0" bIns="0" rtlCol="0">
            <a:spAutoFit/>
          </a:bodyPr>
          <a:lstStyle/>
          <a:p>
            <a:r>
              <a:rPr lang="en-US" sz="1200" b="1" dirty="0" smtClean="0">
                <a:latin typeface="Arial" pitchFamily="34" charset="0"/>
                <a:cs typeface="Arial" pitchFamily="34" charset="0"/>
              </a:rPr>
              <a:t>A</a:t>
            </a:r>
            <a:endParaRPr lang="en-US" sz="1200" b="1" dirty="0">
              <a:latin typeface="Arial" pitchFamily="34" charset="0"/>
              <a:cs typeface="Arial" pitchFamily="34" charset="0"/>
            </a:endParaRPr>
          </a:p>
        </p:txBody>
      </p:sp>
      <p:sp>
        <p:nvSpPr>
          <p:cNvPr id="3" name="TextBox 2"/>
          <p:cNvSpPr txBox="1"/>
          <p:nvPr/>
        </p:nvSpPr>
        <p:spPr>
          <a:xfrm>
            <a:off x="800099" y="1787234"/>
            <a:ext cx="2795155" cy="7325082"/>
          </a:xfrm>
          <a:prstGeom prst="rect">
            <a:avLst/>
          </a:prstGeom>
          <a:noFill/>
        </p:spPr>
        <p:txBody>
          <a:bodyPr wrap="square" rtlCol="0">
            <a:spAutoFit/>
          </a:bodyPr>
          <a:lstStyle/>
          <a:p>
            <a:r>
              <a:rPr lang="en-US" sz="1000" b="1" dirty="0" smtClean="0"/>
              <a:t>The </a:t>
            </a:r>
            <a:r>
              <a:rPr lang="en-US" sz="1000" b="1" dirty="0" smtClean="0"/>
              <a:t>First Step </a:t>
            </a:r>
            <a:r>
              <a:rPr lang="en-US" sz="1000" b="1" dirty="0" smtClean="0"/>
              <a:t>to </a:t>
            </a:r>
            <a:r>
              <a:rPr lang="en-US" sz="1000" b="1" dirty="0" smtClean="0"/>
              <a:t>Creating Acceptable Figures</a:t>
            </a:r>
            <a:r>
              <a:rPr lang="en-US" sz="1000" b="1" dirty="0" smtClean="0"/>
              <a:t>:</a:t>
            </a:r>
          </a:p>
          <a:p>
            <a:r>
              <a:rPr lang="en-US" sz="1000" dirty="0" smtClean="0"/>
              <a:t>Review the online </a:t>
            </a:r>
            <a:r>
              <a:rPr lang="en-US" sz="1000" dirty="0" smtClean="0"/>
              <a:t>“Instruction </a:t>
            </a:r>
            <a:r>
              <a:rPr lang="en-US" sz="1000" dirty="0" smtClean="0"/>
              <a:t>to Authors” of the </a:t>
            </a:r>
            <a:r>
              <a:rPr lang="en-US" sz="1000" dirty="0" smtClean="0"/>
              <a:t>journal </a:t>
            </a:r>
            <a:r>
              <a:rPr lang="en-US" sz="1000" dirty="0" smtClean="0"/>
              <a:t>to which you are </a:t>
            </a:r>
            <a:r>
              <a:rPr lang="en-US" sz="1000" dirty="0" smtClean="0"/>
              <a:t>submitting. You </a:t>
            </a:r>
            <a:r>
              <a:rPr lang="en-US" sz="1000" dirty="0" smtClean="0"/>
              <a:t>should </a:t>
            </a:r>
            <a:r>
              <a:rPr lang="en-US" sz="1000" dirty="0" smtClean="0"/>
              <a:t>find information about </a:t>
            </a:r>
            <a:r>
              <a:rPr lang="en-US" sz="1000" dirty="0" smtClean="0"/>
              <a:t>the  </a:t>
            </a:r>
            <a:r>
              <a:rPr lang="en-US" sz="1000" smtClean="0"/>
              <a:t>journal </a:t>
            </a:r>
            <a:r>
              <a:rPr lang="en-US" sz="1000" smtClean="0"/>
              <a:t>figure’s column </a:t>
            </a:r>
            <a:r>
              <a:rPr lang="en-US" sz="1000" dirty="0" smtClean="0"/>
              <a:t>widths, font usage, and acceptable file types for submission.</a:t>
            </a:r>
          </a:p>
          <a:p>
            <a:endParaRPr lang="en-US" sz="1000" b="1" dirty="0" smtClean="0"/>
          </a:p>
          <a:p>
            <a:r>
              <a:rPr lang="en-US" sz="1000" b="1" dirty="0" smtClean="0"/>
              <a:t>Inserting Images into PowerPoint:</a:t>
            </a:r>
          </a:p>
          <a:p>
            <a:r>
              <a:rPr lang="en-US" sz="1000" dirty="0" smtClean="0"/>
              <a:t>The resolution of your images should be at least 300 dpi at final size. The color mode of the TIFF/JPEG files that your are inserting should be either Grayscale or RGB (Red, Green, Blue) color space. CMYK (Cyan, Magenta, Yellow, Key/Black) color space is not accepted by PowerPoint.</a:t>
            </a:r>
          </a:p>
          <a:p>
            <a:endParaRPr lang="en-US" sz="1000" dirty="0" smtClean="0"/>
          </a:p>
          <a:p>
            <a:r>
              <a:rPr lang="en-US" sz="1000" b="1" dirty="0" smtClean="0"/>
              <a:t>Font Usage:</a:t>
            </a:r>
          </a:p>
          <a:p>
            <a:r>
              <a:rPr lang="en-US" sz="1000" dirty="0" smtClean="0"/>
              <a:t>Helvetica, Arial, Times News Roman, and Symbol fonts are the preferred fonts by most journals. They reside on most computers and reproduce well. Courier, a </a:t>
            </a:r>
            <a:r>
              <a:rPr lang="en-US" sz="1000" dirty="0" err="1" smtClean="0"/>
              <a:t>monospace</a:t>
            </a:r>
            <a:r>
              <a:rPr lang="en-US" sz="1000" dirty="0" smtClean="0"/>
              <a:t> font, can be used for </a:t>
            </a:r>
            <a:r>
              <a:rPr lang="en-US" sz="1000" dirty="0" smtClean="0"/>
              <a:t>sequences.</a:t>
            </a:r>
            <a:r>
              <a:rPr lang="en-US" sz="1000" dirty="0"/>
              <a:t> </a:t>
            </a:r>
            <a:r>
              <a:rPr lang="en-US" sz="1000" dirty="0" smtClean="0"/>
              <a:t>I</a:t>
            </a:r>
            <a:r>
              <a:rPr lang="en-US" sz="1000" dirty="0" smtClean="0"/>
              <a:t>n </a:t>
            </a:r>
            <a:r>
              <a:rPr lang="en-US" sz="1000" dirty="0" smtClean="0"/>
              <a:t>general, 8 point text </a:t>
            </a:r>
            <a:r>
              <a:rPr lang="en-US" sz="1000" dirty="0" smtClean="0"/>
              <a:t>is the </a:t>
            </a:r>
            <a:r>
              <a:rPr lang="en-US" sz="1000" dirty="0" smtClean="0"/>
              <a:t>smallest accepted size for regular journal figure labeling. Superscripts and subscripts should be no smaller that 5 point.</a:t>
            </a:r>
          </a:p>
          <a:p>
            <a:endParaRPr lang="en-US" sz="1000" dirty="0" smtClean="0"/>
          </a:p>
          <a:p>
            <a:r>
              <a:rPr lang="en-US" sz="1000" b="1" dirty="0" smtClean="0"/>
              <a:t>Consistency:</a:t>
            </a:r>
          </a:p>
          <a:p>
            <a:r>
              <a:rPr lang="en-US" sz="1000" dirty="0" smtClean="0"/>
              <a:t>Figures that maintain a common or unified look, such as font size and color choices, always present well. They show the reader that the message that you are conveying has been well thought through.</a:t>
            </a:r>
          </a:p>
          <a:p>
            <a:endParaRPr lang="en-US" sz="1000" dirty="0" smtClean="0"/>
          </a:p>
          <a:p>
            <a:r>
              <a:rPr lang="en-US" sz="1000" b="1" dirty="0" smtClean="0"/>
              <a:t>Line/Stroke Weight:</a:t>
            </a:r>
          </a:p>
          <a:p>
            <a:r>
              <a:rPr lang="en-US" sz="1000" dirty="0" smtClean="0"/>
              <a:t>Always keep in mind the final size of your figures: Your line weights at final size should be no thinner than ½ point.</a:t>
            </a:r>
          </a:p>
          <a:p>
            <a:endParaRPr lang="en-US" sz="1000" dirty="0" smtClean="0"/>
          </a:p>
          <a:p>
            <a:r>
              <a:rPr lang="en-US" sz="1000" b="1" dirty="0" smtClean="0"/>
              <a:t>Contrast:</a:t>
            </a:r>
          </a:p>
          <a:p>
            <a:r>
              <a:rPr lang="en-US" sz="1000" dirty="0" smtClean="0"/>
              <a:t>Make sure your reader can distinguish between different areas of you figures. This is very critical when creating black/white/gray figures.</a:t>
            </a:r>
          </a:p>
          <a:p>
            <a:endParaRPr lang="en-US" sz="1000" dirty="0" smtClean="0"/>
          </a:p>
          <a:p>
            <a:r>
              <a:rPr lang="en-US" sz="1000" b="1" dirty="0" smtClean="0"/>
              <a:t>File Types for Submission:</a:t>
            </a:r>
          </a:p>
          <a:p>
            <a:r>
              <a:rPr lang="en-US" sz="1000" dirty="0" smtClean="0"/>
              <a:t>Most journals don’t accept native PowerPoint files. You will have to save your PPT files to either PDFs or TIFFs.</a:t>
            </a:r>
          </a:p>
          <a:p>
            <a:endParaRPr lang="en-US" sz="1000" dirty="0"/>
          </a:p>
        </p:txBody>
      </p:sp>
      <p:sp>
        <p:nvSpPr>
          <p:cNvPr id="5" name="TextBox 4"/>
          <p:cNvSpPr txBox="1"/>
          <p:nvPr/>
        </p:nvSpPr>
        <p:spPr>
          <a:xfrm>
            <a:off x="3872344" y="1787233"/>
            <a:ext cx="2856652" cy="1631216"/>
          </a:xfrm>
          <a:prstGeom prst="rect">
            <a:avLst/>
          </a:prstGeom>
          <a:noFill/>
        </p:spPr>
        <p:txBody>
          <a:bodyPr wrap="square" rtlCol="0">
            <a:spAutoFit/>
          </a:bodyPr>
          <a:lstStyle/>
          <a:p>
            <a:r>
              <a:rPr lang="en-US" sz="1000" b="1" dirty="0" smtClean="0"/>
              <a:t>Take </a:t>
            </a:r>
            <a:r>
              <a:rPr lang="en-US" sz="1000" b="1" dirty="0" smtClean="0"/>
              <a:t>Ti</a:t>
            </a:r>
            <a:r>
              <a:rPr lang="en-US" sz="1000" b="1" dirty="0" smtClean="0"/>
              <a:t>me </a:t>
            </a:r>
            <a:r>
              <a:rPr lang="en-US" sz="1000" b="1" dirty="0" smtClean="0"/>
              <a:t>to </a:t>
            </a:r>
            <a:r>
              <a:rPr lang="en-US" sz="1000" b="1" dirty="0" smtClean="0"/>
              <a:t>Use </a:t>
            </a:r>
            <a:r>
              <a:rPr lang="en-US" sz="1000" b="1" dirty="0" smtClean="0"/>
              <a:t>the </a:t>
            </a:r>
            <a:r>
              <a:rPr lang="en-US" sz="1000" b="1" dirty="0" smtClean="0"/>
              <a:t>Alignment Tools</a:t>
            </a:r>
            <a:r>
              <a:rPr lang="en-US" sz="1000" b="1" dirty="0" smtClean="0"/>
              <a:t>:</a:t>
            </a:r>
          </a:p>
          <a:p>
            <a:r>
              <a:rPr lang="en-US" sz="1000" dirty="0" smtClean="0"/>
              <a:t>This tool will help polish your figures’ appearance.</a:t>
            </a:r>
          </a:p>
          <a:p>
            <a:endParaRPr lang="en-US" sz="1000" dirty="0" smtClean="0"/>
          </a:p>
          <a:p>
            <a:r>
              <a:rPr lang="en-US" sz="1000" b="1" dirty="0" smtClean="0"/>
              <a:t>Use </a:t>
            </a:r>
            <a:r>
              <a:rPr lang="en-US" sz="1000" b="1" dirty="0" smtClean="0"/>
              <a:t>Colors Wisely</a:t>
            </a:r>
            <a:r>
              <a:rPr lang="en-US" sz="1000" b="1" dirty="0" smtClean="0"/>
              <a:t>:</a:t>
            </a:r>
          </a:p>
          <a:p>
            <a:r>
              <a:rPr lang="en-US" sz="1000" dirty="0" smtClean="0"/>
              <a:t>Only use color when necessary. Use color to highlight or enhance. Too many colors can be distracting. The more complex your figure the more likely you will need color to convey your message. Please also keep </a:t>
            </a:r>
            <a:r>
              <a:rPr lang="en-US" sz="1000" dirty="0" smtClean="0"/>
              <a:t>in </a:t>
            </a:r>
            <a:r>
              <a:rPr lang="en-US" sz="1000" dirty="0" smtClean="0"/>
              <a:t>mind that some men are color blind, so contrast </a:t>
            </a:r>
            <a:r>
              <a:rPr lang="en-US" sz="1000" dirty="0" smtClean="0"/>
              <a:t>in value plays </a:t>
            </a:r>
            <a:r>
              <a:rPr lang="en-US" sz="1000" dirty="0" smtClean="0"/>
              <a:t>critical role.</a:t>
            </a:r>
            <a:endParaRPr lang="en-US" sz="1000" dirty="0"/>
          </a:p>
        </p:txBody>
      </p:sp>
      <p:pic>
        <p:nvPicPr>
          <p:cNvPr id="6" name="Picture 5" descr="Auto_rad_art.tif"/>
          <p:cNvPicPr>
            <a:picLocks noChangeAspect="1"/>
          </p:cNvPicPr>
          <p:nvPr/>
        </p:nvPicPr>
        <p:blipFill>
          <a:blip r:embed="rId2" cstate="print"/>
          <a:stretch>
            <a:fillRect/>
          </a:stretch>
        </p:blipFill>
        <p:spPr>
          <a:xfrm>
            <a:off x="4712075" y="4577462"/>
            <a:ext cx="1972531" cy="1408071"/>
          </a:xfrm>
          <a:prstGeom prst="rect">
            <a:avLst/>
          </a:prstGeom>
        </p:spPr>
      </p:pic>
      <p:sp>
        <p:nvSpPr>
          <p:cNvPr id="7" name="TextBox 6"/>
          <p:cNvSpPr txBox="1"/>
          <p:nvPr/>
        </p:nvSpPr>
        <p:spPr>
          <a:xfrm>
            <a:off x="3738570" y="4657775"/>
            <a:ext cx="919163" cy="123111"/>
          </a:xfrm>
          <a:prstGeom prst="rect">
            <a:avLst/>
          </a:prstGeom>
          <a:noFill/>
        </p:spPr>
        <p:txBody>
          <a:bodyPr wrap="square" lIns="0" tIns="0" rIns="0" bIns="0" rtlCol="0">
            <a:spAutoFit/>
          </a:bodyPr>
          <a:lstStyle/>
          <a:p>
            <a:pPr algn="r"/>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8" name="TextBox 7"/>
          <p:cNvSpPr txBox="1"/>
          <p:nvPr/>
        </p:nvSpPr>
        <p:spPr>
          <a:xfrm>
            <a:off x="3738570" y="5038774"/>
            <a:ext cx="919163" cy="123111"/>
          </a:xfrm>
          <a:prstGeom prst="rect">
            <a:avLst/>
          </a:prstGeom>
          <a:noFill/>
        </p:spPr>
        <p:txBody>
          <a:bodyPr wrap="square" lIns="0" tIns="0" rIns="0" bIns="0" rtlCol="0">
            <a:spAutoFit/>
          </a:bodyPr>
          <a:lstStyle/>
          <a:p>
            <a:pPr algn="r"/>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9" name="TextBox 8"/>
          <p:cNvSpPr txBox="1"/>
          <p:nvPr/>
        </p:nvSpPr>
        <p:spPr>
          <a:xfrm>
            <a:off x="3738570" y="5410249"/>
            <a:ext cx="919163" cy="123111"/>
          </a:xfrm>
          <a:prstGeom prst="rect">
            <a:avLst/>
          </a:prstGeom>
          <a:noFill/>
        </p:spPr>
        <p:txBody>
          <a:bodyPr wrap="square" lIns="0" tIns="0" rIns="0" bIns="0" rtlCol="0">
            <a:spAutoFit/>
          </a:bodyPr>
          <a:lstStyle/>
          <a:p>
            <a:pPr algn="r"/>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10" name="TextBox 9"/>
          <p:cNvSpPr txBox="1"/>
          <p:nvPr/>
        </p:nvSpPr>
        <p:spPr>
          <a:xfrm>
            <a:off x="3738570" y="5786485"/>
            <a:ext cx="919163" cy="123111"/>
          </a:xfrm>
          <a:prstGeom prst="rect">
            <a:avLst/>
          </a:prstGeom>
          <a:noFill/>
        </p:spPr>
        <p:txBody>
          <a:bodyPr wrap="square" lIns="0" tIns="0" rIns="0" bIns="0" rtlCol="0">
            <a:spAutoFit/>
          </a:bodyPr>
          <a:lstStyle/>
          <a:p>
            <a:pPr algn="r"/>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11" name="TextBox 10"/>
          <p:cNvSpPr txBox="1"/>
          <p:nvPr/>
        </p:nvSpPr>
        <p:spPr>
          <a:xfrm>
            <a:off x="4862526" y="6034133"/>
            <a:ext cx="190495" cy="123111"/>
          </a:xfrm>
          <a:prstGeom prst="rect">
            <a:avLst/>
          </a:prstGeom>
          <a:noFill/>
        </p:spPr>
        <p:txBody>
          <a:bodyPr wrap="square" lIns="0" tIns="0" rIns="0" bIns="0" rtlCol="0">
            <a:spAutoFit/>
          </a:bodyPr>
          <a:lstStyle/>
          <a:p>
            <a:pPr algn="ctr"/>
            <a:r>
              <a:rPr lang="en-US" sz="800" dirty="0" smtClean="0">
                <a:latin typeface="Arial" pitchFamily="34" charset="0"/>
                <a:cs typeface="Arial" pitchFamily="34" charset="0"/>
              </a:rPr>
              <a:t>1</a:t>
            </a:r>
            <a:endParaRPr lang="en-US" sz="800" dirty="0">
              <a:latin typeface="Arial" pitchFamily="34" charset="0"/>
              <a:cs typeface="Arial" pitchFamily="34" charset="0"/>
            </a:endParaRPr>
          </a:p>
        </p:txBody>
      </p:sp>
      <p:sp>
        <p:nvSpPr>
          <p:cNvPr id="12" name="TextBox 11"/>
          <p:cNvSpPr txBox="1"/>
          <p:nvPr/>
        </p:nvSpPr>
        <p:spPr>
          <a:xfrm>
            <a:off x="5238763" y="6034133"/>
            <a:ext cx="190495" cy="123111"/>
          </a:xfrm>
          <a:prstGeom prst="rect">
            <a:avLst/>
          </a:prstGeom>
          <a:noFill/>
        </p:spPr>
        <p:txBody>
          <a:bodyPr wrap="square" lIns="0" tIns="0" rIns="0" bIns="0" rtlCol="0">
            <a:spAutoFit/>
          </a:bodyPr>
          <a:lstStyle/>
          <a:p>
            <a:pPr algn="ctr"/>
            <a:r>
              <a:rPr lang="en-US" sz="800" dirty="0" smtClean="0">
                <a:latin typeface="Arial" pitchFamily="34" charset="0"/>
                <a:cs typeface="Arial" pitchFamily="34" charset="0"/>
              </a:rPr>
              <a:t>2</a:t>
            </a:r>
            <a:endParaRPr lang="en-US" sz="800" dirty="0">
              <a:latin typeface="Arial" pitchFamily="34" charset="0"/>
              <a:cs typeface="Arial" pitchFamily="34" charset="0"/>
            </a:endParaRPr>
          </a:p>
        </p:txBody>
      </p:sp>
      <p:sp>
        <p:nvSpPr>
          <p:cNvPr id="13" name="TextBox 12"/>
          <p:cNvSpPr txBox="1"/>
          <p:nvPr/>
        </p:nvSpPr>
        <p:spPr>
          <a:xfrm>
            <a:off x="5629288" y="6034133"/>
            <a:ext cx="190495" cy="123111"/>
          </a:xfrm>
          <a:prstGeom prst="rect">
            <a:avLst/>
          </a:prstGeom>
          <a:noFill/>
        </p:spPr>
        <p:txBody>
          <a:bodyPr wrap="square" lIns="0" tIns="0" rIns="0" bIns="0" rtlCol="0">
            <a:spAutoFit/>
          </a:bodyPr>
          <a:lstStyle/>
          <a:p>
            <a:pPr algn="ctr"/>
            <a:r>
              <a:rPr lang="en-US" sz="800" dirty="0" smtClean="0">
                <a:latin typeface="Arial" pitchFamily="34" charset="0"/>
                <a:cs typeface="Arial" pitchFamily="34" charset="0"/>
              </a:rPr>
              <a:t>3</a:t>
            </a:r>
            <a:endParaRPr lang="en-US" sz="800" dirty="0">
              <a:latin typeface="Arial" pitchFamily="34" charset="0"/>
              <a:cs typeface="Arial" pitchFamily="34" charset="0"/>
            </a:endParaRPr>
          </a:p>
        </p:txBody>
      </p:sp>
      <p:sp>
        <p:nvSpPr>
          <p:cNvPr id="14" name="TextBox 13"/>
          <p:cNvSpPr txBox="1"/>
          <p:nvPr/>
        </p:nvSpPr>
        <p:spPr>
          <a:xfrm>
            <a:off x="6005525" y="6034133"/>
            <a:ext cx="190495" cy="123111"/>
          </a:xfrm>
          <a:prstGeom prst="rect">
            <a:avLst/>
          </a:prstGeom>
          <a:noFill/>
        </p:spPr>
        <p:txBody>
          <a:bodyPr wrap="square" lIns="0" tIns="0" rIns="0" bIns="0" rtlCol="0">
            <a:spAutoFit/>
          </a:bodyPr>
          <a:lstStyle/>
          <a:p>
            <a:pPr algn="ctr"/>
            <a:r>
              <a:rPr lang="en-US" sz="800" dirty="0" smtClean="0">
                <a:latin typeface="Arial" pitchFamily="34" charset="0"/>
                <a:cs typeface="Arial" pitchFamily="34" charset="0"/>
              </a:rPr>
              <a:t>4</a:t>
            </a:r>
            <a:endParaRPr lang="en-US" sz="800" dirty="0">
              <a:latin typeface="Arial" pitchFamily="34" charset="0"/>
              <a:cs typeface="Arial" pitchFamily="34" charset="0"/>
            </a:endParaRPr>
          </a:p>
        </p:txBody>
      </p:sp>
      <p:sp>
        <p:nvSpPr>
          <p:cNvPr id="15" name="TextBox 14"/>
          <p:cNvSpPr txBox="1"/>
          <p:nvPr/>
        </p:nvSpPr>
        <p:spPr>
          <a:xfrm>
            <a:off x="6386528" y="6034133"/>
            <a:ext cx="190495" cy="123111"/>
          </a:xfrm>
          <a:prstGeom prst="rect">
            <a:avLst/>
          </a:prstGeom>
          <a:noFill/>
        </p:spPr>
        <p:txBody>
          <a:bodyPr wrap="square" lIns="0" tIns="0" rIns="0" bIns="0" rtlCol="0">
            <a:spAutoFit/>
          </a:bodyPr>
          <a:lstStyle/>
          <a:p>
            <a:pPr algn="ctr"/>
            <a:r>
              <a:rPr lang="en-US" sz="800" dirty="0" smtClean="0">
                <a:latin typeface="Arial" pitchFamily="34" charset="0"/>
                <a:cs typeface="Arial" pitchFamily="34" charset="0"/>
              </a:rPr>
              <a:t>5</a:t>
            </a:r>
            <a:endParaRPr lang="en-US" sz="800" dirty="0">
              <a:latin typeface="Arial" pitchFamily="34" charset="0"/>
              <a:cs typeface="Arial" pitchFamily="34" charset="0"/>
            </a:endParaRPr>
          </a:p>
        </p:txBody>
      </p:sp>
      <p:sp>
        <p:nvSpPr>
          <p:cNvPr id="16" name="TextBox 15"/>
          <p:cNvSpPr txBox="1"/>
          <p:nvPr/>
        </p:nvSpPr>
        <p:spPr>
          <a:xfrm rot="18000000">
            <a:off x="4733934" y="4043412"/>
            <a:ext cx="919163" cy="123111"/>
          </a:xfrm>
          <a:prstGeom prst="rect">
            <a:avLst/>
          </a:prstGeom>
          <a:noFill/>
        </p:spPr>
        <p:txBody>
          <a:bodyPr wrap="square" lIns="0" tIns="0" rIns="0" bIns="0" rtlCol="0">
            <a:spAutoFit/>
          </a:bodyPr>
          <a:lstStyle/>
          <a:p>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17" name="TextBox 16"/>
          <p:cNvSpPr txBox="1"/>
          <p:nvPr/>
        </p:nvSpPr>
        <p:spPr>
          <a:xfrm rot="18000000">
            <a:off x="5114933" y="4043412"/>
            <a:ext cx="919163" cy="123111"/>
          </a:xfrm>
          <a:prstGeom prst="rect">
            <a:avLst/>
          </a:prstGeom>
          <a:noFill/>
        </p:spPr>
        <p:txBody>
          <a:bodyPr wrap="square" lIns="0" tIns="0" rIns="0" bIns="0" rtlCol="0">
            <a:spAutoFit/>
          </a:bodyPr>
          <a:lstStyle/>
          <a:p>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18" name="TextBox 17"/>
          <p:cNvSpPr txBox="1"/>
          <p:nvPr/>
        </p:nvSpPr>
        <p:spPr>
          <a:xfrm rot="18000000">
            <a:off x="5486407" y="4043412"/>
            <a:ext cx="919163" cy="123111"/>
          </a:xfrm>
          <a:prstGeom prst="rect">
            <a:avLst/>
          </a:prstGeom>
          <a:noFill/>
        </p:spPr>
        <p:txBody>
          <a:bodyPr wrap="square" lIns="0" tIns="0" rIns="0" bIns="0" rtlCol="0">
            <a:spAutoFit/>
          </a:bodyPr>
          <a:lstStyle/>
          <a:p>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19" name="TextBox 18"/>
          <p:cNvSpPr txBox="1"/>
          <p:nvPr/>
        </p:nvSpPr>
        <p:spPr>
          <a:xfrm rot="18000000">
            <a:off x="5848356" y="4043412"/>
            <a:ext cx="919163" cy="123111"/>
          </a:xfrm>
          <a:prstGeom prst="rect">
            <a:avLst/>
          </a:prstGeom>
          <a:noFill/>
        </p:spPr>
        <p:txBody>
          <a:bodyPr wrap="square" lIns="0" tIns="0" rIns="0" bIns="0" rtlCol="0">
            <a:spAutoFit/>
          </a:bodyPr>
          <a:lstStyle/>
          <a:p>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20" name="TextBox 19"/>
          <p:cNvSpPr txBox="1"/>
          <p:nvPr/>
        </p:nvSpPr>
        <p:spPr>
          <a:xfrm rot="18000000">
            <a:off x="6219830" y="4043412"/>
            <a:ext cx="919163" cy="123111"/>
          </a:xfrm>
          <a:prstGeom prst="rect">
            <a:avLst/>
          </a:prstGeom>
          <a:noFill/>
        </p:spPr>
        <p:txBody>
          <a:bodyPr wrap="square" lIns="0" tIns="0" rIns="0" bIns="0" rtlCol="0">
            <a:spAutoFit/>
          </a:bodyPr>
          <a:lstStyle/>
          <a:p>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25" name="Freeform 24"/>
          <p:cNvSpPr/>
          <p:nvPr/>
        </p:nvSpPr>
        <p:spPr>
          <a:xfrm>
            <a:off x="5153024" y="3870325"/>
            <a:ext cx="977901" cy="53975"/>
          </a:xfrm>
          <a:custGeom>
            <a:avLst/>
            <a:gdLst>
              <a:gd name="connsiteX0" fmla="*/ 0 w 407194"/>
              <a:gd name="connsiteY0" fmla="*/ 69056 h 69056"/>
              <a:gd name="connsiteX1" fmla="*/ 0 w 407194"/>
              <a:gd name="connsiteY1" fmla="*/ 0 h 69056"/>
              <a:gd name="connsiteX2" fmla="*/ 407194 w 407194"/>
              <a:gd name="connsiteY2" fmla="*/ 0 h 69056"/>
              <a:gd name="connsiteX3" fmla="*/ 407194 w 407194"/>
              <a:gd name="connsiteY3" fmla="*/ 69056 h 69056"/>
              <a:gd name="connsiteX4" fmla="*/ 407194 w 407194"/>
              <a:gd name="connsiteY4" fmla="*/ 69056 h 69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194" h="69056">
                <a:moveTo>
                  <a:pt x="0" y="69056"/>
                </a:moveTo>
                <a:lnTo>
                  <a:pt x="0" y="0"/>
                </a:lnTo>
                <a:lnTo>
                  <a:pt x="407194" y="0"/>
                </a:lnTo>
                <a:lnTo>
                  <a:pt x="407194" y="69056"/>
                </a:lnTo>
                <a:lnTo>
                  <a:pt x="407194" y="69056"/>
                </a:lnTo>
              </a:path>
            </a:pathLst>
          </a:cu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6172200" y="3870325"/>
            <a:ext cx="701676" cy="47625"/>
          </a:xfrm>
          <a:custGeom>
            <a:avLst/>
            <a:gdLst>
              <a:gd name="connsiteX0" fmla="*/ 0 w 407194"/>
              <a:gd name="connsiteY0" fmla="*/ 69056 h 69056"/>
              <a:gd name="connsiteX1" fmla="*/ 0 w 407194"/>
              <a:gd name="connsiteY1" fmla="*/ 0 h 69056"/>
              <a:gd name="connsiteX2" fmla="*/ 407194 w 407194"/>
              <a:gd name="connsiteY2" fmla="*/ 0 h 69056"/>
              <a:gd name="connsiteX3" fmla="*/ 407194 w 407194"/>
              <a:gd name="connsiteY3" fmla="*/ 69056 h 69056"/>
              <a:gd name="connsiteX4" fmla="*/ 407194 w 407194"/>
              <a:gd name="connsiteY4" fmla="*/ 69056 h 69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194" h="69056">
                <a:moveTo>
                  <a:pt x="0" y="69056"/>
                </a:moveTo>
                <a:lnTo>
                  <a:pt x="0" y="0"/>
                </a:lnTo>
                <a:lnTo>
                  <a:pt x="407194" y="0"/>
                </a:lnTo>
                <a:lnTo>
                  <a:pt x="407194" y="69056"/>
                </a:lnTo>
                <a:lnTo>
                  <a:pt x="407194" y="69056"/>
                </a:lnTo>
              </a:path>
            </a:pathLst>
          </a:cu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5182393" y="3714800"/>
            <a:ext cx="919163" cy="123111"/>
          </a:xfrm>
          <a:prstGeom prst="rect">
            <a:avLst/>
          </a:prstGeom>
          <a:noFill/>
        </p:spPr>
        <p:txBody>
          <a:bodyPr wrap="square" lIns="0" tIns="0" rIns="0" bIns="0" rtlCol="0">
            <a:spAutoFit/>
          </a:bodyPr>
          <a:lstStyle/>
          <a:p>
            <a:pPr algn="ctr"/>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30" name="TextBox 29"/>
          <p:cNvSpPr txBox="1"/>
          <p:nvPr/>
        </p:nvSpPr>
        <p:spPr>
          <a:xfrm>
            <a:off x="6141244" y="3714800"/>
            <a:ext cx="770732" cy="123111"/>
          </a:xfrm>
          <a:prstGeom prst="rect">
            <a:avLst/>
          </a:prstGeom>
          <a:noFill/>
        </p:spPr>
        <p:txBody>
          <a:bodyPr wrap="square" lIns="0" tIns="0" rIns="0" bIns="0" rtlCol="0">
            <a:spAutoFit/>
          </a:bodyPr>
          <a:lstStyle/>
          <a:p>
            <a:pPr algn="ctr"/>
            <a:r>
              <a:rPr lang="en-US" sz="800" b="1" dirty="0" smtClean="0">
                <a:latin typeface="Arial" pitchFamily="34" charset="0"/>
                <a:cs typeface="Arial" pitchFamily="34" charset="0"/>
              </a:rPr>
              <a:t>Figure Label</a:t>
            </a:r>
            <a:endParaRPr lang="en-US" sz="800" b="1" dirty="0">
              <a:latin typeface="Arial" pitchFamily="34" charset="0"/>
              <a:cs typeface="Arial" pitchFamily="34" charset="0"/>
            </a:endParaRPr>
          </a:p>
        </p:txBody>
      </p:sp>
      <p:sp>
        <p:nvSpPr>
          <p:cNvPr id="24" name="TextBox 23"/>
          <p:cNvSpPr txBox="1"/>
          <p:nvPr/>
        </p:nvSpPr>
        <p:spPr>
          <a:xfrm rot="20055511">
            <a:off x="3951890" y="3825765"/>
            <a:ext cx="1534510" cy="369332"/>
          </a:xfrm>
          <a:prstGeom prst="rect">
            <a:avLst/>
          </a:prstGeom>
          <a:noFill/>
        </p:spPr>
        <p:txBody>
          <a:bodyPr wrap="square" rtlCol="0">
            <a:spAutoFit/>
          </a:bodyPr>
          <a:lstStyle/>
          <a:p>
            <a:r>
              <a:rPr lang="en-US" b="1" dirty="0" smtClean="0">
                <a:solidFill>
                  <a:srgbClr val="FF0000"/>
                </a:solidFill>
                <a:latin typeface="Stencil" pitchFamily="82" charset="0"/>
              </a:rPr>
              <a:t>SAMPLE</a:t>
            </a:r>
            <a:endParaRPr lang="en-US" b="1" dirty="0">
              <a:solidFill>
                <a:srgbClr val="FF0000"/>
              </a:solidFill>
              <a:latin typeface="Stencil" pitchFamily="82" charset="0"/>
            </a:endParaRPr>
          </a:p>
        </p:txBody>
      </p:sp>
      <p:sp>
        <p:nvSpPr>
          <p:cNvPr id="26" name="TextBox 25"/>
          <p:cNvSpPr txBox="1"/>
          <p:nvPr/>
        </p:nvSpPr>
        <p:spPr>
          <a:xfrm>
            <a:off x="3872344" y="8412240"/>
            <a:ext cx="2856652" cy="584776"/>
          </a:xfrm>
          <a:prstGeom prst="rect">
            <a:avLst/>
          </a:prstGeom>
          <a:noFill/>
        </p:spPr>
        <p:txBody>
          <a:bodyPr wrap="square" rtlCol="0">
            <a:spAutoFit/>
          </a:bodyPr>
          <a:lstStyle/>
          <a:p>
            <a:r>
              <a:rPr lang="en-US" sz="1600" b="1" dirty="0" smtClean="0">
                <a:solidFill>
                  <a:srgbClr val="FF0000"/>
                </a:solidFill>
              </a:rPr>
              <a:t>Additional helpful hints can be found on the next page.</a:t>
            </a:r>
            <a:endParaRPr lang="en-US" sz="1600" b="1"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7832" y="712438"/>
            <a:ext cx="2795155" cy="2000548"/>
          </a:xfrm>
          <a:prstGeom prst="rect">
            <a:avLst/>
          </a:prstGeom>
          <a:noFill/>
        </p:spPr>
        <p:txBody>
          <a:bodyPr wrap="square" rtlCol="0">
            <a:spAutoFit/>
          </a:bodyPr>
          <a:lstStyle/>
          <a:p>
            <a:r>
              <a:rPr lang="en-US" sz="1400" b="1" dirty="0" smtClean="0"/>
              <a:t>Alignment Tool</a:t>
            </a:r>
          </a:p>
          <a:p>
            <a:pPr>
              <a:spcBef>
                <a:spcPts val="600"/>
              </a:spcBef>
            </a:pPr>
            <a:r>
              <a:rPr lang="en-US" sz="1000" b="1" dirty="0" smtClean="0"/>
              <a:t>PowerPoint’s Alignment Tools </a:t>
            </a:r>
            <a:r>
              <a:rPr lang="en-US" sz="1000" dirty="0" smtClean="0"/>
              <a:t>can be accessed two ways.</a:t>
            </a:r>
          </a:p>
          <a:p>
            <a:pPr>
              <a:spcBef>
                <a:spcPts val="600"/>
              </a:spcBef>
            </a:pPr>
            <a:r>
              <a:rPr lang="en-US" sz="1000" b="1" dirty="0" smtClean="0"/>
              <a:t>A.</a:t>
            </a:r>
            <a:r>
              <a:rPr lang="en-US" sz="1000" dirty="0" smtClean="0"/>
              <a:t> Go to PowerPoint’s “Home” tab. Select “Arrange” to “Position Objects/Align” </a:t>
            </a:r>
          </a:p>
          <a:p>
            <a:pPr>
              <a:spcBef>
                <a:spcPts val="600"/>
              </a:spcBef>
            </a:pPr>
            <a:r>
              <a:rPr lang="en-US" sz="1000" b="1" i="1" dirty="0" smtClean="0"/>
              <a:t>or</a:t>
            </a:r>
          </a:p>
          <a:p>
            <a:pPr>
              <a:spcBef>
                <a:spcPts val="600"/>
              </a:spcBef>
            </a:pPr>
            <a:r>
              <a:rPr lang="en-US" sz="1000" b="1" dirty="0" smtClean="0"/>
              <a:t>B. </a:t>
            </a:r>
            <a:r>
              <a:rPr lang="en-US" sz="1000" dirty="0" smtClean="0"/>
              <a:t>Double click on your image to activate the “Format” tab. Select “Arrange” to “Position Objects/Align”</a:t>
            </a:r>
          </a:p>
          <a:p>
            <a:endParaRPr lang="en-US" sz="1000" dirty="0"/>
          </a:p>
        </p:txBody>
      </p:sp>
      <p:pic>
        <p:nvPicPr>
          <p:cNvPr id="7" name="Picture 6" descr="Alignment_Screen Shot-2.png"/>
          <p:cNvPicPr>
            <a:picLocks noChangeAspect="1"/>
          </p:cNvPicPr>
          <p:nvPr/>
        </p:nvPicPr>
        <p:blipFill>
          <a:blip r:embed="rId2" cstate="print"/>
          <a:stretch>
            <a:fillRect/>
          </a:stretch>
        </p:blipFill>
        <p:spPr>
          <a:xfrm>
            <a:off x="1162049" y="852488"/>
            <a:ext cx="1977173" cy="2487141"/>
          </a:xfrm>
          <a:prstGeom prst="rect">
            <a:avLst/>
          </a:prstGeom>
        </p:spPr>
      </p:pic>
      <p:pic>
        <p:nvPicPr>
          <p:cNvPr id="8" name="Picture 7" descr="Alignment_Scree Shot-3.png"/>
          <p:cNvPicPr>
            <a:picLocks noChangeAspect="1"/>
          </p:cNvPicPr>
          <p:nvPr/>
        </p:nvPicPr>
        <p:blipFill>
          <a:blip r:embed="rId3" cstate="print"/>
          <a:stretch>
            <a:fillRect/>
          </a:stretch>
        </p:blipFill>
        <p:spPr>
          <a:xfrm>
            <a:off x="698833" y="2776537"/>
            <a:ext cx="1462476" cy="1336762"/>
          </a:xfrm>
          <a:prstGeom prst="rect">
            <a:avLst/>
          </a:prstGeom>
        </p:spPr>
      </p:pic>
      <p:sp>
        <p:nvSpPr>
          <p:cNvPr id="9" name="TextBox 8"/>
          <p:cNvSpPr txBox="1"/>
          <p:nvPr/>
        </p:nvSpPr>
        <p:spPr>
          <a:xfrm>
            <a:off x="1165806" y="647750"/>
            <a:ext cx="290945" cy="184666"/>
          </a:xfrm>
          <a:prstGeom prst="rect">
            <a:avLst/>
          </a:prstGeom>
          <a:noFill/>
        </p:spPr>
        <p:txBody>
          <a:bodyPr wrap="square" lIns="0" tIns="0" rIns="0" bIns="0" rtlCol="0">
            <a:spAutoFit/>
          </a:bodyPr>
          <a:lstStyle/>
          <a:p>
            <a:r>
              <a:rPr lang="en-US" sz="1200" b="1" dirty="0" smtClean="0">
                <a:latin typeface="Arial" pitchFamily="34" charset="0"/>
                <a:cs typeface="Arial" pitchFamily="34" charset="0"/>
              </a:rPr>
              <a:t>A</a:t>
            </a:r>
            <a:endParaRPr lang="en-US" sz="1200" b="1" dirty="0">
              <a:latin typeface="Arial" pitchFamily="34" charset="0"/>
              <a:cs typeface="Arial" pitchFamily="34" charset="0"/>
            </a:endParaRPr>
          </a:p>
        </p:txBody>
      </p:sp>
      <p:sp>
        <p:nvSpPr>
          <p:cNvPr id="10" name="TextBox 9"/>
          <p:cNvSpPr txBox="1"/>
          <p:nvPr/>
        </p:nvSpPr>
        <p:spPr>
          <a:xfrm>
            <a:off x="694319" y="2567038"/>
            <a:ext cx="290945" cy="184666"/>
          </a:xfrm>
          <a:prstGeom prst="rect">
            <a:avLst/>
          </a:prstGeom>
          <a:noFill/>
        </p:spPr>
        <p:txBody>
          <a:bodyPr wrap="square" lIns="0" tIns="0" rIns="0" bIns="0" rtlCol="0">
            <a:spAutoFit/>
          </a:bodyPr>
          <a:lstStyle/>
          <a:p>
            <a:r>
              <a:rPr lang="en-US" sz="1200" b="1" dirty="0" smtClean="0">
                <a:latin typeface="Arial" pitchFamily="34" charset="0"/>
                <a:cs typeface="Arial" pitchFamily="34" charset="0"/>
              </a:rPr>
              <a:t>B</a:t>
            </a:r>
            <a:endParaRPr lang="en-US" sz="1200" b="1" dirty="0">
              <a:latin typeface="Arial" pitchFamily="34" charset="0"/>
              <a:cs typeface="Arial" pitchFamily="34" charset="0"/>
            </a:endParaRPr>
          </a:p>
        </p:txBody>
      </p:sp>
      <p:sp>
        <p:nvSpPr>
          <p:cNvPr id="11" name="TextBox 10"/>
          <p:cNvSpPr txBox="1"/>
          <p:nvPr/>
        </p:nvSpPr>
        <p:spPr>
          <a:xfrm>
            <a:off x="1916836" y="4731660"/>
            <a:ext cx="2795155" cy="1154162"/>
          </a:xfrm>
          <a:prstGeom prst="rect">
            <a:avLst/>
          </a:prstGeom>
          <a:noFill/>
        </p:spPr>
        <p:txBody>
          <a:bodyPr wrap="square" rtlCol="0">
            <a:spAutoFit/>
          </a:bodyPr>
          <a:lstStyle/>
          <a:p>
            <a:r>
              <a:rPr lang="en-US" sz="1400" b="1" dirty="0" smtClean="0"/>
              <a:t>Crop Tool</a:t>
            </a:r>
          </a:p>
          <a:p>
            <a:pPr>
              <a:spcBef>
                <a:spcPts val="600"/>
              </a:spcBef>
            </a:pPr>
            <a:r>
              <a:rPr lang="en-US" sz="1000" dirty="0" smtClean="0">
                <a:solidFill>
                  <a:prstClr val="black"/>
                </a:solidFill>
              </a:rPr>
              <a:t>Double click on your image to activate the “Format” tab. Select “Crop” (</a:t>
            </a:r>
            <a:r>
              <a:rPr lang="en-US" sz="1000" b="1" dirty="0" smtClean="0">
                <a:solidFill>
                  <a:prstClr val="black"/>
                </a:solidFill>
              </a:rPr>
              <a:t>A</a:t>
            </a:r>
            <a:r>
              <a:rPr lang="en-US" sz="1000" dirty="0" smtClean="0">
                <a:solidFill>
                  <a:prstClr val="black"/>
                </a:solidFill>
              </a:rPr>
              <a:t>) to activate the crop handles (</a:t>
            </a:r>
            <a:r>
              <a:rPr lang="en-US" sz="1000" b="1" dirty="0" smtClean="0">
                <a:solidFill>
                  <a:prstClr val="black"/>
                </a:solidFill>
              </a:rPr>
              <a:t>B</a:t>
            </a:r>
            <a:r>
              <a:rPr lang="en-US" sz="1000" dirty="0" smtClean="0">
                <a:solidFill>
                  <a:prstClr val="black"/>
                </a:solidFill>
              </a:rPr>
              <a:t>) around your image. Adjust your crop handles to hide the unwanted area (</a:t>
            </a:r>
            <a:r>
              <a:rPr lang="en-US" sz="1000" b="1" dirty="0" smtClean="0">
                <a:solidFill>
                  <a:prstClr val="black"/>
                </a:solidFill>
              </a:rPr>
              <a:t>C</a:t>
            </a:r>
            <a:r>
              <a:rPr lang="en-US" sz="1000" dirty="0" smtClean="0">
                <a:solidFill>
                  <a:prstClr val="black"/>
                </a:solidFill>
              </a:rPr>
              <a:t>).</a:t>
            </a:r>
            <a:endParaRPr lang="en-US" sz="1400" b="1" dirty="0" smtClean="0"/>
          </a:p>
          <a:p>
            <a:endParaRPr lang="en-US" sz="1000" dirty="0" smtClean="0"/>
          </a:p>
        </p:txBody>
      </p:sp>
      <p:grpSp>
        <p:nvGrpSpPr>
          <p:cNvPr id="33" name="Group 32"/>
          <p:cNvGrpSpPr/>
          <p:nvPr/>
        </p:nvGrpSpPr>
        <p:grpSpPr>
          <a:xfrm>
            <a:off x="699081" y="4731660"/>
            <a:ext cx="672519" cy="611416"/>
            <a:chOff x="699081" y="5334051"/>
            <a:chExt cx="672519" cy="611416"/>
          </a:xfrm>
        </p:grpSpPr>
        <p:pic>
          <p:nvPicPr>
            <p:cNvPr id="12" name="Picture 11" descr="PPT Crop Tool Panel.png"/>
            <p:cNvPicPr>
              <a:picLocks noChangeAspect="1"/>
            </p:cNvPicPr>
            <p:nvPr/>
          </p:nvPicPr>
          <p:blipFill>
            <a:blip r:embed="rId4" cstate="print"/>
            <a:srcRect r="17612"/>
            <a:stretch>
              <a:fillRect/>
            </a:stretch>
          </p:blipFill>
          <p:spPr>
            <a:xfrm>
              <a:off x="701828" y="5551562"/>
              <a:ext cx="669772" cy="393905"/>
            </a:xfrm>
            <a:prstGeom prst="rect">
              <a:avLst/>
            </a:prstGeom>
          </p:spPr>
        </p:pic>
        <p:sp>
          <p:nvSpPr>
            <p:cNvPr id="13" name="TextBox 12"/>
            <p:cNvSpPr txBox="1"/>
            <p:nvPr/>
          </p:nvSpPr>
          <p:spPr>
            <a:xfrm>
              <a:off x="699081" y="5334051"/>
              <a:ext cx="290945" cy="184666"/>
            </a:xfrm>
            <a:prstGeom prst="rect">
              <a:avLst/>
            </a:prstGeom>
            <a:noFill/>
          </p:spPr>
          <p:txBody>
            <a:bodyPr wrap="square" lIns="0" tIns="0" rIns="0" bIns="0" rtlCol="0">
              <a:spAutoFit/>
            </a:bodyPr>
            <a:lstStyle/>
            <a:p>
              <a:r>
                <a:rPr lang="en-US" sz="1200" b="1" dirty="0" smtClean="0">
                  <a:latin typeface="Arial" pitchFamily="34" charset="0"/>
                  <a:cs typeface="Arial" pitchFamily="34" charset="0"/>
                </a:rPr>
                <a:t>A</a:t>
              </a:r>
              <a:endParaRPr lang="en-US" sz="1200" b="1" dirty="0">
                <a:latin typeface="Arial" pitchFamily="34" charset="0"/>
                <a:cs typeface="Arial" pitchFamily="34" charset="0"/>
              </a:endParaRPr>
            </a:p>
          </p:txBody>
        </p:sp>
      </p:grpSp>
      <p:pic>
        <p:nvPicPr>
          <p:cNvPr id="14" name="Picture 13" descr="Image.png"/>
          <p:cNvPicPr>
            <a:picLocks noChangeAspect="1"/>
          </p:cNvPicPr>
          <p:nvPr/>
        </p:nvPicPr>
        <p:blipFill>
          <a:blip r:embed="rId5" cstate="print"/>
          <a:stretch>
            <a:fillRect/>
          </a:stretch>
        </p:blipFill>
        <p:spPr>
          <a:xfrm>
            <a:off x="800104" y="5853349"/>
            <a:ext cx="1936405" cy="352479"/>
          </a:xfrm>
          <a:prstGeom prst="rect">
            <a:avLst/>
          </a:prstGeom>
        </p:spPr>
      </p:pic>
      <p:sp>
        <p:nvSpPr>
          <p:cNvPr id="15" name="TextBox 14"/>
          <p:cNvSpPr txBox="1"/>
          <p:nvPr/>
        </p:nvSpPr>
        <p:spPr>
          <a:xfrm>
            <a:off x="699081" y="5573332"/>
            <a:ext cx="290945" cy="184666"/>
          </a:xfrm>
          <a:prstGeom prst="rect">
            <a:avLst/>
          </a:prstGeom>
          <a:noFill/>
        </p:spPr>
        <p:txBody>
          <a:bodyPr wrap="square" lIns="0" tIns="0" rIns="0" bIns="0" rtlCol="0">
            <a:spAutoFit/>
          </a:bodyPr>
          <a:lstStyle/>
          <a:p>
            <a:r>
              <a:rPr lang="en-US" sz="1200" b="1" dirty="0" smtClean="0">
                <a:latin typeface="Arial" pitchFamily="34" charset="0"/>
                <a:cs typeface="Arial" pitchFamily="34" charset="0"/>
              </a:rPr>
              <a:t>B</a:t>
            </a:r>
            <a:endParaRPr lang="en-US" sz="1200" b="1" dirty="0">
              <a:latin typeface="Arial" pitchFamily="34" charset="0"/>
              <a:cs typeface="Arial" pitchFamily="34" charset="0"/>
            </a:endParaRPr>
          </a:p>
        </p:txBody>
      </p:sp>
      <p:sp>
        <p:nvSpPr>
          <p:cNvPr id="16" name="Right Arrow 15"/>
          <p:cNvSpPr/>
          <p:nvPr/>
        </p:nvSpPr>
        <p:spPr>
          <a:xfrm rot="5400000">
            <a:off x="1709740" y="5759012"/>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9000000">
            <a:off x="2686051" y="5801875"/>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600000">
            <a:off x="2686051" y="6147151"/>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0800000">
            <a:off x="2700340" y="5980467"/>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709741" y="6180494"/>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flipH="1">
            <a:off x="711993" y="5801875"/>
            <a:ext cx="115380" cy="440526"/>
            <a:chOff x="2788434" y="6257929"/>
            <a:chExt cx="115380" cy="440526"/>
          </a:xfrm>
        </p:grpSpPr>
        <p:sp>
          <p:nvSpPr>
            <p:cNvPr id="23" name="Right Arrow 22"/>
            <p:cNvSpPr/>
            <p:nvPr/>
          </p:nvSpPr>
          <p:spPr>
            <a:xfrm rot="9000000">
              <a:off x="2788434" y="6257929"/>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12600000">
              <a:off x="2788434" y="6603205"/>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10800000">
              <a:off x="2802723" y="6436521"/>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699081" y="6458587"/>
            <a:ext cx="290945" cy="184666"/>
          </a:xfrm>
          <a:prstGeom prst="rect">
            <a:avLst/>
          </a:prstGeom>
          <a:noFill/>
        </p:spPr>
        <p:txBody>
          <a:bodyPr wrap="square" lIns="0" tIns="0" rIns="0" bIns="0" rtlCol="0">
            <a:spAutoFit/>
          </a:bodyPr>
          <a:lstStyle/>
          <a:p>
            <a:r>
              <a:rPr lang="en-US" sz="1200" b="1" dirty="0" smtClean="0">
                <a:latin typeface="Arial" pitchFamily="34" charset="0"/>
                <a:cs typeface="Arial" pitchFamily="34" charset="0"/>
              </a:rPr>
              <a:t>C</a:t>
            </a:r>
            <a:endParaRPr lang="en-US" sz="1200" b="1" dirty="0">
              <a:latin typeface="Arial" pitchFamily="34" charset="0"/>
              <a:cs typeface="Arial" pitchFamily="34" charset="0"/>
            </a:endParaRPr>
          </a:p>
        </p:txBody>
      </p:sp>
      <p:pic>
        <p:nvPicPr>
          <p:cNvPr id="31" name="Picture 30" descr="Cropped Image.png"/>
          <p:cNvPicPr>
            <a:picLocks noChangeAspect="1"/>
          </p:cNvPicPr>
          <p:nvPr/>
        </p:nvPicPr>
        <p:blipFill>
          <a:blip r:embed="rId6" cstate="print"/>
          <a:stretch>
            <a:fillRect/>
          </a:stretch>
        </p:blipFill>
        <p:spPr>
          <a:xfrm>
            <a:off x="800104" y="6634946"/>
            <a:ext cx="796191" cy="331048"/>
          </a:xfrm>
          <a:prstGeom prst="rect">
            <a:avLst/>
          </a:prstGeom>
        </p:spPr>
      </p:pic>
      <p:sp>
        <p:nvSpPr>
          <p:cNvPr id="32" name="Right Arrow 31"/>
          <p:cNvSpPr/>
          <p:nvPr/>
        </p:nvSpPr>
        <p:spPr>
          <a:xfrm rot="10800000">
            <a:off x="1554383" y="6695088"/>
            <a:ext cx="305948" cy="204301"/>
          </a:xfrm>
          <a:prstGeom prst="rightArrow">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238282" y="7577795"/>
            <a:ext cx="2881281" cy="1923604"/>
          </a:xfrm>
          <a:prstGeom prst="rect">
            <a:avLst/>
          </a:prstGeom>
          <a:noFill/>
        </p:spPr>
        <p:txBody>
          <a:bodyPr wrap="square" rtlCol="0">
            <a:spAutoFit/>
          </a:bodyPr>
          <a:lstStyle/>
          <a:p>
            <a:pPr lvl="0"/>
            <a:r>
              <a:rPr lang="en-US" sz="1400" b="1" dirty="0" smtClean="0">
                <a:solidFill>
                  <a:prstClr val="black"/>
                </a:solidFill>
              </a:rPr>
              <a:t>Hanging Indents: Aligning Serial Text</a:t>
            </a:r>
            <a:endParaRPr lang="en-US" sz="1000" dirty="0" smtClean="0"/>
          </a:p>
          <a:p>
            <a:pPr marL="114300" indent="-114300">
              <a:spcBef>
                <a:spcPts val="600"/>
              </a:spcBef>
              <a:buFont typeface="Arial" pitchFamily="34" charset="0"/>
              <a:buChar char="•"/>
              <a:tabLst>
                <a:tab pos="114300" algn="l"/>
              </a:tabLst>
            </a:pPr>
            <a:r>
              <a:rPr lang="en-US" sz="1000" dirty="0" smtClean="0"/>
              <a:t>Here is a technique to visually clean up serial text that goes beyond a single line of text per bullet/</a:t>
            </a:r>
            <a:br>
              <a:rPr lang="en-US" sz="1000" dirty="0" smtClean="0"/>
            </a:br>
            <a:r>
              <a:rPr lang="en-US" sz="1000" dirty="0" smtClean="0"/>
              <a:t>number/letter.</a:t>
            </a:r>
          </a:p>
          <a:p>
            <a:pPr marL="114300" indent="-114300">
              <a:spcBef>
                <a:spcPts val="600"/>
              </a:spcBef>
              <a:buFont typeface="Arial" pitchFamily="34" charset="0"/>
              <a:buChar char="•"/>
              <a:tabLst>
                <a:tab pos="114300" algn="l"/>
              </a:tabLst>
            </a:pPr>
            <a:r>
              <a:rPr lang="en-US" sz="1000" dirty="0" smtClean="0"/>
              <a:t>Click inside the text ruler to activate the desired tab set and position the tab where the text should align beyond the bullet/number/letter.</a:t>
            </a:r>
          </a:p>
          <a:p>
            <a:pPr marL="114300" indent="-114300">
              <a:spcBef>
                <a:spcPts val="600"/>
              </a:spcBef>
              <a:buFont typeface="Arial" pitchFamily="34" charset="0"/>
              <a:buChar char="•"/>
              <a:tabLst>
                <a:tab pos="114300" algn="l"/>
              </a:tabLst>
            </a:pPr>
            <a:r>
              <a:rPr lang="en-US" sz="1000" dirty="0" smtClean="0"/>
              <a:t>Drag the bottom half of the margin indicator over to align with the first tab set to position the hanging indent.</a:t>
            </a:r>
            <a:endParaRPr lang="en-US" sz="1200" dirty="0"/>
          </a:p>
        </p:txBody>
      </p:sp>
      <p:pic>
        <p:nvPicPr>
          <p:cNvPr id="37" name="Picture 36" descr="Ruler-1.png"/>
          <p:cNvPicPr>
            <a:picLocks noChangeAspect="1"/>
          </p:cNvPicPr>
          <p:nvPr/>
        </p:nvPicPr>
        <p:blipFill>
          <a:blip r:embed="rId7" cstate="print"/>
          <a:srcRect r="1466"/>
          <a:stretch>
            <a:fillRect/>
          </a:stretch>
        </p:blipFill>
        <p:spPr>
          <a:xfrm>
            <a:off x="4491036" y="8026161"/>
            <a:ext cx="2576511" cy="125714"/>
          </a:xfrm>
          <a:prstGeom prst="rect">
            <a:avLst/>
          </a:prstGeom>
        </p:spPr>
      </p:pic>
      <p:pic>
        <p:nvPicPr>
          <p:cNvPr id="38" name="Picture 37" descr="Ruler 2.png"/>
          <p:cNvPicPr>
            <a:picLocks noChangeAspect="1"/>
          </p:cNvPicPr>
          <p:nvPr/>
        </p:nvPicPr>
        <p:blipFill>
          <a:blip r:embed="rId8" cstate="print"/>
          <a:srcRect l="185" b="12888"/>
          <a:stretch>
            <a:fillRect/>
          </a:stretch>
        </p:blipFill>
        <p:spPr>
          <a:xfrm>
            <a:off x="4491036" y="8729651"/>
            <a:ext cx="2568192" cy="116812"/>
          </a:xfrm>
          <a:prstGeom prst="rect">
            <a:avLst/>
          </a:prstGeom>
        </p:spPr>
      </p:pic>
      <p:sp>
        <p:nvSpPr>
          <p:cNvPr id="39" name="Right Arrow 38"/>
          <p:cNvSpPr/>
          <p:nvPr/>
        </p:nvSpPr>
        <p:spPr>
          <a:xfrm rot="5400000">
            <a:off x="4491039" y="7915590"/>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762242" y="5899261"/>
            <a:ext cx="1352550" cy="246221"/>
          </a:xfrm>
          <a:prstGeom prst="rect">
            <a:avLst/>
          </a:prstGeom>
          <a:noFill/>
        </p:spPr>
        <p:txBody>
          <a:bodyPr wrap="square" rtlCol="0">
            <a:spAutoFit/>
          </a:bodyPr>
          <a:lstStyle/>
          <a:p>
            <a:r>
              <a:rPr lang="en-US" sz="1000" b="1" dirty="0" smtClean="0">
                <a:solidFill>
                  <a:prstClr val="black"/>
                </a:solidFill>
              </a:rPr>
              <a:t>Crop Handles</a:t>
            </a:r>
            <a:endParaRPr lang="en-US" b="1" dirty="0"/>
          </a:p>
        </p:txBody>
      </p:sp>
      <p:sp>
        <p:nvSpPr>
          <p:cNvPr id="43" name="TextBox 42"/>
          <p:cNvSpPr txBox="1"/>
          <p:nvPr/>
        </p:nvSpPr>
        <p:spPr>
          <a:xfrm>
            <a:off x="4152887" y="7531960"/>
            <a:ext cx="785816" cy="400110"/>
          </a:xfrm>
          <a:prstGeom prst="rect">
            <a:avLst/>
          </a:prstGeom>
          <a:noFill/>
        </p:spPr>
        <p:txBody>
          <a:bodyPr wrap="square" rtlCol="0">
            <a:spAutoFit/>
          </a:bodyPr>
          <a:lstStyle/>
          <a:p>
            <a:pPr algn="ctr"/>
            <a:r>
              <a:rPr lang="en-US" sz="1000" b="1" dirty="0" smtClean="0">
                <a:solidFill>
                  <a:prstClr val="black"/>
                </a:solidFill>
              </a:rPr>
              <a:t>Tab Selector</a:t>
            </a:r>
            <a:endParaRPr lang="en-US" b="1" dirty="0"/>
          </a:p>
        </p:txBody>
      </p:sp>
      <p:sp>
        <p:nvSpPr>
          <p:cNvPr id="45" name="TextBox 44"/>
          <p:cNvSpPr txBox="1"/>
          <p:nvPr/>
        </p:nvSpPr>
        <p:spPr>
          <a:xfrm>
            <a:off x="5476891" y="8941708"/>
            <a:ext cx="1724011" cy="400110"/>
          </a:xfrm>
          <a:prstGeom prst="rect">
            <a:avLst/>
          </a:prstGeom>
          <a:noFill/>
        </p:spPr>
        <p:txBody>
          <a:bodyPr wrap="square" rtlCol="0">
            <a:spAutoFit/>
          </a:bodyPr>
          <a:lstStyle/>
          <a:p>
            <a:pPr algn="ctr"/>
            <a:r>
              <a:rPr lang="en-US" sz="1000" b="1" dirty="0" smtClean="0">
                <a:solidFill>
                  <a:prstClr val="black"/>
                </a:solidFill>
              </a:rPr>
              <a:t>Hanging Indent aligned</a:t>
            </a:r>
            <a:br>
              <a:rPr lang="en-US" sz="1000" b="1" dirty="0" smtClean="0">
                <a:solidFill>
                  <a:prstClr val="black"/>
                </a:solidFill>
              </a:rPr>
            </a:br>
            <a:r>
              <a:rPr lang="en-US" sz="1000" b="1" dirty="0" smtClean="0">
                <a:solidFill>
                  <a:prstClr val="black"/>
                </a:solidFill>
              </a:rPr>
              <a:t>with Tab Set</a:t>
            </a:r>
            <a:endParaRPr lang="en-US" b="1" dirty="0"/>
          </a:p>
        </p:txBody>
      </p:sp>
      <p:sp>
        <p:nvSpPr>
          <p:cNvPr id="47" name="Right Arrow 46"/>
          <p:cNvSpPr/>
          <p:nvPr/>
        </p:nvSpPr>
        <p:spPr>
          <a:xfrm rot="16200000">
            <a:off x="6286501" y="8870524"/>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rot="5400000">
            <a:off x="6138864" y="7915590"/>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595939" y="7689127"/>
            <a:ext cx="1195387" cy="246221"/>
          </a:xfrm>
          <a:prstGeom prst="rect">
            <a:avLst/>
          </a:prstGeom>
          <a:noFill/>
        </p:spPr>
        <p:txBody>
          <a:bodyPr wrap="square" rtlCol="0">
            <a:spAutoFit/>
          </a:bodyPr>
          <a:lstStyle/>
          <a:p>
            <a:pPr algn="ctr"/>
            <a:r>
              <a:rPr lang="en-US" sz="1000" b="1" dirty="0" smtClean="0">
                <a:solidFill>
                  <a:prstClr val="black"/>
                </a:solidFill>
              </a:rPr>
              <a:t>Margin Indicator</a:t>
            </a:r>
            <a:endParaRPr lang="en-US" b="1" dirty="0"/>
          </a:p>
        </p:txBody>
      </p:sp>
      <p:sp>
        <p:nvSpPr>
          <p:cNvPr id="51" name="TextBox 50"/>
          <p:cNvSpPr txBox="1"/>
          <p:nvPr/>
        </p:nvSpPr>
        <p:spPr>
          <a:xfrm>
            <a:off x="5962635" y="8241593"/>
            <a:ext cx="785816" cy="246221"/>
          </a:xfrm>
          <a:prstGeom prst="rect">
            <a:avLst/>
          </a:prstGeom>
          <a:noFill/>
        </p:spPr>
        <p:txBody>
          <a:bodyPr wrap="square" rtlCol="0">
            <a:spAutoFit/>
          </a:bodyPr>
          <a:lstStyle/>
          <a:p>
            <a:pPr algn="ctr"/>
            <a:r>
              <a:rPr lang="en-US" sz="1000" b="1" dirty="0" smtClean="0">
                <a:solidFill>
                  <a:prstClr val="black"/>
                </a:solidFill>
              </a:rPr>
              <a:t>Tab Set</a:t>
            </a:r>
            <a:endParaRPr lang="en-US" sz="1000" b="1" dirty="0"/>
          </a:p>
        </p:txBody>
      </p:sp>
      <p:sp>
        <p:nvSpPr>
          <p:cNvPr id="52" name="Right Arrow 51"/>
          <p:cNvSpPr/>
          <p:nvPr/>
        </p:nvSpPr>
        <p:spPr>
          <a:xfrm rot="16200000">
            <a:off x="6300789" y="8170409"/>
            <a:ext cx="101091" cy="952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657714" y="7812950"/>
            <a:ext cx="1195387" cy="246221"/>
          </a:xfrm>
          <a:prstGeom prst="rect">
            <a:avLst/>
          </a:prstGeom>
          <a:noFill/>
        </p:spPr>
        <p:txBody>
          <a:bodyPr wrap="square" rtlCol="0">
            <a:spAutoFit/>
          </a:bodyPr>
          <a:lstStyle/>
          <a:p>
            <a:pPr algn="ctr"/>
            <a:r>
              <a:rPr lang="en-US" sz="1000" b="1" dirty="0" smtClean="0">
                <a:solidFill>
                  <a:prstClr val="black"/>
                </a:solidFill>
              </a:rPr>
              <a:t>Text Ruler</a:t>
            </a:r>
            <a:endParaRPr lang="en-US" b="1" dirty="0"/>
          </a:p>
        </p:txBody>
      </p:sp>
      <p:sp>
        <p:nvSpPr>
          <p:cNvPr id="41" name="Freeform 40"/>
          <p:cNvSpPr/>
          <p:nvPr/>
        </p:nvSpPr>
        <p:spPr>
          <a:xfrm rot="16200000">
            <a:off x="689596" y="8728695"/>
            <a:ext cx="1204913" cy="54321"/>
          </a:xfrm>
          <a:custGeom>
            <a:avLst/>
            <a:gdLst>
              <a:gd name="connsiteX0" fmla="*/ 0 w 407194"/>
              <a:gd name="connsiteY0" fmla="*/ 69056 h 69056"/>
              <a:gd name="connsiteX1" fmla="*/ 0 w 407194"/>
              <a:gd name="connsiteY1" fmla="*/ 0 h 69056"/>
              <a:gd name="connsiteX2" fmla="*/ 407194 w 407194"/>
              <a:gd name="connsiteY2" fmla="*/ 0 h 69056"/>
              <a:gd name="connsiteX3" fmla="*/ 407194 w 407194"/>
              <a:gd name="connsiteY3" fmla="*/ 69056 h 69056"/>
              <a:gd name="connsiteX4" fmla="*/ 407194 w 407194"/>
              <a:gd name="connsiteY4" fmla="*/ 69056 h 69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194" h="69056">
                <a:moveTo>
                  <a:pt x="0" y="69056"/>
                </a:moveTo>
                <a:lnTo>
                  <a:pt x="0" y="0"/>
                </a:lnTo>
                <a:lnTo>
                  <a:pt x="407194" y="0"/>
                </a:lnTo>
                <a:lnTo>
                  <a:pt x="407194" y="69056"/>
                </a:lnTo>
                <a:lnTo>
                  <a:pt x="407194" y="69056"/>
                </a:lnTo>
              </a:path>
            </a:pathLst>
          </a:cu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rot="10800000">
            <a:off x="1264891" y="8834435"/>
            <a:ext cx="4523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1267272" y="9213056"/>
            <a:ext cx="4523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0800000">
            <a:off x="1267272" y="8691564"/>
            <a:ext cx="4523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0800000">
            <a:off x="1166813" y="8755800"/>
            <a:ext cx="98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47653" y="8541613"/>
            <a:ext cx="1126345" cy="400110"/>
          </a:xfrm>
          <a:prstGeom prst="rect">
            <a:avLst/>
          </a:prstGeom>
          <a:noFill/>
        </p:spPr>
        <p:txBody>
          <a:bodyPr wrap="square" rtlCol="0">
            <a:spAutoFit/>
          </a:bodyPr>
          <a:lstStyle/>
          <a:p>
            <a:pPr algn="ctr"/>
            <a:r>
              <a:rPr lang="en-US" sz="1000" b="1" dirty="0" smtClean="0">
                <a:solidFill>
                  <a:prstClr val="black"/>
                </a:solidFill>
              </a:rPr>
              <a:t>Hanging</a:t>
            </a:r>
            <a:br>
              <a:rPr lang="en-US" sz="1000" b="1" dirty="0" smtClean="0">
                <a:solidFill>
                  <a:prstClr val="black"/>
                </a:solidFill>
              </a:rPr>
            </a:br>
            <a:r>
              <a:rPr lang="en-US" sz="1000" b="1" dirty="0" smtClean="0">
                <a:solidFill>
                  <a:prstClr val="black"/>
                </a:solidFill>
              </a:rPr>
              <a:t>Indents</a:t>
            </a:r>
            <a:endParaRPr lang="en-US" b="1" dirty="0"/>
          </a:p>
        </p:txBody>
      </p:sp>
      <p:cxnSp>
        <p:nvCxnSpPr>
          <p:cNvPr id="61" name="Straight Connector 60"/>
          <p:cNvCxnSpPr/>
          <p:nvPr/>
        </p:nvCxnSpPr>
        <p:spPr>
          <a:xfrm rot="10800000">
            <a:off x="1272034" y="8310563"/>
            <a:ext cx="4523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582</Words>
  <Application>Microsoft Macintosh PowerPoint</Application>
  <PresentationFormat>Custom</PresentationFormat>
  <Paragraphs>67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NIH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kanear</dc:creator>
  <cp:lastModifiedBy>Mac User</cp:lastModifiedBy>
  <cp:revision>73</cp:revision>
  <dcterms:created xsi:type="dcterms:W3CDTF">2011-10-19T16:35:41Z</dcterms:created>
  <dcterms:modified xsi:type="dcterms:W3CDTF">2012-06-25T18:12:51Z</dcterms:modified>
</cp:coreProperties>
</file>