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9" r:id="rId4"/>
    <p:sldId id="257" r:id="rId5"/>
    <p:sldId id="258" r:id="rId6"/>
    <p:sldId id="261" r:id="rId7"/>
    <p:sldId id="270" r:id="rId8"/>
    <p:sldId id="271" r:id="rId9"/>
    <p:sldId id="259" r:id="rId10"/>
    <p:sldId id="272" r:id="rId11"/>
    <p:sldId id="260" r:id="rId12"/>
    <p:sldId id="289" r:id="rId13"/>
    <p:sldId id="273" r:id="rId14"/>
    <p:sldId id="262" r:id="rId15"/>
    <p:sldId id="263" r:id="rId16"/>
    <p:sldId id="287" r:id="rId17"/>
    <p:sldId id="264" r:id="rId18"/>
    <p:sldId id="266" r:id="rId19"/>
    <p:sldId id="284" r:id="rId20"/>
    <p:sldId id="285" r:id="rId21"/>
    <p:sldId id="268" r:id="rId22"/>
    <p:sldId id="277" r:id="rId23"/>
    <p:sldId id="278" r:id="rId24"/>
    <p:sldId id="279" r:id="rId25"/>
    <p:sldId id="286" r:id="rId26"/>
    <p:sldId id="290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Vocabulary-Tim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_i\Desktop\Work\ATOM\GMD\JT-VAE\ZINC-Fast-Train-I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Vocabulary-Timings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Timings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Timings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Timings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Timings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ZINC-Fast-Trai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ZINC-Fast-Trai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GMD\JT-VAE\ZINC-Fast-Train-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249456</c:v>
                </c:pt>
                <c:pt idx="7">
                  <c:v>1584663</c:v>
                </c:pt>
              </c:numCache>
            </c:numRef>
          </c:xVal>
          <c:yVal>
            <c:numRef>
              <c:f>Sheet1!$H$4:$H$11</c:f>
              <c:numCache>
                <c:formatCode>General</c:formatCode>
                <c:ptCount val="8"/>
                <c:pt idx="0">
                  <c:v>1.9444444444444444E-3</c:v>
                </c:pt>
                <c:pt idx="1">
                  <c:v>1.6666666666666668E-3</c:v>
                </c:pt>
                <c:pt idx="2">
                  <c:v>3.472222222222222E-3</c:v>
                </c:pt>
                <c:pt idx="3">
                  <c:v>1.9166666666666665E-2</c:v>
                </c:pt>
                <c:pt idx="4">
                  <c:v>9.3888888888888883E-2</c:v>
                </c:pt>
                <c:pt idx="5">
                  <c:v>0.19444444444444445</c:v>
                </c:pt>
                <c:pt idx="6">
                  <c:v>0.4613888888888889</c:v>
                </c:pt>
                <c:pt idx="7">
                  <c:v>2.3897222222222223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4A-4CDD-B498-6C46AB465F5E}"/>
            </c:ext>
          </c:extLst>
        </c:ser>
        <c:ser>
          <c:idx val="1"/>
          <c:order val="1"/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249456</c:v>
                </c:pt>
                <c:pt idx="7">
                  <c:v>1584663</c:v>
                </c:pt>
              </c:numCache>
            </c:numRef>
          </c:xVal>
          <c:yVal>
            <c:numRef>
              <c:f>Sheet1!$I$4:$I$11</c:f>
              <c:numCache>
                <c:formatCode>General</c:formatCode>
                <c:ptCount val="8"/>
                <c:pt idx="0">
                  <c:v>3.0555555555555557E-3</c:v>
                </c:pt>
                <c:pt idx="1">
                  <c:v>2.5000000000000001E-3</c:v>
                </c:pt>
                <c:pt idx="2">
                  <c:v>3.3333333333333335E-3</c:v>
                </c:pt>
                <c:pt idx="3">
                  <c:v>1.4444444444444444E-2</c:v>
                </c:pt>
                <c:pt idx="4">
                  <c:v>6.4444444444444443E-2</c:v>
                </c:pt>
                <c:pt idx="5">
                  <c:v>0.11749999999999999</c:v>
                </c:pt>
                <c:pt idx="6">
                  <c:v>0.31916666666666665</c:v>
                </c:pt>
                <c:pt idx="7">
                  <c:v>1.7308333333333332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4A-4CDD-B498-6C46AB465F5E}"/>
            </c:ext>
          </c:extLst>
        </c:ser>
        <c:ser>
          <c:idx val="2"/>
          <c:order val="2"/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249456</c:v>
                </c:pt>
                <c:pt idx="7">
                  <c:v>1584663</c:v>
                </c:pt>
              </c:numCache>
            </c:numRef>
          </c:xVal>
          <c:yVal>
            <c:numRef>
              <c:f>Sheet1!$K$4:$K$11</c:f>
              <c:numCache>
                <c:formatCode>General</c:formatCode>
                <c:ptCount val="8"/>
                <c:pt idx="0">
                  <c:v>1.6666666666666666E-4</c:v>
                </c:pt>
                <c:pt idx="1">
                  <c:v>2.5000000000000001E-4</c:v>
                </c:pt>
                <c:pt idx="2">
                  <c:v>1.2777777777777776E-3</c:v>
                </c:pt>
                <c:pt idx="3">
                  <c:v>1.0833333333333334E-2</c:v>
                </c:pt>
                <c:pt idx="4">
                  <c:v>5.2222222222222225E-2</c:v>
                </c:pt>
                <c:pt idx="5">
                  <c:v>0.10444444444444445</c:v>
                </c:pt>
                <c:pt idx="6">
                  <c:v>0.25777777777777777</c:v>
                </c:pt>
                <c:pt idx="7">
                  <c:v>1.5213888888888889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4A-4CDD-B498-6C46AB465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446624"/>
        <c:axId val="1811448288"/>
      </c:scatterChart>
      <c:valAx>
        <c:axId val="1811446624"/>
        <c:scaling>
          <c:orientation val="minMax"/>
          <c:max val="1750000.0000000002"/>
          <c:min val="0"/>
        </c:scaling>
        <c:delete val="0"/>
        <c:axPos val="b"/>
        <c:numFmt formatCode="0.00E+00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448288"/>
        <c:crosses val="autoZero"/>
        <c:crossBetween val="midCat"/>
        <c:majorUnit val="250000"/>
      </c:valAx>
      <c:valAx>
        <c:axId val="1811448288"/>
        <c:scaling>
          <c:orientation val="minMax"/>
          <c:max val="2.5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44662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9"/>
          <c:order val="0"/>
          <c:spPr>
            <a:ln w="25400">
              <a:solidFill>
                <a:srgbClr val="006600"/>
              </a:solidFill>
            </a:ln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Sheet1!$K$48:$K$79</c:f>
              <c:numCache>
                <c:formatCode>General</c:formatCode>
                <c:ptCount val="32"/>
                <c:pt idx="0">
                  <c:v>30.1</c:v>
                </c:pt>
                <c:pt idx="1">
                  <c:v>38.914000000000001</c:v>
                </c:pt>
                <c:pt idx="2">
                  <c:v>49.06</c:v>
                </c:pt>
                <c:pt idx="3">
                  <c:v>51</c:v>
                </c:pt>
                <c:pt idx="4">
                  <c:v>52.481999999999999</c:v>
                </c:pt>
                <c:pt idx="5">
                  <c:v>58.97</c:v>
                </c:pt>
                <c:pt idx="6">
                  <c:v>59.08</c:v>
                </c:pt>
                <c:pt idx="7">
                  <c:v>59.683999999999997</c:v>
                </c:pt>
                <c:pt idx="8">
                  <c:v>60.106000000000002</c:v>
                </c:pt>
                <c:pt idx="9">
                  <c:v>60.09</c:v>
                </c:pt>
                <c:pt idx="10">
                  <c:v>60.932000000000002</c:v>
                </c:pt>
                <c:pt idx="11">
                  <c:v>63.863999999999997</c:v>
                </c:pt>
                <c:pt idx="12">
                  <c:v>62.283999999999999</c:v>
                </c:pt>
                <c:pt idx="13">
                  <c:v>63.264000000000003</c:v>
                </c:pt>
                <c:pt idx="14">
                  <c:v>63.88</c:v>
                </c:pt>
                <c:pt idx="15">
                  <c:v>63.231999999999999</c:v>
                </c:pt>
                <c:pt idx="16">
                  <c:v>62.915999999999997</c:v>
                </c:pt>
                <c:pt idx="17">
                  <c:v>64.540000000000006</c:v>
                </c:pt>
                <c:pt idx="18">
                  <c:v>65.444000000000003</c:v>
                </c:pt>
                <c:pt idx="19">
                  <c:v>64.323999999999998</c:v>
                </c:pt>
                <c:pt idx="20">
                  <c:v>64.055999999999997</c:v>
                </c:pt>
                <c:pt idx="21">
                  <c:v>63.531999999999996</c:v>
                </c:pt>
                <c:pt idx="22">
                  <c:v>64.031999999999996</c:v>
                </c:pt>
                <c:pt idx="23">
                  <c:v>65.165999999999997</c:v>
                </c:pt>
                <c:pt idx="24">
                  <c:v>63.811999999999998</c:v>
                </c:pt>
                <c:pt idx="25">
                  <c:v>63.734000000000002</c:v>
                </c:pt>
                <c:pt idx="26">
                  <c:v>63.253999999999998</c:v>
                </c:pt>
                <c:pt idx="27">
                  <c:v>63.052</c:v>
                </c:pt>
                <c:pt idx="28">
                  <c:v>60.893999999999998</c:v>
                </c:pt>
                <c:pt idx="29">
                  <c:v>59.908000000000001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9D-4B40-8CEF-C987B07DDA1F}"/>
            </c:ext>
          </c:extLst>
        </c:ser>
        <c:ser>
          <c:idx val="10"/>
          <c:order val="1"/>
          <c:tx>
            <c:v>Mod-1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Sheet1!$G$48:$G$79</c:f>
              <c:numCache>
                <c:formatCode>General</c:formatCode>
                <c:ptCount val="32"/>
                <c:pt idx="0">
                  <c:v>27.33</c:v>
                </c:pt>
                <c:pt idx="1">
                  <c:v>41.84</c:v>
                </c:pt>
                <c:pt idx="2">
                  <c:v>50.12</c:v>
                </c:pt>
                <c:pt idx="3">
                  <c:v>51.07</c:v>
                </c:pt>
                <c:pt idx="4">
                  <c:v>53.86</c:v>
                </c:pt>
                <c:pt idx="5">
                  <c:v>57.914000000000001</c:v>
                </c:pt>
                <c:pt idx="6">
                  <c:v>58.481999999999999</c:v>
                </c:pt>
                <c:pt idx="7">
                  <c:v>59.878</c:v>
                </c:pt>
                <c:pt idx="8">
                  <c:v>59.462000000000003</c:v>
                </c:pt>
                <c:pt idx="9">
                  <c:v>59.886000000000003</c:v>
                </c:pt>
                <c:pt idx="10">
                  <c:v>61.344000000000001</c:v>
                </c:pt>
                <c:pt idx="11">
                  <c:v>64.548000000000002</c:v>
                </c:pt>
                <c:pt idx="12">
                  <c:v>61.776000000000003</c:v>
                </c:pt>
                <c:pt idx="13">
                  <c:v>63.792000000000002</c:v>
                </c:pt>
                <c:pt idx="14">
                  <c:v>64.266000000000005</c:v>
                </c:pt>
                <c:pt idx="15">
                  <c:v>64.584000000000003</c:v>
                </c:pt>
                <c:pt idx="16">
                  <c:v>63.765999999999998</c:v>
                </c:pt>
                <c:pt idx="17">
                  <c:v>64.394000000000005</c:v>
                </c:pt>
                <c:pt idx="18">
                  <c:v>64.296000000000006</c:v>
                </c:pt>
                <c:pt idx="19">
                  <c:v>64.055999999999997</c:v>
                </c:pt>
                <c:pt idx="20">
                  <c:v>63.234000000000002</c:v>
                </c:pt>
                <c:pt idx="21">
                  <c:v>64.272000000000006</c:v>
                </c:pt>
                <c:pt idx="22">
                  <c:v>62.64</c:v>
                </c:pt>
                <c:pt idx="23">
                  <c:v>63.59</c:v>
                </c:pt>
                <c:pt idx="24">
                  <c:v>64.091999999999999</c:v>
                </c:pt>
                <c:pt idx="25">
                  <c:v>62.228000000000002</c:v>
                </c:pt>
                <c:pt idx="26">
                  <c:v>63.247999999999998</c:v>
                </c:pt>
                <c:pt idx="27">
                  <c:v>63.234000000000002</c:v>
                </c:pt>
                <c:pt idx="28">
                  <c:v>61.283999999999999</c:v>
                </c:pt>
                <c:pt idx="29">
                  <c:v>59.648000000000003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9D-4B40-8CEF-C987B07DDA1F}"/>
            </c:ext>
          </c:extLst>
        </c:ser>
        <c:ser>
          <c:idx val="12"/>
          <c:order val="2"/>
          <c:tx>
            <c:v>MC</c:v>
          </c:tx>
          <c:spPr>
            <a:ln w="25400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Sheet1!$L$48:$L$90</c:f>
              <c:numCache>
                <c:formatCode>General</c:formatCode>
                <c:ptCount val="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Sheet1!$AN$48:$AN$90</c:f>
              <c:numCache>
                <c:formatCode>General</c:formatCode>
                <c:ptCount val="43"/>
                <c:pt idx="0">
                  <c:v>34.69</c:v>
                </c:pt>
                <c:pt idx="1">
                  <c:v>50.317999999999998</c:v>
                </c:pt>
                <c:pt idx="2">
                  <c:v>61.56</c:v>
                </c:pt>
                <c:pt idx="3">
                  <c:v>67.323999999999998</c:v>
                </c:pt>
                <c:pt idx="4">
                  <c:v>71.975999999999999</c:v>
                </c:pt>
                <c:pt idx="5">
                  <c:v>74.567999999999998</c:v>
                </c:pt>
                <c:pt idx="6">
                  <c:v>77.046000000000006</c:v>
                </c:pt>
                <c:pt idx="7">
                  <c:v>78.87</c:v>
                </c:pt>
                <c:pt idx="8">
                  <c:v>79.555999999999997</c:v>
                </c:pt>
                <c:pt idx="9">
                  <c:v>80.171999999999997</c:v>
                </c:pt>
                <c:pt idx="10">
                  <c:v>81.665999999999997</c:v>
                </c:pt>
                <c:pt idx="11">
                  <c:v>83.231999999999999</c:v>
                </c:pt>
                <c:pt idx="12">
                  <c:v>83.19</c:v>
                </c:pt>
                <c:pt idx="13">
                  <c:v>83.44</c:v>
                </c:pt>
                <c:pt idx="14">
                  <c:v>84.256</c:v>
                </c:pt>
                <c:pt idx="15">
                  <c:v>84.587999999999994</c:v>
                </c:pt>
                <c:pt idx="16">
                  <c:v>85.02</c:v>
                </c:pt>
                <c:pt idx="17">
                  <c:v>85.486000000000004</c:v>
                </c:pt>
                <c:pt idx="18">
                  <c:v>85.231999999999999</c:v>
                </c:pt>
                <c:pt idx="19">
                  <c:v>85.805999999999997</c:v>
                </c:pt>
                <c:pt idx="20">
                  <c:v>85.796000000000006</c:v>
                </c:pt>
                <c:pt idx="21">
                  <c:v>85.834000000000003</c:v>
                </c:pt>
                <c:pt idx="22">
                  <c:v>86.281999999999996</c:v>
                </c:pt>
                <c:pt idx="23">
                  <c:v>86.451999999999998</c:v>
                </c:pt>
                <c:pt idx="24">
                  <c:v>86.513999999999996</c:v>
                </c:pt>
                <c:pt idx="25">
                  <c:v>86.626000000000005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9D-4B40-8CEF-C987B07DDA1F}"/>
            </c:ext>
          </c:extLst>
        </c:ser>
        <c:ser>
          <c:idx val="1"/>
          <c:order val="3"/>
          <c:spPr>
            <a:ln w="25400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Sheet1!$K$48:$K$79</c:f>
              <c:numCache>
                <c:formatCode>General</c:formatCode>
                <c:ptCount val="32"/>
                <c:pt idx="0">
                  <c:v>30.1</c:v>
                </c:pt>
                <c:pt idx="1">
                  <c:v>38.914000000000001</c:v>
                </c:pt>
                <c:pt idx="2">
                  <c:v>49.06</c:v>
                </c:pt>
                <c:pt idx="3">
                  <c:v>51</c:v>
                </c:pt>
                <c:pt idx="4">
                  <c:v>52.481999999999999</c:v>
                </c:pt>
                <c:pt idx="5">
                  <c:v>58.97</c:v>
                </c:pt>
                <c:pt idx="6">
                  <c:v>59.08</c:v>
                </c:pt>
                <c:pt idx="7">
                  <c:v>59.683999999999997</c:v>
                </c:pt>
                <c:pt idx="8">
                  <c:v>60.106000000000002</c:v>
                </c:pt>
                <c:pt idx="9">
                  <c:v>60.09</c:v>
                </c:pt>
                <c:pt idx="10">
                  <c:v>60.932000000000002</c:v>
                </c:pt>
                <c:pt idx="11">
                  <c:v>63.863999999999997</c:v>
                </c:pt>
                <c:pt idx="12">
                  <c:v>62.283999999999999</c:v>
                </c:pt>
                <c:pt idx="13">
                  <c:v>63.264000000000003</c:v>
                </c:pt>
                <c:pt idx="14">
                  <c:v>63.88</c:v>
                </c:pt>
                <c:pt idx="15">
                  <c:v>63.231999999999999</c:v>
                </c:pt>
                <c:pt idx="16">
                  <c:v>62.915999999999997</c:v>
                </c:pt>
                <c:pt idx="17">
                  <c:v>64.540000000000006</c:v>
                </c:pt>
                <c:pt idx="18">
                  <c:v>65.444000000000003</c:v>
                </c:pt>
                <c:pt idx="19">
                  <c:v>64.323999999999998</c:v>
                </c:pt>
                <c:pt idx="20">
                  <c:v>64.055999999999997</c:v>
                </c:pt>
                <c:pt idx="21">
                  <c:v>63.531999999999996</c:v>
                </c:pt>
                <c:pt idx="22">
                  <c:v>64.031999999999996</c:v>
                </c:pt>
                <c:pt idx="23">
                  <c:v>65.165999999999997</c:v>
                </c:pt>
                <c:pt idx="24">
                  <c:v>63.811999999999998</c:v>
                </c:pt>
                <c:pt idx="25">
                  <c:v>63.734000000000002</c:v>
                </c:pt>
                <c:pt idx="26">
                  <c:v>63.253999999999998</c:v>
                </c:pt>
                <c:pt idx="27">
                  <c:v>63.052</c:v>
                </c:pt>
                <c:pt idx="28">
                  <c:v>60.893999999999998</c:v>
                </c:pt>
                <c:pt idx="29">
                  <c:v>59.908000000000001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9D-4B40-8CEF-C987B07DDA1F}"/>
            </c:ext>
          </c:extLst>
        </c:ser>
        <c:ser>
          <c:idx val="2"/>
          <c:order val="4"/>
          <c:tx>
            <c:v>Mod-1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Sheet1!$G$48:$G$79</c:f>
              <c:numCache>
                <c:formatCode>General</c:formatCode>
                <c:ptCount val="32"/>
                <c:pt idx="0">
                  <c:v>27.33</c:v>
                </c:pt>
                <c:pt idx="1">
                  <c:v>41.84</c:v>
                </c:pt>
                <c:pt idx="2">
                  <c:v>50.12</c:v>
                </c:pt>
                <c:pt idx="3">
                  <c:v>51.07</c:v>
                </c:pt>
                <c:pt idx="4">
                  <c:v>53.86</c:v>
                </c:pt>
                <c:pt idx="5">
                  <c:v>57.914000000000001</c:v>
                </c:pt>
                <c:pt idx="6">
                  <c:v>58.481999999999999</c:v>
                </c:pt>
                <c:pt idx="7">
                  <c:v>59.878</c:v>
                </c:pt>
                <c:pt idx="8">
                  <c:v>59.462000000000003</c:v>
                </c:pt>
                <c:pt idx="9">
                  <c:v>59.886000000000003</c:v>
                </c:pt>
                <c:pt idx="10">
                  <c:v>61.344000000000001</c:v>
                </c:pt>
                <c:pt idx="11">
                  <c:v>64.548000000000002</c:v>
                </c:pt>
                <c:pt idx="12">
                  <c:v>61.776000000000003</c:v>
                </c:pt>
                <c:pt idx="13">
                  <c:v>63.792000000000002</c:v>
                </c:pt>
                <c:pt idx="14">
                  <c:v>64.266000000000005</c:v>
                </c:pt>
                <c:pt idx="15">
                  <c:v>64.584000000000003</c:v>
                </c:pt>
                <c:pt idx="16">
                  <c:v>63.765999999999998</c:v>
                </c:pt>
                <c:pt idx="17">
                  <c:v>64.394000000000005</c:v>
                </c:pt>
                <c:pt idx="18">
                  <c:v>64.296000000000006</c:v>
                </c:pt>
                <c:pt idx="19">
                  <c:v>64.055999999999997</c:v>
                </c:pt>
                <c:pt idx="20">
                  <c:v>63.234000000000002</c:v>
                </c:pt>
                <c:pt idx="21">
                  <c:v>64.272000000000006</c:v>
                </c:pt>
                <c:pt idx="22">
                  <c:v>62.64</c:v>
                </c:pt>
                <c:pt idx="23">
                  <c:v>63.59</c:v>
                </c:pt>
                <c:pt idx="24">
                  <c:v>64.091999999999999</c:v>
                </c:pt>
                <c:pt idx="25">
                  <c:v>62.228000000000002</c:v>
                </c:pt>
                <c:pt idx="26">
                  <c:v>63.247999999999998</c:v>
                </c:pt>
                <c:pt idx="27">
                  <c:v>63.234000000000002</c:v>
                </c:pt>
                <c:pt idx="28">
                  <c:v>61.283999999999999</c:v>
                </c:pt>
                <c:pt idx="29">
                  <c:v>59.648000000000003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19D-4B40-8CEF-C987B07DDA1F}"/>
            </c:ext>
          </c:extLst>
        </c:ser>
        <c:ser>
          <c:idx val="16"/>
          <c:order val="5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Sheet1!$AV$48:$AV$78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Sheet1!$AW$49:$AW$78</c:f>
              <c:numCache>
                <c:formatCode>General</c:formatCode>
                <c:ptCount val="30"/>
                <c:pt idx="0">
                  <c:v>60.317999999999998</c:v>
                </c:pt>
                <c:pt idx="1">
                  <c:v>64.19</c:v>
                </c:pt>
                <c:pt idx="2">
                  <c:v>65.444000000000003</c:v>
                </c:pt>
                <c:pt idx="3">
                  <c:v>67.400000000000006</c:v>
                </c:pt>
                <c:pt idx="4">
                  <c:v>69.42</c:v>
                </c:pt>
                <c:pt idx="5">
                  <c:v>64.045599999999993</c:v>
                </c:pt>
                <c:pt idx="6">
                  <c:v>64.086200000000005</c:v>
                </c:pt>
                <c:pt idx="7">
                  <c:v>66.175399999999996</c:v>
                </c:pt>
                <c:pt idx="8">
                  <c:v>69.211200000000005</c:v>
                </c:pt>
                <c:pt idx="9">
                  <c:v>69.0946</c:v>
                </c:pt>
                <c:pt idx="10">
                  <c:v>71.080399999999997</c:v>
                </c:pt>
                <c:pt idx="11">
                  <c:v>63.086799999999997</c:v>
                </c:pt>
                <c:pt idx="12">
                  <c:v>65.708799999999997</c:v>
                </c:pt>
                <c:pt idx="13">
                  <c:v>68.399000000000001</c:v>
                </c:pt>
                <c:pt idx="14">
                  <c:v>70.047200000000004</c:v>
                </c:pt>
                <c:pt idx="15">
                  <c:v>70.542400000000001</c:v>
                </c:pt>
                <c:pt idx="16">
                  <c:v>72.103800000000007</c:v>
                </c:pt>
                <c:pt idx="17">
                  <c:v>72.226799999999997</c:v>
                </c:pt>
                <c:pt idx="18">
                  <c:v>73.324600000000004</c:v>
                </c:pt>
                <c:pt idx="19">
                  <c:v>73.894999999999996</c:v>
                </c:pt>
                <c:pt idx="20">
                  <c:v>73.823400000000007</c:v>
                </c:pt>
                <c:pt idx="21">
                  <c:v>74.540999999999997</c:v>
                </c:pt>
                <c:pt idx="22">
                  <c:v>74.772400000000005</c:v>
                </c:pt>
                <c:pt idx="23">
                  <c:v>74.688199999999995</c:v>
                </c:pt>
                <c:pt idx="24">
                  <c:v>74.999799999999993</c:v>
                </c:pt>
                <c:pt idx="25">
                  <c:v>74.224400000000003</c:v>
                </c:pt>
                <c:pt idx="26">
                  <c:v>75.058800000000005</c:v>
                </c:pt>
                <c:pt idx="27">
                  <c:v>74.879599999999996</c:v>
                </c:pt>
                <c:pt idx="28">
                  <c:v>75.474400000000003</c:v>
                </c:pt>
                <c:pt idx="29">
                  <c:v>75.702799999999996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19D-4B40-8CEF-C987B07DD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26991"/>
        <c:axId val="135215343"/>
      </c:scatterChart>
      <c:valAx>
        <c:axId val="135226991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15343"/>
        <c:crosses val="autoZero"/>
        <c:crossBetween val="midCat"/>
      </c:valAx>
      <c:valAx>
        <c:axId val="135215343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2699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Sheet1!$C$17</c:f>
              <c:strCache>
                <c:ptCount val="1"/>
                <c:pt idx="0">
                  <c:v>ZINC(250 K)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75-4316-B22C-C231AAF652FB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75-4316-B22C-C231AAF652FB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75-4316-B22C-C231AAF652FB}"/>
              </c:ext>
            </c:extLst>
          </c:dPt>
          <c:cat>
            <c:strRef>
              <c:f>Sheet1!$D$16:$F$16</c:f>
              <c:strCache>
                <c:ptCount val="3"/>
                <c:pt idx="0">
                  <c:v>CPU(36)</c:v>
                </c:pt>
                <c:pt idx="1">
                  <c:v>P100(8c)</c:v>
                </c:pt>
                <c:pt idx="2">
                  <c:v>V100(8c)</c:v>
                </c:pt>
              </c:strCache>
            </c:strRef>
          </c:cat>
          <c:val>
            <c:numRef>
              <c:f>Sheet1!$D$17:$F$17</c:f>
              <c:numCache>
                <c:formatCode>General</c:formatCode>
                <c:ptCount val="3"/>
                <c:pt idx="0">
                  <c:v>0.23100000000000001</c:v>
                </c:pt>
                <c:pt idx="1">
                  <c:v>1.7124999999999999</c:v>
                </c:pt>
                <c:pt idx="2">
                  <c:v>1.5783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75-4316-B22C-C231AAF652FB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MOSES(1.6 M)</c:v>
                </c:pt>
              </c:strCache>
            </c:strRef>
          </c:tx>
          <c:spPr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Sheet1!$D$16:$F$16</c:f>
              <c:strCache>
                <c:ptCount val="3"/>
                <c:pt idx="0">
                  <c:v>CPU(36)</c:v>
                </c:pt>
                <c:pt idx="1">
                  <c:v>P100(8c)</c:v>
                </c:pt>
                <c:pt idx="2">
                  <c:v>V100(8c)</c:v>
                </c:pt>
              </c:strCache>
            </c:strRef>
          </c:cat>
          <c:val>
            <c:numRef>
              <c:f>Sheet1!$D$18:$F$18</c:f>
              <c:numCache>
                <c:formatCode>General</c:formatCode>
                <c:ptCount val="3"/>
                <c:pt idx="0">
                  <c:v>1.3393999999999999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75-4316-B22C-C231AAF65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-4"/>
        <c:axId val="1009081535"/>
        <c:axId val="1009079871"/>
      </c:barChart>
      <c:catAx>
        <c:axId val="100908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79871"/>
        <c:crosses val="autoZero"/>
        <c:auto val="1"/>
        <c:lblAlgn val="ctr"/>
        <c:lblOffset val="100"/>
        <c:noMultiLvlLbl val="0"/>
      </c:catAx>
      <c:valAx>
        <c:axId val="1009079871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8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Sheet1!$D$40:$F$40</c:f>
              <c:strCache>
                <c:ptCount val="3"/>
                <c:pt idx="0">
                  <c:v>CPU(36)</c:v>
                </c:pt>
                <c:pt idx="1">
                  <c:v>P100(4n,c)</c:v>
                </c:pt>
                <c:pt idx="2">
                  <c:v>V100(4n,c)</c:v>
                </c:pt>
              </c:strCache>
            </c:strRef>
          </c:cat>
          <c:val>
            <c:numRef>
              <c:f>Sheet1!$D$41:$F$41</c:f>
              <c:numCache>
                <c:formatCode>General</c:formatCode>
                <c:ptCount val="3"/>
                <c:pt idx="0">
                  <c:v>2.3062</c:v>
                </c:pt>
                <c:pt idx="1">
                  <c:v>0.6986</c:v>
                </c:pt>
                <c:pt idx="2">
                  <c:v>0.63470000000000004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2-4DAC-9F68-147E522C5C73}"/>
            </c:ext>
          </c:extLst>
        </c:ser>
        <c:ser>
          <c:idx val="1"/>
          <c:order val="1"/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E2-4DAC-9F68-147E522C5C73}"/>
              </c:ext>
            </c:extLst>
          </c:dPt>
          <c:cat>
            <c:strRef>
              <c:f>Sheet1!$D$40:$F$40</c:f>
              <c:strCache>
                <c:ptCount val="3"/>
                <c:pt idx="0">
                  <c:v>CPU(36)</c:v>
                </c:pt>
                <c:pt idx="1">
                  <c:v>P100(4n,c)</c:v>
                </c:pt>
                <c:pt idx="2">
                  <c:v>V100(4n,c)</c:v>
                </c:pt>
              </c:strCache>
            </c:strRef>
          </c:cat>
          <c:val>
            <c:numRef>
              <c:f>Sheet1!$D$42:$F$42</c:f>
              <c:numCache>
                <c:formatCode>General</c:formatCode>
                <c:ptCount val="3"/>
                <c:pt idx="0">
                  <c:v>24.1248</c:v>
                </c:pt>
                <c:pt idx="1">
                  <c:v>4.6268000000000002</c:v>
                </c:pt>
                <c:pt idx="2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2-4DAC-9F68-147E522C5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1374882591"/>
        <c:axId val="1374883007"/>
      </c:barChart>
      <c:catAx>
        <c:axId val="137488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83007"/>
        <c:crosses val="autoZero"/>
        <c:auto val="1"/>
        <c:lblAlgn val="ctr"/>
        <c:lblOffset val="100"/>
        <c:noMultiLvlLbl val="0"/>
      </c:catAx>
      <c:valAx>
        <c:axId val="1374883007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8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A4-4F79-B9BB-A52DF933634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A4-4F79-B9BB-A52DF9336343}"/>
              </c:ext>
            </c:extLst>
          </c:dPt>
          <c:cat>
            <c:strRef>
              <c:f>Sheet1!$D$31:$F$31</c:f>
              <c:strCache>
                <c:ptCount val="3"/>
                <c:pt idx="0">
                  <c:v>CPU(36)</c:v>
                </c:pt>
                <c:pt idx="1">
                  <c:v>P100</c:v>
                </c:pt>
                <c:pt idx="2">
                  <c:v>V100</c:v>
                </c:pt>
              </c:strCache>
            </c:strRef>
          </c:cat>
          <c:val>
            <c:numRef>
              <c:f>Sheet1!$D$32:$F$32</c:f>
              <c:numCache>
                <c:formatCode>General</c:formatCode>
                <c:ptCount val="3"/>
                <c:pt idx="0">
                  <c:v>3.9</c:v>
                </c:pt>
                <c:pt idx="1">
                  <c:v>0.92589999999999995</c:v>
                </c:pt>
                <c:pt idx="2">
                  <c:v>0.71460000000000001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A4-4F79-B9BB-A52DF9336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6"/>
        <c:axId val="1451123104"/>
        <c:axId val="1451125184"/>
      </c:barChart>
      <c:catAx>
        <c:axId val="145112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125184"/>
        <c:crosses val="autoZero"/>
        <c:auto val="1"/>
        <c:lblAlgn val="ctr"/>
        <c:lblOffset val="100"/>
        <c:noMultiLvlLbl val="0"/>
      </c:catAx>
      <c:valAx>
        <c:axId val="1451125184"/>
        <c:scaling>
          <c:orientation val="minMax"/>
          <c:max val="4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123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06-4398-BE94-75985F555765}"/>
              </c:ext>
            </c:extLst>
          </c:dPt>
          <c:cat>
            <c:strRef>
              <c:f>Sheet1!$D$24:$F$24</c:f>
              <c:strCache>
                <c:ptCount val="3"/>
                <c:pt idx="0">
                  <c:v>CPU(36)</c:v>
                </c:pt>
                <c:pt idx="1">
                  <c:v>P100</c:v>
                </c:pt>
                <c:pt idx="2">
                  <c:v>V100</c:v>
                </c:pt>
              </c:strCache>
            </c:strRef>
          </c:cat>
          <c:val>
            <c:numRef>
              <c:f>Sheet1!$D$25:$F$25</c:f>
              <c:numCache>
                <c:formatCode>General</c:formatCode>
                <c:ptCount val="3"/>
                <c:pt idx="0">
                  <c:v>1.97</c:v>
                </c:pt>
                <c:pt idx="1">
                  <c:v>7.8308</c:v>
                </c:pt>
                <c:pt idx="2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06-4398-BE94-75985F555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7"/>
        <c:axId val="1389271567"/>
        <c:axId val="1389272815"/>
      </c:barChart>
      <c:catAx>
        <c:axId val="138927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72815"/>
        <c:crosses val="autoZero"/>
        <c:auto val="1"/>
        <c:lblAlgn val="ctr"/>
        <c:lblOffset val="100"/>
        <c:noMultiLvlLbl val="0"/>
      </c:catAx>
      <c:valAx>
        <c:axId val="1389272815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7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Sheet1!$D$24</c:f>
              <c:strCache>
                <c:ptCount val="1"/>
                <c:pt idx="0">
                  <c:v>CPU(36)</c:v>
                </c:pt>
              </c:strCache>
            </c:strRef>
          </c:cat>
          <c:val>
            <c:numRef>
              <c:f>Sheet1!$D$28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4-4736-8A90-6222607F9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7"/>
        <c:axId val="1389271567"/>
        <c:axId val="1389272815"/>
      </c:barChart>
      <c:catAx>
        <c:axId val="138927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72815"/>
        <c:crosses val="autoZero"/>
        <c:auto val="1"/>
        <c:lblAlgn val="ctr"/>
        <c:lblOffset val="100"/>
        <c:noMultiLvlLbl val="0"/>
      </c:catAx>
      <c:valAx>
        <c:axId val="1389272815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7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Sheet1!$S$48:$S$79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Sheet1!$T$48:$T$79</c:f>
              <c:numCache>
                <c:formatCode>General</c:formatCode>
                <c:ptCount val="32"/>
                <c:pt idx="0">
                  <c:v>57.299799999999998</c:v>
                </c:pt>
                <c:pt idx="1">
                  <c:v>60.317999999999998</c:v>
                </c:pt>
                <c:pt idx="2">
                  <c:v>64.19</c:v>
                </c:pt>
                <c:pt idx="3">
                  <c:v>65.444000000000003</c:v>
                </c:pt>
                <c:pt idx="4">
                  <c:v>67.400000000000006</c:v>
                </c:pt>
                <c:pt idx="5">
                  <c:v>69.42</c:v>
                </c:pt>
                <c:pt idx="6">
                  <c:v>64.045599999999993</c:v>
                </c:pt>
                <c:pt idx="7">
                  <c:v>64.086200000000005</c:v>
                </c:pt>
                <c:pt idx="8">
                  <c:v>66.175399999999996</c:v>
                </c:pt>
                <c:pt idx="9">
                  <c:v>69.211200000000005</c:v>
                </c:pt>
                <c:pt idx="10">
                  <c:v>69.0946</c:v>
                </c:pt>
                <c:pt idx="11">
                  <c:v>71.080399999999997</c:v>
                </c:pt>
                <c:pt idx="12">
                  <c:v>63.086799999999997</c:v>
                </c:pt>
                <c:pt idx="13">
                  <c:v>65.708799999999997</c:v>
                </c:pt>
                <c:pt idx="14">
                  <c:v>68.399000000000001</c:v>
                </c:pt>
                <c:pt idx="15">
                  <c:v>70.047200000000004</c:v>
                </c:pt>
                <c:pt idx="16">
                  <c:v>70.542400000000001</c:v>
                </c:pt>
                <c:pt idx="17">
                  <c:v>72.103800000000007</c:v>
                </c:pt>
                <c:pt idx="18">
                  <c:v>72.226799999999997</c:v>
                </c:pt>
                <c:pt idx="19">
                  <c:v>73.324600000000004</c:v>
                </c:pt>
                <c:pt idx="20">
                  <c:v>73.894999999999996</c:v>
                </c:pt>
                <c:pt idx="21">
                  <c:v>73.823400000000007</c:v>
                </c:pt>
                <c:pt idx="22">
                  <c:v>74.540999999999997</c:v>
                </c:pt>
                <c:pt idx="23">
                  <c:v>74.772400000000005</c:v>
                </c:pt>
                <c:pt idx="24">
                  <c:v>74.688199999999995</c:v>
                </c:pt>
                <c:pt idx="25">
                  <c:v>74.999799999999993</c:v>
                </c:pt>
                <c:pt idx="26">
                  <c:v>74.224400000000003</c:v>
                </c:pt>
                <c:pt idx="27">
                  <c:v>75.058800000000005</c:v>
                </c:pt>
                <c:pt idx="28">
                  <c:v>74.879599999999996</c:v>
                </c:pt>
                <c:pt idx="29">
                  <c:v>75.474400000000003</c:v>
                </c:pt>
                <c:pt idx="30">
                  <c:v>75.702799999999996</c:v>
                </c:pt>
                <c:pt idx="31">
                  <c:v>75.550600000000003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12-458D-9658-112B3F948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26991"/>
        <c:axId val="135215343"/>
      </c:scatterChart>
      <c:valAx>
        <c:axId val="135226991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15343"/>
        <c:crosses val="autoZero"/>
        <c:crossBetween val="midCat"/>
      </c:valAx>
      <c:valAx>
        <c:axId val="135215343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26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Sheet1!$S$48:$S$79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Sheet1!$T$48:$T$79</c:f>
              <c:numCache>
                <c:formatCode>General</c:formatCode>
                <c:ptCount val="32"/>
                <c:pt idx="0">
                  <c:v>57.299799999999998</c:v>
                </c:pt>
                <c:pt idx="1">
                  <c:v>60.317999999999998</c:v>
                </c:pt>
                <c:pt idx="2">
                  <c:v>64.19</c:v>
                </c:pt>
                <c:pt idx="3">
                  <c:v>65.444000000000003</c:v>
                </c:pt>
                <c:pt idx="4">
                  <c:v>67.400000000000006</c:v>
                </c:pt>
                <c:pt idx="5">
                  <c:v>69.42</c:v>
                </c:pt>
                <c:pt idx="6">
                  <c:v>64.045599999999993</c:v>
                </c:pt>
                <c:pt idx="7">
                  <c:v>64.086200000000005</c:v>
                </c:pt>
                <c:pt idx="8">
                  <c:v>66.175399999999996</c:v>
                </c:pt>
                <c:pt idx="9">
                  <c:v>69.211200000000005</c:v>
                </c:pt>
                <c:pt idx="10">
                  <c:v>69.0946</c:v>
                </c:pt>
                <c:pt idx="11">
                  <c:v>71.080399999999997</c:v>
                </c:pt>
                <c:pt idx="12">
                  <c:v>63.086799999999997</c:v>
                </c:pt>
                <c:pt idx="13">
                  <c:v>65.708799999999997</c:v>
                </c:pt>
                <c:pt idx="14">
                  <c:v>68.399000000000001</c:v>
                </c:pt>
                <c:pt idx="15">
                  <c:v>70.047200000000004</c:v>
                </c:pt>
                <c:pt idx="16">
                  <c:v>70.542400000000001</c:v>
                </c:pt>
                <c:pt idx="17">
                  <c:v>72.103800000000007</c:v>
                </c:pt>
                <c:pt idx="18">
                  <c:v>72.226799999999997</c:v>
                </c:pt>
                <c:pt idx="19">
                  <c:v>73.324600000000004</c:v>
                </c:pt>
                <c:pt idx="20">
                  <c:v>73.894999999999996</c:v>
                </c:pt>
                <c:pt idx="21">
                  <c:v>73.823400000000007</c:v>
                </c:pt>
                <c:pt idx="22">
                  <c:v>74.540999999999997</c:v>
                </c:pt>
                <c:pt idx="23">
                  <c:v>74.772400000000005</c:v>
                </c:pt>
                <c:pt idx="24">
                  <c:v>74.688199999999995</c:v>
                </c:pt>
                <c:pt idx="25">
                  <c:v>74.999799999999993</c:v>
                </c:pt>
                <c:pt idx="26">
                  <c:v>74.224400000000003</c:v>
                </c:pt>
                <c:pt idx="27">
                  <c:v>75.058800000000005</c:v>
                </c:pt>
                <c:pt idx="28">
                  <c:v>74.879599999999996</c:v>
                </c:pt>
                <c:pt idx="29">
                  <c:v>75.474400000000003</c:v>
                </c:pt>
                <c:pt idx="30">
                  <c:v>75.702799999999996</c:v>
                </c:pt>
                <c:pt idx="31">
                  <c:v>75.550600000000003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C-4F80-B880-D8A9385ABB3D}"/>
            </c:ext>
          </c:extLst>
        </c:ser>
        <c:ser>
          <c:idx val="1"/>
          <c:order val="1"/>
          <c:spPr>
            <a:ln w="25400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Sheet1!$K$48:$K$79</c:f>
              <c:numCache>
                <c:formatCode>General</c:formatCode>
                <c:ptCount val="32"/>
                <c:pt idx="0">
                  <c:v>30.1</c:v>
                </c:pt>
                <c:pt idx="1">
                  <c:v>38.914000000000001</c:v>
                </c:pt>
                <c:pt idx="2">
                  <c:v>49.06</c:v>
                </c:pt>
                <c:pt idx="3">
                  <c:v>51</c:v>
                </c:pt>
                <c:pt idx="4">
                  <c:v>52.481999999999999</c:v>
                </c:pt>
                <c:pt idx="5">
                  <c:v>58.97</c:v>
                </c:pt>
                <c:pt idx="6">
                  <c:v>59.08</c:v>
                </c:pt>
                <c:pt idx="7">
                  <c:v>59.683999999999997</c:v>
                </c:pt>
                <c:pt idx="8">
                  <c:v>60.106000000000002</c:v>
                </c:pt>
                <c:pt idx="9">
                  <c:v>60.09</c:v>
                </c:pt>
                <c:pt idx="10">
                  <c:v>60.932000000000002</c:v>
                </c:pt>
                <c:pt idx="11">
                  <c:v>63.863999999999997</c:v>
                </c:pt>
                <c:pt idx="12">
                  <c:v>62.283999999999999</c:v>
                </c:pt>
                <c:pt idx="13">
                  <c:v>63.264000000000003</c:v>
                </c:pt>
                <c:pt idx="14">
                  <c:v>63.88</c:v>
                </c:pt>
                <c:pt idx="15">
                  <c:v>63.231999999999999</c:v>
                </c:pt>
                <c:pt idx="16">
                  <c:v>62.915999999999997</c:v>
                </c:pt>
                <c:pt idx="17">
                  <c:v>64.540000000000006</c:v>
                </c:pt>
                <c:pt idx="18">
                  <c:v>65.444000000000003</c:v>
                </c:pt>
                <c:pt idx="19">
                  <c:v>64.323999999999998</c:v>
                </c:pt>
                <c:pt idx="20">
                  <c:v>64.055999999999997</c:v>
                </c:pt>
                <c:pt idx="21">
                  <c:v>63.531999999999996</c:v>
                </c:pt>
                <c:pt idx="22">
                  <c:v>64.031999999999996</c:v>
                </c:pt>
                <c:pt idx="23">
                  <c:v>65.165999999999997</c:v>
                </c:pt>
                <c:pt idx="24">
                  <c:v>63.811999999999998</c:v>
                </c:pt>
                <c:pt idx="25">
                  <c:v>63.734000000000002</c:v>
                </c:pt>
                <c:pt idx="26">
                  <c:v>63.253999999999998</c:v>
                </c:pt>
                <c:pt idx="27">
                  <c:v>63.052</c:v>
                </c:pt>
                <c:pt idx="28">
                  <c:v>60.893999999999998</c:v>
                </c:pt>
                <c:pt idx="29">
                  <c:v>59.908000000000001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8C-4F80-B880-D8A9385ABB3D}"/>
            </c:ext>
          </c:extLst>
        </c:ser>
        <c:ser>
          <c:idx val="2"/>
          <c:order val="2"/>
          <c:tx>
            <c:v>Mod-1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35</c:v>
                </c:pt>
                <c:pt idx="29">
                  <c:v>40</c:v>
                </c:pt>
              </c:numCache>
            </c:numRef>
          </c:xVal>
          <c:yVal>
            <c:numRef>
              <c:f>Sheet1!$G$48:$G$79</c:f>
              <c:numCache>
                <c:formatCode>General</c:formatCode>
                <c:ptCount val="32"/>
                <c:pt idx="0">
                  <c:v>27.33</c:v>
                </c:pt>
                <c:pt idx="1">
                  <c:v>41.84</c:v>
                </c:pt>
                <c:pt idx="2">
                  <c:v>50.12</c:v>
                </c:pt>
                <c:pt idx="3">
                  <c:v>51.07</c:v>
                </c:pt>
                <c:pt idx="4">
                  <c:v>53.86</c:v>
                </c:pt>
                <c:pt idx="5">
                  <c:v>57.914000000000001</c:v>
                </c:pt>
                <c:pt idx="6">
                  <c:v>58.481999999999999</c:v>
                </c:pt>
                <c:pt idx="7">
                  <c:v>59.878</c:v>
                </c:pt>
                <c:pt idx="8">
                  <c:v>59.462000000000003</c:v>
                </c:pt>
                <c:pt idx="9">
                  <c:v>59.886000000000003</c:v>
                </c:pt>
                <c:pt idx="10">
                  <c:v>61.344000000000001</c:v>
                </c:pt>
                <c:pt idx="11">
                  <c:v>64.548000000000002</c:v>
                </c:pt>
                <c:pt idx="12">
                  <c:v>61.776000000000003</c:v>
                </c:pt>
                <c:pt idx="13">
                  <c:v>63.792000000000002</c:v>
                </c:pt>
                <c:pt idx="14">
                  <c:v>64.266000000000005</c:v>
                </c:pt>
                <c:pt idx="15">
                  <c:v>64.584000000000003</c:v>
                </c:pt>
                <c:pt idx="16">
                  <c:v>63.765999999999998</c:v>
                </c:pt>
                <c:pt idx="17">
                  <c:v>64.394000000000005</c:v>
                </c:pt>
                <c:pt idx="18">
                  <c:v>64.296000000000006</c:v>
                </c:pt>
                <c:pt idx="19">
                  <c:v>64.055999999999997</c:v>
                </c:pt>
                <c:pt idx="20">
                  <c:v>63.234000000000002</c:v>
                </c:pt>
                <c:pt idx="21">
                  <c:v>64.272000000000006</c:v>
                </c:pt>
                <c:pt idx="22">
                  <c:v>62.64</c:v>
                </c:pt>
                <c:pt idx="23">
                  <c:v>63.59</c:v>
                </c:pt>
                <c:pt idx="24">
                  <c:v>64.091999999999999</c:v>
                </c:pt>
                <c:pt idx="25">
                  <c:v>62.228000000000002</c:v>
                </c:pt>
                <c:pt idx="26">
                  <c:v>63.247999999999998</c:v>
                </c:pt>
                <c:pt idx="27">
                  <c:v>63.234000000000002</c:v>
                </c:pt>
                <c:pt idx="28">
                  <c:v>61.283999999999999</c:v>
                </c:pt>
                <c:pt idx="29">
                  <c:v>59.648000000000003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8C-4F80-B880-D8A9385AB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26991"/>
        <c:axId val="135215343"/>
      </c:scatterChart>
      <c:valAx>
        <c:axId val="135226991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15343"/>
        <c:crosses val="autoZero"/>
        <c:crossBetween val="midCat"/>
      </c:valAx>
      <c:valAx>
        <c:axId val="135215343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26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Sheet1!$G$48:$G$77</c:f>
              <c:numCache>
                <c:formatCode>General</c:formatCode>
                <c:ptCount val="30"/>
                <c:pt idx="0">
                  <c:v>27.33</c:v>
                </c:pt>
                <c:pt idx="1">
                  <c:v>41.84</c:v>
                </c:pt>
                <c:pt idx="2">
                  <c:v>50.12</c:v>
                </c:pt>
                <c:pt idx="3">
                  <c:v>51.07</c:v>
                </c:pt>
                <c:pt idx="4">
                  <c:v>53.86</c:v>
                </c:pt>
                <c:pt idx="5">
                  <c:v>57.914000000000001</c:v>
                </c:pt>
                <c:pt idx="6">
                  <c:v>58.481999999999999</c:v>
                </c:pt>
                <c:pt idx="7">
                  <c:v>59.878</c:v>
                </c:pt>
                <c:pt idx="8">
                  <c:v>59.462000000000003</c:v>
                </c:pt>
                <c:pt idx="9">
                  <c:v>59.886000000000003</c:v>
                </c:pt>
                <c:pt idx="10">
                  <c:v>61.344000000000001</c:v>
                </c:pt>
                <c:pt idx="11">
                  <c:v>64.548000000000002</c:v>
                </c:pt>
                <c:pt idx="12">
                  <c:v>61.776000000000003</c:v>
                </c:pt>
                <c:pt idx="13">
                  <c:v>63.792000000000002</c:v>
                </c:pt>
                <c:pt idx="14">
                  <c:v>64.266000000000005</c:v>
                </c:pt>
                <c:pt idx="15">
                  <c:v>64.584000000000003</c:v>
                </c:pt>
                <c:pt idx="16">
                  <c:v>63.765999999999998</c:v>
                </c:pt>
                <c:pt idx="17">
                  <c:v>64.394000000000005</c:v>
                </c:pt>
                <c:pt idx="18">
                  <c:v>64.296000000000006</c:v>
                </c:pt>
                <c:pt idx="19">
                  <c:v>64.055999999999997</c:v>
                </c:pt>
                <c:pt idx="20">
                  <c:v>63.234000000000002</c:v>
                </c:pt>
                <c:pt idx="21">
                  <c:v>64.272000000000006</c:v>
                </c:pt>
                <c:pt idx="22">
                  <c:v>62.64</c:v>
                </c:pt>
                <c:pt idx="23">
                  <c:v>63.59</c:v>
                </c:pt>
                <c:pt idx="24">
                  <c:v>64.091999999999999</c:v>
                </c:pt>
                <c:pt idx="25">
                  <c:v>62.228000000000002</c:v>
                </c:pt>
                <c:pt idx="26">
                  <c:v>63.247999999999998</c:v>
                </c:pt>
                <c:pt idx="27">
                  <c:v>63.234000000000002</c:v>
                </c:pt>
                <c:pt idx="28">
                  <c:v>61.283999999999999</c:v>
                </c:pt>
                <c:pt idx="29">
                  <c:v>59.648000000000003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A7-485A-A57F-3DC72A3D9C5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Sheet1!$H$48:$H$77</c:f>
              <c:numCache>
                <c:formatCode>General</c:formatCode>
                <c:ptCount val="30"/>
                <c:pt idx="0">
                  <c:v>29.306000000000001</c:v>
                </c:pt>
                <c:pt idx="1">
                  <c:v>41.704000000000001</c:v>
                </c:pt>
                <c:pt idx="2">
                  <c:v>42.48</c:v>
                </c:pt>
                <c:pt idx="3">
                  <c:v>50.57</c:v>
                </c:pt>
                <c:pt idx="4">
                  <c:v>53.33</c:v>
                </c:pt>
                <c:pt idx="5">
                  <c:v>56.38</c:v>
                </c:pt>
                <c:pt idx="6">
                  <c:v>57.53</c:v>
                </c:pt>
                <c:pt idx="7">
                  <c:v>59.22</c:v>
                </c:pt>
                <c:pt idx="8">
                  <c:v>60.26</c:v>
                </c:pt>
                <c:pt idx="9">
                  <c:v>59.048000000000002</c:v>
                </c:pt>
                <c:pt idx="10">
                  <c:v>60.898000000000003</c:v>
                </c:pt>
                <c:pt idx="11">
                  <c:v>60.951999999999998</c:v>
                </c:pt>
                <c:pt idx="12">
                  <c:v>60.787999999999997</c:v>
                </c:pt>
                <c:pt idx="13">
                  <c:v>59.317999999999998</c:v>
                </c:pt>
                <c:pt idx="14">
                  <c:v>60.654000000000003</c:v>
                </c:pt>
                <c:pt idx="15">
                  <c:v>60.63</c:v>
                </c:pt>
                <c:pt idx="16">
                  <c:v>59.808</c:v>
                </c:pt>
                <c:pt idx="17">
                  <c:v>59.612000000000002</c:v>
                </c:pt>
                <c:pt idx="18">
                  <c:v>58.874000000000002</c:v>
                </c:pt>
                <c:pt idx="19">
                  <c:v>58.54</c:v>
                </c:pt>
                <c:pt idx="20">
                  <c:v>58.223999999999997</c:v>
                </c:pt>
                <c:pt idx="21">
                  <c:v>57.295999999999999</c:v>
                </c:pt>
                <c:pt idx="22">
                  <c:v>56.84</c:v>
                </c:pt>
                <c:pt idx="23">
                  <c:v>55.892000000000003</c:v>
                </c:pt>
                <c:pt idx="24">
                  <c:v>55.305999999999997</c:v>
                </c:pt>
                <c:pt idx="25">
                  <c:v>53.802</c:v>
                </c:pt>
                <c:pt idx="26">
                  <c:v>52.454000000000001</c:v>
                </c:pt>
                <c:pt idx="27">
                  <c:v>50.636000000000003</c:v>
                </c:pt>
                <c:pt idx="28">
                  <c:v>41.146000000000001</c:v>
                </c:pt>
                <c:pt idx="29">
                  <c:v>32.502000000000002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A7-485A-A57F-3DC72A3D9C50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Sheet1!$I$48:$I$77</c:f>
              <c:numCache>
                <c:formatCode>General</c:formatCode>
                <c:ptCount val="30"/>
                <c:pt idx="0">
                  <c:v>28.28</c:v>
                </c:pt>
                <c:pt idx="1">
                  <c:v>42.78</c:v>
                </c:pt>
                <c:pt idx="2">
                  <c:v>48.26</c:v>
                </c:pt>
                <c:pt idx="3">
                  <c:v>50.408000000000001</c:v>
                </c:pt>
                <c:pt idx="4">
                  <c:v>54.793999999999997</c:v>
                </c:pt>
                <c:pt idx="5">
                  <c:v>56.73</c:v>
                </c:pt>
                <c:pt idx="6">
                  <c:v>56.085999999999999</c:v>
                </c:pt>
                <c:pt idx="7">
                  <c:v>57.65</c:v>
                </c:pt>
                <c:pt idx="8">
                  <c:v>57.95</c:v>
                </c:pt>
                <c:pt idx="9">
                  <c:v>59.344000000000001</c:v>
                </c:pt>
                <c:pt idx="10">
                  <c:v>59.844000000000001</c:v>
                </c:pt>
                <c:pt idx="11">
                  <c:v>59.634</c:v>
                </c:pt>
                <c:pt idx="12">
                  <c:v>59.96</c:v>
                </c:pt>
                <c:pt idx="13">
                  <c:v>60.631999999999998</c:v>
                </c:pt>
                <c:pt idx="14">
                  <c:v>59.988</c:v>
                </c:pt>
                <c:pt idx="15">
                  <c:v>57.128</c:v>
                </c:pt>
                <c:pt idx="16">
                  <c:v>57.368000000000002</c:v>
                </c:pt>
                <c:pt idx="17">
                  <c:v>58.566000000000003</c:v>
                </c:pt>
                <c:pt idx="18">
                  <c:v>58.433999999999997</c:v>
                </c:pt>
                <c:pt idx="19">
                  <c:v>56.262</c:v>
                </c:pt>
                <c:pt idx="20">
                  <c:v>56.392000000000003</c:v>
                </c:pt>
                <c:pt idx="21">
                  <c:v>54.826000000000001</c:v>
                </c:pt>
                <c:pt idx="22">
                  <c:v>53.828000000000003</c:v>
                </c:pt>
                <c:pt idx="23">
                  <c:v>54.316000000000003</c:v>
                </c:pt>
                <c:pt idx="24">
                  <c:v>53.027999999999999</c:v>
                </c:pt>
                <c:pt idx="25">
                  <c:v>50.747999999999998</c:v>
                </c:pt>
                <c:pt idx="26">
                  <c:v>50.872</c:v>
                </c:pt>
                <c:pt idx="27">
                  <c:v>48.42</c:v>
                </c:pt>
                <c:pt idx="28">
                  <c:v>40.351999999999997</c:v>
                </c:pt>
                <c:pt idx="29">
                  <c:v>31.606000000000002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A7-485A-A57F-3DC72A3D9C50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Sheet1!$J$48:$J$77</c:f>
              <c:numCache>
                <c:formatCode>General</c:formatCode>
                <c:ptCount val="30"/>
                <c:pt idx="0">
                  <c:v>30.904</c:v>
                </c:pt>
                <c:pt idx="1">
                  <c:v>43.036000000000001</c:v>
                </c:pt>
                <c:pt idx="2">
                  <c:v>47.186</c:v>
                </c:pt>
                <c:pt idx="3">
                  <c:v>53.94</c:v>
                </c:pt>
                <c:pt idx="4">
                  <c:v>53.417999999999999</c:v>
                </c:pt>
                <c:pt idx="5">
                  <c:v>57.433999999999997</c:v>
                </c:pt>
                <c:pt idx="6">
                  <c:v>59.014000000000003</c:v>
                </c:pt>
                <c:pt idx="7">
                  <c:v>60.012</c:v>
                </c:pt>
                <c:pt idx="8">
                  <c:v>60.9</c:v>
                </c:pt>
                <c:pt idx="9">
                  <c:v>60.484000000000002</c:v>
                </c:pt>
                <c:pt idx="10">
                  <c:v>60.456000000000003</c:v>
                </c:pt>
                <c:pt idx="11">
                  <c:v>61.475999999999999</c:v>
                </c:pt>
                <c:pt idx="12">
                  <c:v>63.52</c:v>
                </c:pt>
                <c:pt idx="13">
                  <c:v>63.128</c:v>
                </c:pt>
                <c:pt idx="14">
                  <c:v>63.015999999999998</c:v>
                </c:pt>
                <c:pt idx="15">
                  <c:v>62.497999999999998</c:v>
                </c:pt>
                <c:pt idx="16">
                  <c:v>62.707999999999998</c:v>
                </c:pt>
                <c:pt idx="17">
                  <c:v>63.444000000000003</c:v>
                </c:pt>
                <c:pt idx="18">
                  <c:v>63.588000000000001</c:v>
                </c:pt>
                <c:pt idx="19">
                  <c:v>63.741999999999997</c:v>
                </c:pt>
                <c:pt idx="20">
                  <c:v>62.317999999999998</c:v>
                </c:pt>
                <c:pt idx="21">
                  <c:v>63.082000000000001</c:v>
                </c:pt>
                <c:pt idx="22">
                  <c:v>61.374000000000002</c:v>
                </c:pt>
                <c:pt idx="23">
                  <c:v>63.247999999999998</c:v>
                </c:pt>
                <c:pt idx="24">
                  <c:v>63.322000000000003</c:v>
                </c:pt>
                <c:pt idx="25">
                  <c:v>61.42</c:v>
                </c:pt>
                <c:pt idx="26">
                  <c:v>61.734000000000002</c:v>
                </c:pt>
                <c:pt idx="27">
                  <c:v>60.945999999999998</c:v>
                </c:pt>
                <c:pt idx="28">
                  <c:v>59.856000000000002</c:v>
                </c:pt>
                <c:pt idx="29">
                  <c:v>57.866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A7-485A-A57F-3DC72A3D9C50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Sheet1!$K$48:$K$77</c:f>
              <c:numCache>
                <c:formatCode>General</c:formatCode>
                <c:ptCount val="30"/>
                <c:pt idx="0">
                  <c:v>30.1</c:v>
                </c:pt>
                <c:pt idx="1">
                  <c:v>38.914000000000001</c:v>
                </c:pt>
                <c:pt idx="2">
                  <c:v>49.06</c:v>
                </c:pt>
                <c:pt idx="3">
                  <c:v>51</c:v>
                </c:pt>
                <c:pt idx="4">
                  <c:v>52.481999999999999</c:v>
                </c:pt>
                <c:pt idx="5">
                  <c:v>58.97</c:v>
                </c:pt>
                <c:pt idx="6">
                  <c:v>59.08</c:v>
                </c:pt>
                <c:pt idx="7">
                  <c:v>59.683999999999997</c:v>
                </c:pt>
                <c:pt idx="8">
                  <c:v>60.106000000000002</c:v>
                </c:pt>
                <c:pt idx="9">
                  <c:v>60.09</c:v>
                </c:pt>
                <c:pt idx="10">
                  <c:v>60.932000000000002</c:v>
                </c:pt>
                <c:pt idx="11">
                  <c:v>63.863999999999997</c:v>
                </c:pt>
                <c:pt idx="12">
                  <c:v>62.283999999999999</c:v>
                </c:pt>
                <c:pt idx="13">
                  <c:v>63.264000000000003</c:v>
                </c:pt>
                <c:pt idx="14">
                  <c:v>63.88</c:v>
                </c:pt>
                <c:pt idx="15">
                  <c:v>63.231999999999999</c:v>
                </c:pt>
                <c:pt idx="16">
                  <c:v>62.915999999999997</c:v>
                </c:pt>
                <c:pt idx="17">
                  <c:v>64.540000000000006</c:v>
                </c:pt>
                <c:pt idx="18">
                  <c:v>65.444000000000003</c:v>
                </c:pt>
                <c:pt idx="19">
                  <c:v>64.323999999999998</c:v>
                </c:pt>
                <c:pt idx="20">
                  <c:v>64.055999999999997</c:v>
                </c:pt>
                <c:pt idx="21">
                  <c:v>63.531999999999996</c:v>
                </c:pt>
                <c:pt idx="22">
                  <c:v>64.031999999999996</c:v>
                </c:pt>
                <c:pt idx="23">
                  <c:v>65.165999999999997</c:v>
                </c:pt>
                <c:pt idx="24">
                  <c:v>63.811999999999998</c:v>
                </c:pt>
                <c:pt idx="25">
                  <c:v>63.734000000000002</c:v>
                </c:pt>
                <c:pt idx="26">
                  <c:v>63.253999999999998</c:v>
                </c:pt>
                <c:pt idx="27">
                  <c:v>63.052</c:v>
                </c:pt>
                <c:pt idx="28">
                  <c:v>60.893999999999998</c:v>
                </c:pt>
                <c:pt idx="29">
                  <c:v>59.908000000000001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A7-485A-A57F-3DC72A3D9C50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Sheet1!$M$48:$M$77</c:f>
              <c:numCache>
                <c:formatCode>General</c:formatCode>
                <c:ptCount val="30"/>
                <c:pt idx="0">
                  <c:v>28.6</c:v>
                </c:pt>
                <c:pt idx="1">
                  <c:v>45.8</c:v>
                </c:pt>
                <c:pt idx="2">
                  <c:v>54.8</c:v>
                </c:pt>
                <c:pt idx="3">
                  <c:v>59.198</c:v>
                </c:pt>
                <c:pt idx="4">
                  <c:v>66.25</c:v>
                </c:pt>
                <c:pt idx="5">
                  <c:v>67.067999999999998</c:v>
                </c:pt>
                <c:pt idx="6">
                  <c:v>70.191999999999993</c:v>
                </c:pt>
                <c:pt idx="7">
                  <c:v>72.054000000000002</c:v>
                </c:pt>
                <c:pt idx="8">
                  <c:v>73.272000000000006</c:v>
                </c:pt>
                <c:pt idx="9">
                  <c:v>74.366</c:v>
                </c:pt>
                <c:pt idx="10">
                  <c:v>74.22</c:v>
                </c:pt>
                <c:pt idx="11">
                  <c:v>76.135999999999996</c:v>
                </c:pt>
                <c:pt idx="12">
                  <c:v>76.87</c:v>
                </c:pt>
                <c:pt idx="13">
                  <c:v>76.774000000000001</c:v>
                </c:pt>
                <c:pt idx="14">
                  <c:v>77.066000000000003</c:v>
                </c:pt>
                <c:pt idx="15">
                  <c:v>78.010000000000005</c:v>
                </c:pt>
                <c:pt idx="16">
                  <c:v>77.867999999999995</c:v>
                </c:pt>
                <c:pt idx="17">
                  <c:v>78.31</c:v>
                </c:pt>
                <c:pt idx="18">
                  <c:v>78.498000000000005</c:v>
                </c:pt>
                <c:pt idx="19">
                  <c:v>78.408000000000001</c:v>
                </c:pt>
                <c:pt idx="20">
                  <c:v>78.77</c:v>
                </c:pt>
                <c:pt idx="21">
                  <c:v>79.085999999999999</c:v>
                </c:pt>
                <c:pt idx="22">
                  <c:v>79.135999999999996</c:v>
                </c:pt>
                <c:pt idx="23">
                  <c:v>78.841999999999999</c:v>
                </c:pt>
                <c:pt idx="24">
                  <c:v>78.828000000000003</c:v>
                </c:pt>
                <c:pt idx="25">
                  <c:v>79.037999999999997</c:v>
                </c:pt>
                <c:pt idx="26">
                  <c:v>79.103999999999999</c:v>
                </c:pt>
                <c:pt idx="27">
                  <c:v>78.912000000000006</c:v>
                </c:pt>
                <c:pt idx="28">
                  <c:v>79.158000000000001</c:v>
                </c:pt>
                <c:pt idx="29">
                  <c:v>79.099999999999994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A7-485A-A57F-3DC72A3D9C50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Sheet1!$O$48:$O$77</c:f>
              <c:numCache>
                <c:formatCode>General</c:formatCode>
                <c:ptCount val="30"/>
                <c:pt idx="0">
                  <c:v>32.14</c:v>
                </c:pt>
                <c:pt idx="1">
                  <c:v>48.823999999999998</c:v>
                </c:pt>
                <c:pt idx="2">
                  <c:v>50.02</c:v>
                </c:pt>
                <c:pt idx="3">
                  <c:v>58.037999999999997</c:v>
                </c:pt>
                <c:pt idx="4">
                  <c:v>60.02</c:v>
                </c:pt>
                <c:pt idx="5">
                  <c:v>62.741999999999997</c:v>
                </c:pt>
                <c:pt idx="6">
                  <c:v>64.063999999999993</c:v>
                </c:pt>
                <c:pt idx="7">
                  <c:v>64.197999999999993</c:v>
                </c:pt>
                <c:pt idx="8">
                  <c:v>66.408000000000001</c:v>
                </c:pt>
                <c:pt idx="9">
                  <c:v>64.632000000000005</c:v>
                </c:pt>
                <c:pt idx="10">
                  <c:v>67.141999999999996</c:v>
                </c:pt>
                <c:pt idx="11">
                  <c:v>67.938000000000002</c:v>
                </c:pt>
                <c:pt idx="12">
                  <c:v>67.668000000000006</c:v>
                </c:pt>
                <c:pt idx="13">
                  <c:v>70.067999999999998</c:v>
                </c:pt>
                <c:pt idx="14">
                  <c:v>69.203999999999994</c:v>
                </c:pt>
                <c:pt idx="15">
                  <c:v>68.822000000000003</c:v>
                </c:pt>
                <c:pt idx="16">
                  <c:v>67.195999999999998</c:v>
                </c:pt>
                <c:pt idx="17">
                  <c:v>69.59</c:v>
                </c:pt>
                <c:pt idx="18">
                  <c:v>68.415999999999997</c:v>
                </c:pt>
                <c:pt idx="19">
                  <c:v>68.373999999999995</c:v>
                </c:pt>
                <c:pt idx="20">
                  <c:v>67.334000000000003</c:v>
                </c:pt>
                <c:pt idx="21">
                  <c:v>68.099999999999994</c:v>
                </c:pt>
                <c:pt idx="22">
                  <c:v>67.688000000000002</c:v>
                </c:pt>
                <c:pt idx="23">
                  <c:v>67.688000000000002</c:v>
                </c:pt>
                <c:pt idx="24">
                  <c:v>67.924000000000007</c:v>
                </c:pt>
                <c:pt idx="25">
                  <c:v>67.103999999999999</c:v>
                </c:pt>
                <c:pt idx="26">
                  <c:v>66.296000000000006</c:v>
                </c:pt>
                <c:pt idx="27">
                  <c:v>65.793999999999997</c:v>
                </c:pt>
                <c:pt idx="28">
                  <c:v>63.218000000000004</c:v>
                </c:pt>
                <c:pt idx="29">
                  <c:v>59.764000000000003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A7-485A-A57F-3DC72A3D9C50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Sheet1!$P$48:$P$77</c:f>
              <c:numCache>
                <c:formatCode>General</c:formatCode>
                <c:ptCount val="30"/>
                <c:pt idx="0">
                  <c:v>31.88</c:v>
                </c:pt>
                <c:pt idx="1">
                  <c:v>46.704000000000001</c:v>
                </c:pt>
                <c:pt idx="2">
                  <c:v>56.238</c:v>
                </c:pt>
                <c:pt idx="3">
                  <c:v>59.98</c:v>
                </c:pt>
                <c:pt idx="4">
                  <c:v>57.68</c:v>
                </c:pt>
                <c:pt idx="5">
                  <c:v>64.11</c:v>
                </c:pt>
                <c:pt idx="6">
                  <c:v>66.811999999999998</c:v>
                </c:pt>
                <c:pt idx="7">
                  <c:v>67.822000000000003</c:v>
                </c:pt>
                <c:pt idx="8">
                  <c:v>67.686000000000007</c:v>
                </c:pt>
                <c:pt idx="9">
                  <c:v>68.540000000000006</c:v>
                </c:pt>
                <c:pt idx="10">
                  <c:v>68.072000000000003</c:v>
                </c:pt>
                <c:pt idx="11">
                  <c:v>71.555999999999997</c:v>
                </c:pt>
                <c:pt idx="12">
                  <c:v>71.513999999999996</c:v>
                </c:pt>
                <c:pt idx="13">
                  <c:v>71.231999999999999</c:v>
                </c:pt>
                <c:pt idx="14">
                  <c:v>69.822000000000003</c:v>
                </c:pt>
                <c:pt idx="15">
                  <c:v>70.41</c:v>
                </c:pt>
                <c:pt idx="16">
                  <c:v>67.825999999999993</c:v>
                </c:pt>
                <c:pt idx="17">
                  <c:v>70.268000000000001</c:v>
                </c:pt>
                <c:pt idx="18">
                  <c:v>68.971999999999994</c:v>
                </c:pt>
                <c:pt idx="19">
                  <c:v>70.402000000000001</c:v>
                </c:pt>
                <c:pt idx="20">
                  <c:v>68.930000000000007</c:v>
                </c:pt>
                <c:pt idx="21">
                  <c:v>69.254000000000005</c:v>
                </c:pt>
                <c:pt idx="22">
                  <c:v>67.703999999999994</c:v>
                </c:pt>
                <c:pt idx="23">
                  <c:v>68.998000000000005</c:v>
                </c:pt>
                <c:pt idx="24">
                  <c:v>68.128</c:v>
                </c:pt>
                <c:pt idx="25">
                  <c:v>67.384</c:v>
                </c:pt>
                <c:pt idx="26">
                  <c:v>67.06</c:v>
                </c:pt>
                <c:pt idx="27">
                  <c:v>65.739999999999995</c:v>
                </c:pt>
                <c:pt idx="28">
                  <c:v>62.664000000000001</c:v>
                </c:pt>
                <c:pt idx="29">
                  <c:v>58.786000000000001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7A7-485A-A57F-3DC72A3D9C50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Sheet1!$Q$48:$Q$77</c:f>
              <c:numCache>
                <c:formatCode>General</c:formatCode>
                <c:ptCount val="30"/>
                <c:pt idx="0">
                  <c:v>37.478000000000002</c:v>
                </c:pt>
                <c:pt idx="1">
                  <c:v>50.932000000000002</c:v>
                </c:pt>
                <c:pt idx="2">
                  <c:v>56.268000000000001</c:v>
                </c:pt>
                <c:pt idx="3">
                  <c:v>63.636000000000003</c:v>
                </c:pt>
                <c:pt idx="4">
                  <c:v>64.808000000000007</c:v>
                </c:pt>
                <c:pt idx="5">
                  <c:v>66.707999999999998</c:v>
                </c:pt>
                <c:pt idx="6">
                  <c:v>69.94</c:v>
                </c:pt>
                <c:pt idx="7">
                  <c:v>68.811999999999998</c:v>
                </c:pt>
                <c:pt idx="8">
                  <c:v>71.697999999999993</c:v>
                </c:pt>
                <c:pt idx="9">
                  <c:v>70.231999999999999</c:v>
                </c:pt>
                <c:pt idx="10">
                  <c:v>70.804000000000002</c:v>
                </c:pt>
                <c:pt idx="11">
                  <c:v>71.971999999999994</c:v>
                </c:pt>
                <c:pt idx="12">
                  <c:v>73.635999999999996</c:v>
                </c:pt>
                <c:pt idx="13">
                  <c:v>72.114000000000004</c:v>
                </c:pt>
                <c:pt idx="14">
                  <c:v>71.66</c:v>
                </c:pt>
                <c:pt idx="15">
                  <c:v>71.957999999999998</c:v>
                </c:pt>
                <c:pt idx="16">
                  <c:v>70.731999999999999</c:v>
                </c:pt>
                <c:pt idx="17">
                  <c:v>70.123999999999995</c:v>
                </c:pt>
                <c:pt idx="18">
                  <c:v>70.632000000000005</c:v>
                </c:pt>
                <c:pt idx="19">
                  <c:v>68.774000000000001</c:v>
                </c:pt>
                <c:pt idx="20">
                  <c:v>69.06</c:v>
                </c:pt>
                <c:pt idx="21">
                  <c:v>68.825999999999993</c:v>
                </c:pt>
                <c:pt idx="22">
                  <c:v>68.091999999999999</c:v>
                </c:pt>
                <c:pt idx="23">
                  <c:v>67.872</c:v>
                </c:pt>
                <c:pt idx="24">
                  <c:v>67.426000000000002</c:v>
                </c:pt>
                <c:pt idx="25">
                  <c:v>66.251999999999995</c:v>
                </c:pt>
                <c:pt idx="26">
                  <c:v>65.444000000000003</c:v>
                </c:pt>
                <c:pt idx="27">
                  <c:v>64.819999999999993</c:v>
                </c:pt>
                <c:pt idx="28">
                  <c:v>60.18</c:v>
                </c:pt>
                <c:pt idx="29">
                  <c:v>57.311999999999998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7A7-485A-A57F-3DC72A3D9C50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Sheet1!$R$48:$R$77</c:f>
              <c:numCache>
                <c:formatCode>General</c:formatCode>
                <c:ptCount val="30"/>
                <c:pt idx="0">
                  <c:v>33.898000000000003</c:v>
                </c:pt>
                <c:pt idx="1">
                  <c:v>52.561999999999998</c:v>
                </c:pt>
                <c:pt idx="2">
                  <c:v>60.44</c:v>
                </c:pt>
                <c:pt idx="3">
                  <c:v>67.790000000000006</c:v>
                </c:pt>
                <c:pt idx="4">
                  <c:v>71.408000000000001</c:v>
                </c:pt>
                <c:pt idx="5">
                  <c:v>76.09</c:v>
                </c:pt>
                <c:pt idx="6">
                  <c:v>79.022000000000006</c:v>
                </c:pt>
                <c:pt idx="7">
                  <c:v>79.884</c:v>
                </c:pt>
                <c:pt idx="8">
                  <c:v>81.543999999999997</c:v>
                </c:pt>
                <c:pt idx="9">
                  <c:v>81.778000000000006</c:v>
                </c:pt>
                <c:pt idx="10">
                  <c:v>82.2</c:v>
                </c:pt>
                <c:pt idx="11">
                  <c:v>83.447999999999993</c:v>
                </c:pt>
                <c:pt idx="12">
                  <c:v>83.584000000000003</c:v>
                </c:pt>
                <c:pt idx="13">
                  <c:v>84.733999999999995</c:v>
                </c:pt>
                <c:pt idx="14">
                  <c:v>84.477999999999994</c:v>
                </c:pt>
                <c:pt idx="15">
                  <c:v>84.798000000000002</c:v>
                </c:pt>
                <c:pt idx="16">
                  <c:v>85.18</c:v>
                </c:pt>
                <c:pt idx="17">
                  <c:v>85.317999999999998</c:v>
                </c:pt>
                <c:pt idx="18">
                  <c:v>85.36</c:v>
                </c:pt>
                <c:pt idx="19">
                  <c:v>85.378</c:v>
                </c:pt>
                <c:pt idx="20">
                  <c:v>85.313999999999993</c:v>
                </c:pt>
                <c:pt idx="21">
                  <c:v>85.76</c:v>
                </c:pt>
                <c:pt idx="22">
                  <c:v>85.736000000000004</c:v>
                </c:pt>
                <c:pt idx="23">
                  <c:v>85.852000000000004</c:v>
                </c:pt>
                <c:pt idx="24">
                  <c:v>85.825999999999993</c:v>
                </c:pt>
                <c:pt idx="25">
                  <c:v>85.95</c:v>
                </c:pt>
                <c:pt idx="26">
                  <c:v>86.144000000000005</c:v>
                </c:pt>
                <c:pt idx="27">
                  <c:v>85.796000000000006</c:v>
                </c:pt>
                <c:pt idx="28">
                  <c:v>85.888000000000005</c:v>
                </c:pt>
                <c:pt idx="29">
                  <c:v>85.831999999999994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7A7-485A-A57F-3DC72A3D9C50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Sheet1!$S$48:$S$77</c:f>
              <c:numCache>
                <c:formatCode>General</c:formatCode>
                <c:ptCount val="30"/>
                <c:pt idx="0">
                  <c:v>32.866</c:v>
                </c:pt>
                <c:pt idx="1">
                  <c:v>53.896000000000001</c:v>
                </c:pt>
                <c:pt idx="2">
                  <c:v>61.892000000000003</c:v>
                </c:pt>
                <c:pt idx="3">
                  <c:v>68.709999999999994</c:v>
                </c:pt>
                <c:pt idx="4">
                  <c:v>70.626000000000005</c:v>
                </c:pt>
                <c:pt idx="5">
                  <c:v>74.36</c:v>
                </c:pt>
                <c:pt idx="6">
                  <c:v>77.634</c:v>
                </c:pt>
                <c:pt idx="7">
                  <c:v>79.087999999999994</c:v>
                </c:pt>
                <c:pt idx="8">
                  <c:v>80.286000000000001</c:v>
                </c:pt>
                <c:pt idx="9">
                  <c:v>81.69</c:v>
                </c:pt>
                <c:pt idx="10">
                  <c:v>82.147999999999996</c:v>
                </c:pt>
                <c:pt idx="11">
                  <c:v>83.153999999999996</c:v>
                </c:pt>
                <c:pt idx="12">
                  <c:v>83.486000000000004</c:v>
                </c:pt>
                <c:pt idx="13">
                  <c:v>83.62</c:v>
                </c:pt>
                <c:pt idx="14">
                  <c:v>84.353999999999999</c:v>
                </c:pt>
                <c:pt idx="15">
                  <c:v>84.79</c:v>
                </c:pt>
                <c:pt idx="16">
                  <c:v>84.828000000000003</c:v>
                </c:pt>
                <c:pt idx="17">
                  <c:v>85.23</c:v>
                </c:pt>
                <c:pt idx="18">
                  <c:v>85.402000000000001</c:v>
                </c:pt>
                <c:pt idx="19">
                  <c:v>85.59</c:v>
                </c:pt>
                <c:pt idx="20">
                  <c:v>85.457999999999998</c:v>
                </c:pt>
                <c:pt idx="21">
                  <c:v>85.59</c:v>
                </c:pt>
                <c:pt idx="22">
                  <c:v>85.76</c:v>
                </c:pt>
                <c:pt idx="23">
                  <c:v>85.516000000000005</c:v>
                </c:pt>
                <c:pt idx="24">
                  <c:v>85.92</c:v>
                </c:pt>
                <c:pt idx="25">
                  <c:v>86.165999999999997</c:v>
                </c:pt>
                <c:pt idx="26">
                  <c:v>86.171999999999997</c:v>
                </c:pt>
                <c:pt idx="27">
                  <c:v>86.073999999999998</c:v>
                </c:pt>
                <c:pt idx="28">
                  <c:v>85.861999999999995</c:v>
                </c:pt>
                <c:pt idx="29">
                  <c:v>86.058000000000007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7A7-485A-A57F-3DC72A3D9C50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Sheet1!$T$48:$T$77</c:f>
              <c:numCache>
                <c:formatCode>General</c:formatCode>
                <c:ptCount val="30"/>
                <c:pt idx="0">
                  <c:v>33.527999999999999</c:v>
                </c:pt>
                <c:pt idx="1">
                  <c:v>55.445999999999998</c:v>
                </c:pt>
                <c:pt idx="2">
                  <c:v>63.466000000000001</c:v>
                </c:pt>
                <c:pt idx="3">
                  <c:v>66.209999999999994</c:v>
                </c:pt>
                <c:pt idx="4">
                  <c:v>73.302000000000007</c:v>
                </c:pt>
                <c:pt idx="5">
                  <c:v>74.272000000000006</c:v>
                </c:pt>
                <c:pt idx="6">
                  <c:v>77.373999999999995</c:v>
                </c:pt>
                <c:pt idx="7">
                  <c:v>78.445999999999998</c:v>
                </c:pt>
                <c:pt idx="8">
                  <c:v>80.507999999999996</c:v>
                </c:pt>
                <c:pt idx="9">
                  <c:v>81.016000000000005</c:v>
                </c:pt>
                <c:pt idx="10">
                  <c:v>81.617999999999995</c:v>
                </c:pt>
                <c:pt idx="11">
                  <c:v>82.96</c:v>
                </c:pt>
                <c:pt idx="12">
                  <c:v>83.138000000000005</c:v>
                </c:pt>
                <c:pt idx="13">
                  <c:v>83.828000000000003</c:v>
                </c:pt>
                <c:pt idx="14">
                  <c:v>84.31</c:v>
                </c:pt>
                <c:pt idx="15">
                  <c:v>84.144000000000005</c:v>
                </c:pt>
                <c:pt idx="16">
                  <c:v>84.147999999999996</c:v>
                </c:pt>
                <c:pt idx="17">
                  <c:v>84.694000000000003</c:v>
                </c:pt>
                <c:pt idx="18">
                  <c:v>84.715999999999994</c:v>
                </c:pt>
                <c:pt idx="19">
                  <c:v>84.78</c:v>
                </c:pt>
                <c:pt idx="20">
                  <c:v>84.933999999999997</c:v>
                </c:pt>
                <c:pt idx="21">
                  <c:v>85.048000000000002</c:v>
                </c:pt>
                <c:pt idx="22">
                  <c:v>85.471999999999994</c:v>
                </c:pt>
                <c:pt idx="23">
                  <c:v>85.27</c:v>
                </c:pt>
                <c:pt idx="24">
                  <c:v>85.018000000000001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7A7-485A-A57F-3DC72A3D9C50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Sheet1!$U$48:$U$77</c:f>
              <c:numCache>
                <c:formatCode>General</c:formatCode>
                <c:ptCount val="30"/>
                <c:pt idx="0">
                  <c:v>37.823999999999998</c:v>
                </c:pt>
                <c:pt idx="1">
                  <c:v>55.082000000000001</c:v>
                </c:pt>
                <c:pt idx="2">
                  <c:v>61.991999999999997</c:v>
                </c:pt>
                <c:pt idx="3">
                  <c:v>68.103999999999999</c:v>
                </c:pt>
                <c:pt idx="4">
                  <c:v>72.337999999999994</c:v>
                </c:pt>
                <c:pt idx="5">
                  <c:v>75.94</c:v>
                </c:pt>
                <c:pt idx="6">
                  <c:v>77.882000000000005</c:v>
                </c:pt>
                <c:pt idx="7">
                  <c:v>77.995999999999995</c:v>
                </c:pt>
                <c:pt idx="8">
                  <c:v>80.524000000000001</c:v>
                </c:pt>
                <c:pt idx="9">
                  <c:v>80.936000000000007</c:v>
                </c:pt>
                <c:pt idx="10">
                  <c:v>81.367999999999995</c:v>
                </c:pt>
                <c:pt idx="11">
                  <c:v>82.337999999999994</c:v>
                </c:pt>
                <c:pt idx="12">
                  <c:v>82.786000000000001</c:v>
                </c:pt>
                <c:pt idx="13">
                  <c:v>83</c:v>
                </c:pt>
                <c:pt idx="14">
                  <c:v>83.396000000000001</c:v>
                </c:pt>
                <c:pt idx="15">
                  <c:v>83.647999999999996</c:v>
                </c:pt>
                <c:pt idx="16">
                  <c:v>83.778000000000006</c:v>
                </c:pt>
                <c:pt idx="17">
                  <c:v>84.105999999999995</c:v>
                </c:pt>
                <c:pt idx="18">
                  <c:v>84.225999999999999</c:v>
                </c:pt>
                <c:pt idx="19">
                  <c:v>84.293999999999997</c:v>
                </c:pt>
                <c:pt idx="20">
                  <c:v>84.39</c:v>
                </c:pt>
                <c:pt idx="21">
                  <c:v>84.347999999999999</c:v>
                </c:pt>
                <c:pt idx="22">
                  <c:v>84.596000000000004</c:v>
                </c:pt>
                <c:pt idx="23">
                  <c:v>84.66</c:v>
                </c:pt>
                <c:pt idx="24">
                  <c:v>84.867999999999995</c:v>
                </c:pt>
                <c:pt idx="25">
                  <c:v>84.855999999999995</c:v>
                </c:pt>
                <c:pt idx="26">
                  <c:v>84.778000000000006</c:v>
                </c:pt>
                <c:pt idx="27">
                  <c:v>84.936000000000007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7A7-485A-A57F-3DC72A3D9C50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Sheet1!$V$48:$V$77</c:f>
              <c:numCache>
                <c:formatCode>General</c:formatCode>
                <c:ptCount val="30"/>
                <c:pt idx="0">
                  <c:v>38.628</c:v>
                </c:pt>
                <c:pt idx="1">
                  <c:v>55.398000000000003</c:v>
                </c:pt>
                <c:pt idx="2">
                  <c:v>63.53</c:v>
                </c:pt>
                <c:pt idx="3">
                  <c:v>70.128</c:v>
                </c:pt>
                <c:pt idx="4">
                  <c:v>74.731999999999999</c:v>
                </c:pt>
                <c:pt idx="5">
                  <c:v>76.11</c:v>
                </c:pt>
                <c:pt idx="6">
                  <c:v>78.768000000000001</c:v>
                </c:pt>
                <c:pt idx="7">
                  <c:v>79.924000000000007</c:v>
                </c:pt>
                <c:pt idx="8">
                  <c:v>82.075999999999993</c:v>
                </c:pt>
                <c:pt idx="9">
                  <c:v>81.96</c:v>
                </c:pt>
                <c:pt idx="10">
                  <c:v>83.025999999999996</c:v>
                </c:pt>
                <c:pt idx="11">
                  <c:v>84.236000000000004</c:v>
                </c:pt>
                <c:pt idx="12">
                  <c:v>84.156000000000006</c:v>
                </c:pt>
                <c:pt idx="13">
                  <c:v>83.938000000000002</c:v>
                </c:pt>
                <c:pt idx="14">
                  <c:v>84.738</c:v>
                </c:pt>
                <c:pt idx="15">
                  <c:v>84.97</c:v>
                </c:pt>
                <c:pt idx="16">
                  <c:v>85.554000000000002</c:v>
                </c:pt>
                <c:pt idx="17">
                  <c:v>85.652000000000001</c:v>
                </c:pt>
                <c:pt idx="18">
                  <c:v>85.31</c:v>
                </c:pt>
                <c:pt idx="19">
                  <c:v>85.475999999999999</c:v>
                </c:pt>
                <c:pt idx="20">
                  <c:v>85.331999999999994</c:v>
                </c:pt>
                <c:pt idx="21">
                  <c:v>85.575999999999993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7A7-485A-A57F-3DC72A3D9C50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Sheet1!$W$48:$W$77</c:f>
              <c:numCache>
                <c:formatCode>General</c:formatCode>
                <c:ptCount val="30"/>
                <c:pt idx="0">
                  <c:v>42.165999999999997</c:v>
                </c:pt>
                <c:pt idx="1">
                  <c:v>58.122</c:v>
                </c:pt>
                <c:pt idx="2">
                  <c:v>61.866</c:v>
                </c:pt>
                <c:pt idx="3">
                  <c:v>70.150000000000006</c:v>
                </c:pt>
                <c:pt idx="4">
                  <c:v>74.75</c:v>
                </c:pt>
                <c:pt idx="5">
                  <c:v>76.102000000000004</c:v>
                </c:pt>
                <c:pt idx="6">
                  <c:v>79.522000000000006</c:v>
                </c:pt>
                <c:pt idx="7">
                  <c:v>79.366</c:v>
                </c:pt>
                <c:pt idx="8">
                  <c:v>81.691999999999993</c:v>
                </c:pt>
                <c:pt idx="9">
                  <c:v>81.707999999999998</c:v>
                </c:pt>
                <c:pt idx="10">
                  <c:v>82.537999999999997</c:v>
                </c:pt>
                <c:pt idx="11">
                  <c:v>82.847999999999999</c:v>
                </c:pt>
                <c:pt idx="12">
                  <c:v>83.358000000000004</c:v>
                </c:pt>
                <c:pt idx="13">
                  <c:v>83.95</c:v>
                </c:pt>
                <c:pt idx="14">
                  <c:v>84.054000000000002</c:v>
                </c:pt>
                <c:pt idx="15">
                  <c:v>84.658000000000001</c:v>
                </c:pt>
                <c:pt idx="16">
                  <c:v>84.58</c:v>
                </c:pt>
                <c:pt idx="17">
                  <c:v>84.82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7A7-485A-A57F-3DC72A3D9C50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Sheet1!$Y$48:$Y$77</c:f>
              <c:numCache>
                <c:formatCode>General</c:formatCode>
                <c:ptCount val="30"/>
                <c:pt idx="0">
                  <c:v>32.314</c:v>
                </c:pt>
                <c:pt idx="1">
                  <c:v>50.828000000000003</c:v>
                </c:pt>
                <c:pt idx="2">
                  <c:v>59.213999999999999</c:v>
                </c:pt>
                <c:pt idx="3">
                  <c:v>63.74</c:v>
                </c:pt>
                <c:pt idx="4">
                  <c:v>66.218000000000004</c:v>
                </c:pt>
                <c:pt idx="5">
                  <c:v>66.947999999999993</c:v>
                </c:pt>
                <c:pt idx="6">
                  <c:v>71.048000000000002</c:v>
                </c:pt>
                <c:pt idx="7">
                  <c:v>71.355999999999995</c:v>
                </c:pt>
                <c:pt idx="8">
                  <c:v>69.78</c:v>
                </c:pt>
                <c:pt idx="9">
                  <c:v>71.616</c:v>
                </c:pt>
                <c:pt idx="10">
                  <c:v>71.665999999999997</c:v>
                </c:pt>
                <c:pt idx="11">
                  <c:v>72.760000000000005</c:v>
                </c:pt>
                <c:pt idx="12">
                  <c:v>72.486000000000004</c:v>
                </c:pt>
                <c:pt idx="13">
                  <c:v>74.760000000000005</c:v>
                </c:pt>
                <c:pt idx="14">
                  <c:v>74.378</c:v>
                </c:pt>
                <c:pt idx="15">
                  <c:v>75.403999999999996</c:v>
                </c:pt>
                <c:pt idx="16">
                  <c:v>76.664000000000001</c:v>
                </c:pt>
                <c:pt idx="17">
                  <c:v>76.52</c:v>
                </c:pt>
                <c:pt idx="18">
                  <c:v>75.171999999999997</c:v>
                </c:pt>
                <c:pt idx="19">
                  <c:v>75.093999999999994</c:v>
                </c:pt>
                <c:pt idx="20">
                  <c:v>75.63</c:v>
                </c:pt>
                <c:pt idx="21">
                  <c:v>75.341999999999999</c:v>
                </c:pt>
                <c:pt idx="22">
                  <c:v>75.501999999999995</c:v>
                </c:pt>
                <c:pt idx="23">
                  <c:v>74.64</c:v>
                </c:pt>
                <c:pt idx="24">
                  <c:v>76.552000000000007</c:v>
                </c:pt>
                <c:pt idx="25">
                  <c:v>76.971999999999994</c:v>
                </c:pt>
                <c:pt idx="26">
                  <c:v>74.938000000000002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7A7-485A-A57F-3DC72A3D9C50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Sheet1!$Z$48:$Z$77</c:f>
              <c:numCache>
                <c:formatCode>General</c:formatCode>
                <c:ptCount val="30"/>
                <c:pt idx="0">
                  <c:v>33.378</c:v>
                </c:pt>
                <c:pt idx="1">
                  <c:v>53.62</c:v>
                </c:pt>
                <c:pt idx="2">
                  <c:v>63.46</c:v>
                </c:pt>
                <c:pt idx="3">
                  <c:v>69.62</c:v>
                </c:pt>
                <c:pt idx="4">
                  <c:v>68.841999999999999</c:v>
                </c:pt>
                <c:pt idx="5">
                  <c:v>69.12</c:v>
                </c:pt>
                <c:pt idx="6">
                  <c:v>75.451999999999998</c:v>
                </c:pt>
                <c:pt idx="7">
                  <c:v>73.995999999999995</c:v>
                </c:pt>
                <c:pt idx="8">
                  <c:v>77.896000000000001</c:v>
                </c:pt>
                <c:pt idx="9">
                  <c:v>78.506</c:v>
                </c:pt>
                <c:pt idx="10">
                  <c:v>79.272000000000006</c:v>
                </c:pt>
                <c:pt idx="11">
                  <c:v>80.5</c:v>
                </c:pt>
                <c:pt idx="12">
                  <c:v>80.69</c:v>
                </c:pt>
                <c:pt idx="13">
                  <c:v>81.12</c:v>
                </c:pt>
                <c:pt idx="14">
                  <c:v>80.825999999999993</c:v>
                </c:pt>
                <c:pt idx="15">
                  <c:v>81.426000000000002</c:v>
                </c:pt>
                <c:pt idx="16">
                  <c:v>82.158000000000001</c:v>
                </c:pt>
                <c:pt idx="17">
                  <c:v>82.787999999999997</c:v>
                </c:pt>
                <c:pt idx="18">
                  <c:v>82.59</c:v>
                </c:pt>
                <c:pt idx="19">
                  <c:v>83.188000000000002</c:v>
                </c:pt>
                <c:pt idx="20">
                  <c:v>82.825999999999993</c:v>
                </c:pt>
                <c:pt idx="21">
                  <c:v>82.816000000000003</c:v>
                </c:pt>
                <c:pt idx="22">
                  <c:v>82.78</c:v>
                </c:pt>
                <c:pt idx="23">
                  <c:v>83.156000000000006</c:v>
                </c:pt>
                <c:pt idx="24">
                  <c:v>83.4</c:v>
                </c:pt>
                <c:pt idx="25">
                  <c:v>82.83</c:v>
                </c:pt>
                <c:pt idx="26">
                  <c:v>82.78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7A7-485A-A57F-3DC72A3D9C50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Sheet1!$AA$48:$AA$77</c:f>
              <c:numCache>
                <c:formatCode>General</c:formatCode>
                <c:ptCount val="30"/>
                <c:pt idx="0">
                  <c:v>35.64</c:v>
                </c:pt>
                <c:pt idx="1">
                  <c:v>53.2</c:v>
                </c:pt>
                <c:pt idx="2">
                  <c:v>61.92</c:v>
                </c:pt>
                <c:pt idx="3">
                  <c:v>68.251999999999995</c:v>
                </c:pt>
                <c:pt idx="4">
                  <c:v>72.525999999999996</c:v>
                </c:pt>
                <c:pt idx="5">
                  <c:v>75.203999999999994</c:v>
                </c:pt>
                <c:pt idx="6">
                  <c:v>76.617999999999995</c:v>
                </c:pt>
                <c:pt idx="7">
                  <c:v>78.513999999999996</c:v>
                </c:pt>
                <c:pt idx="8">
                  <c:v>79.213999999999999</c:v>
                </c:pt>
                <c:pt idx="9">
                  <c:v>81.116</c:v>
                </c:pt>
                <c:pt idx="10">
                  <c:v>81.701999999999998</c:v>
                </c:pt>
                <c:pt idx="11">
                  <c:v>82.218000000000004</c:v>
                </c:pt>
                <c:pt idx="12">
                  <c:v>83.457999999999998</c:v>
                </c:pt>
                <c:pt idx="13">
                  <c:v>83.662000000000006</c:v>
                </c:pt>
                <c:pt idx="14">
                  <c:v>84.311999999999998</c:v>
                </c:pt>
                <c:pt idx="15">
                  <c:v>83.781999999999996</c:v>
                </c:pt>
                <c:pt idx="16">
                  <c:v>84.492000000000004</c:v>
                </c:pt>
                <c:pt idx="17">
                  <c:v>84.682000000000002</c:v>
                </c:pt>
                <c:pt idx="18">
                  <c:v>85.134</c:v>
                </c:pt>
                <c:pt idx="19">
                  <c:v>85.054000000000002</c:v>
                </c:pt>
                <c:pt idx="20">
                  <c:v>85.534000000000006</c:v>
                </c:pt>
                <c:pt idx="21">
                  <c:v>85.504000000000005</c:v>
                </c:pt>
                <c:pt idx="22">
                  <c:v>85.504000000000005</c:v>
                </c:pt>
                <c:pt idx="23">
                  <c:v>85.415999999999997</c:v>
                </c:pt>
                <c:pt idx="24">
                  <c:v>85.918000000000006</c:v>
                </c:pt>
                <c:pt idx="25">
                  <c:v>85.924000000000007</c:v>
                </c:pt>
                <c:pt idx="26">
                  <c:v>86.054000000000002</c:v>
                </c:pt>
                <c:pt idx="27">
                  <c:v>85.653999999999996</c:v>
                </c:pt>
                <c:pt idx="28">
                  <c:v>85.855999999999995</c:v>
                </c:pt>
                <c:pt idx="29">
                  <c:v>85.938000000000002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7A7-485A-A57F-3DC72A3D9C50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Sheet1!$AB$48:$AB$77</c:f>
              <c:numCache>
                <c:formatCode>General</c:formatCode>
                <c:ptCount val="30"/>
                <c:pt idx="0">
                  <c:v>31.745999999999999</c:v>
                </c:pt>
                <c:pt idx="1">
                  <c:v>52.256</c:v>
                </c:pt>
                <c:pt idx="2">
                  <c:v>62.195999999999998</c:v>
                </c:pt>
                <c:pt idx="3">
                  <c:v>67.808000000000007</c:v>
                </c:pt>
                <c:pt idx="4">
                  <c:v>71.397999999999996</c:v>
                </c:pt>
                <c:pt idx="5">
                  <c:v>74.33</c:v>
                </c:pt>
                <c:pt idx="6">
                  <c:v>74.81</c:v>
                </c:pt>
                <c:pt idx="7">
                  <c:v>77.989999999999995</c:v>
                </c:pt>
                <c:pt idx="8">
                  <c:v>76.762</c:v>
                </c:pt>
                <c:pt idx="9">
                  <c:v>78.745999999999995</c:v>
                </c:pt>
                <c:pt idx="10">
                  <c:v>79.745999999999995</c:v>
                </c:pt>
                <c:pt idx="11">
                  <c:v>81.006</c:v>
                </c:pt>
                <c:pt idx="12">
                  <c:v>81.081999999999994</c:v>
                </c:pt>
                <c:pt idx="13">
                  <c:v>81.569999999999993</c:v>
                </c:pt>
                <c:pt idx="14">
                  <c:v>82.171999999999997</c:v>
                </c:pt>
                <c:pt idx="15">
                  <c:v>82.268000000000001</c:v>
                </c:pt>
                <c:pt idx="16">
                  <c:v>83.337999999999994</c:v>
                </c:pt>
                <c:pt idx="17">
                  <c:v>83.347999999999999</c:v>
                </c:pt>
                <c:pt idx="18">
                  <c:v>83.68</c:v>
                </c:pt>
                <c:pt idx="19">
                  <c:v>83.762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7A7-485A-A57F-3DC72A3D9C50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Sheet1!$AC$48:$AC$77</c:f>
              <c:numCache>
                <c:formatCode>General</c:formatCode>
                <c:ptCount val="30"/>
                <c:pt idx="0">
                  <c:v>35.78</c:v>
                </c:pt>
                <c:pt idx="1">
                  <c:v>52.823999999999998</c:v>
                </c:pt>
                <c:pt idx="2">
                  <c:v>61.353999999999999</c:v>
                </c:pt>
                <c:pt idx="3">
                  <c:v>66.591999999999999</c:v>
                </c:pt>
                <c:pt idx="4">
                  <c:v>71.006</c:v>
                </c:pt>
                <c:pt idx="5">
                  <c:v>73.739999999999995</c:v>
                </c:pt>
                <c:pt idx="6">
                  <c:v>74.825999999999993</c:v>
                </c:pt>
                <c:pt idx="7">
                  <c:v>78.62</c:v>
                </c:pt>
                <c:pt idx="8">
                  <c:v>78.688000000000002</c:v>
                </c:pt>
                <c:pt idx="9">
                  <c:v>79.254000000000005</c:v>
                </c:pt>
                <c:pt idx="10">
                  <c:v>80.501999999999995</c:v>
                </c:pt>
                <c:pt idx="11">
                  <c:v>81.153999999999996</c:v>
                </c:pt>
                <c:pt idx="12">
                  <c:v>81.278000000000006</c:v>
                </c:pt>
                <c:pt idx="13">
                  <c:v>82.218000000000004</c:v>
                </c:pt>
                <c:pt idx="14">
                  <c:v>82.688000000000002</c:v>
                </c:pt>
                <c:pt idx="15">
                  <c:v>83.426000000000002</c:v>
                </c:pt>
                <c:pt idx="16">
                  <c:v>83.266000000000005</c:v>
                </c:pt>
                <c:pt idx="17">
                  <c:v>83.585999999999999</c:v>
                </c:pt>
                <c:pt idx="18">
                  <c:v>83.674000000000007</c:v>
                </c:pt>
                <c:pt idx="19">
                  <c:v>83.947999999999993</c:v>
                </c:pt>
                <c:pt idx="20">
                  <c:v>83.763999999999996</c:v>
                </c:pt>
                <c:pt idx="21">
                  <c:v>84.32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7A7-485A-A57F-3DC72A3D9C50}"/>
            </c:ext>
          </c:extLst>
        </c:ser>
        <c:ser>
          <c:idx val="20"/>
          <c:order val="20"/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Sheet1!$AD$48:$AD$77</c:f>
              <c:numCache>
                <c:formatCode>General</c:formatCode>
                <c:ptCount val="30"/>
                <c:pt idx="0">
                  <c:v>27.318000000000001</c:v>
                </c:pt>
                <c:pt idx="1">
                  <c:v>53.78</c:v>
                </c:pt>
                <c:pt idx="2">
                  <c:v>64.25</c:v>
                </c:pt>
                <c:pt idx="3">
                  <c:v>69.358000000000004</c:v>
                </c:pt>
                <c:pt idx="4">
                  <c:v>74.040000000000006</c:v>
                </c:pt>
                <c:pt idx="5">
                  <c:v>77.085999999999999</c:v>
                </c:pt>
                <c:pt idx="6">
                  <c:v>78.787999999999997</c:v>
                </c:pt>
                <c:pt idx="7">
                  <c:v>80.37</c:v>
                </c:pt>
                <c:pt idx="8">
                  <c:v>81.087999999999994</c:v>
                </c:pt>
                <c:pt idx="9">
                  <c:v>82.162000000000006</c:v>
                </c:pt>
                <c:pt idx="10">
                  <c:v>83.006</c:v>
                </c:pt>
                <c:pt idx="11">
                  <c:v>83.74</c:v>
                </c:pt>
                <c:pt idx="12">
                  <c:v>83.543999999999997</c:v>
                </c:pt>
                <c:pt idx="13">
                  <c:v>83.891999999999996</c:v>
                </c:pt>
                <c:pt idx="14">
                  <c:v>83.846000000000004</c:v>
                </c:pt>
                <c:pt idx="15">
                  <c:v>84.2</c:v>
                </c:pt>
                <c:pt idx="16">
                  <c:v>84.471999999999994</c:v>
                </c:pt>
                <c:pt idx="17">
                  <c:v>84.42</c:v>
                </c:pt>
                <c:pt idx="18">
                  <c:v>84.63</c:v>
                </c:pt>
                <c:pt idx="19">
                  <c:v>84.616</c:v>
                </c:pt>
                <c:pt idx="20">
                  <c:v>84.504000000000005</c:v>
                </c:pt>
                <c:pt idx="21">
                  <c:v>84.518000000000001</c:v>
                </c:pt>
                <c:pt idx="22">
                  <c:v>84.695999999999998</c:v>
                </c:pt>
                <c:pt idx="23">
                  <c:v>84.65</c:v>
                </c:pt>
                <c:pt idx="24">
                  <c:v>84.83</c:v>
                </c:pt>
                <c:pt idx="25">
                  <c:v>84.866</c:v>
                </c:pt>
                <c:pt idx="26">
                  <c:v>84.798000000000002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7A7-485A-A57F-3DC72A3D9C50}"/>
            </c:ext>
          </c:extLst>
        </c:ser>
        <c:ser>
          <c:idx val="21"/>
          <c:order val="21"/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Sheet1!$AE$48:$AE$77</c:f>
              <c:numCache>
                <c:formatCode>General</c:formatCode>
                <c:ptCount val="30"/>
                <c:pt idx="0">
                  <c:v>31.54</c:v>
                </c:pt>
                <c:pt idx="1">
                  <c:v>54.64</c:v>
                </c:pt>
                <c:pt idx="2">
                  <c:v>62.23</c:v>
                </c:pt>
                <c:pt idx="3">
                  <c:v>69.343999999999994</c:v>
                </c:pt>
                <c:pt idx="4">
                  <c:v>74.703999999999994</c:v>
                </c:pt>
                <c:pt idx="5">
                  <c:v>77.430000000000007</c:v>
                </c:pt>
                <c:pt idx="6">
                  <c:v>77.475999999999999</c:v>
                </c:pt>
                <c:pt idx="7">
                  <c:v>79.563999999999993</c:v>
                </c:pt>
                <c:pt idx="8">
                  <c:v>78.567999999999998</c:v>
                </c:pt>
                <c:pt idx="9">
                  <c:v>79.144000000000005</c:v>
                </c:pt>
                <c:pt idx="10">
                  <c:v>79.55</c:v>
                </c:pt>
                <c:pt idx="11">
                  <c:v>79.819999999999993</c:v>
                </c:pt>
                <c:pt idx="12">
                  <c:v>79.402000000000001</c:v>
                </c:pt>
                <c:pt idx="13">
                  <c:v>80.682000000000002</c:v>
                </c:pt>
                <c:pt idx="14">
                  <c:v>80.34</c:v>
                </c:pt>
                <c:pt idx="15">
                  <c:v>80.45</c:v>
                </c:pt>
                <c:pt idx="16">
                  <c:v>80.263999999999996</c:v>
                </c:pt>
                <c:pt idx="17">
                  <c:v>81.012</c:v>
                </c:pt>
                <c:pt idx="18">
                  <c:v>81.41</c:v>
                </c:pt>
                <c:pt idx="19">
                  <c:v>80.067999999999998</c:v>
                </c:pt>
                <c:pt idx="20">
                  <c:v>80.542000000000002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7A7-485A-A57F-3DC72A3D9C50}"/>
            </c:ext>
          </c:extLst>
        </c:ser>
        <c:ser>
          <c:idx val="22"/>
          <c:order val="22"/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Sheet1!$AF$48:$AF$77</c:f>
              <c:numCache>
                <c:formatCode>General</c:formatCode>
                <c:ptCount val="30"/>
                <c:pt idx="0">
                  <c:v>33.917999999999999</c:v>
                </c:pt>
                <c:pt idx="1">
                  <c:v>53.79</c:v>
                </c:pt>
                <c:pt idx="2">
                  <c:v>63.54</c:v>
                </c:pt>
                <c:pt idx="3">
                  <c:v>71.128</c:v>
                </c:pt>
                <c:pt idx="4">
                  <c:v>74.501999999999995</c:v>
                </c:pt>
                <c:pt idx="5">
                  <c:v>76.319999999999993</c:v>
                </c:pt>
                <c:pt idx="6">
                  <c:v>78.944000000000003</c:v>
                </c:pt>
                <c:pt idx="7">
                  <c:v>80.263999999999996</c:v>
                </c:pt>
                <c:pt idx="8">
                  <c:v>81.543999999999997</c:v>
                </c:pt>
                <c:pt idx="9">
                  <c:v>81.834000000000003</c:v>
                </c:pt>
                <c:pt idx="10">
                  <c:v>81.384</c:v>
                </c:pt>
                <c:pt idx="11">
                  <c:v>81.756</c:v>
                </c:pt>
                <c:pt idx="12">
                  <c:v>82.043999999999997</c:v>
                </c:pt>
                <c:pt idx="13">
                  <c:v>82.007999999999996</c:v>
                </c:pt>
                <c:pt idx="14">
                  <c:v>81.652000000000001</c:v>
                </c:pt>
                <c:pt idx="15">
                  <c:v>81.599999999999994</c:v>
                </c:pt>
                <c:pt idx="16">
                  <c:v>81.981999999999999</c:v>
                </c:pt>
                <c:pt idx="17">
                  <c:v>81.8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7A7-485A-A57F-3DC72A3D9C50}"/>
            </c:ext>
          </c:extLst>
        </c:ser>
        <c:ser>
          <c:idx val="23"/>
          <c:order val="23"/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Sheet1!$AG$48:$AG$77</c:f>
              <c:numCache>
                <c:formatCode>General</c:formatCode>
                <c:ptCount val="30"/>
                <c:pt idx="0">
                  <c:v>32.188000000000002</c:v>
                </c:pt>
                <c:pt idx="1">
                  <c:v>52.786000000000001</c:v>
                </c:pt>
                <c:pt idx="2">
                  <c:v>61.18</c:v>
                </c:pt>
                <c:pt idx="3">
                  <c:v>67.212000000000003</c:v>
                </c:pt>
                <c:pt idx="4">
                  <c:v>70.903999999999996</c:v>
                </c:pt>
                <c:pt idx="5">
                  <c:v>74.302000000000007</c:v>
                </c:pt>
                <c:pt idx="6">
                  <c:v>77.762</c:v>
                </c:pt>
                <c:pt idx="7">
                  <c:v>77.872</c:v>
                </c:pt>
                <c:pt idx="8">
                  <c:v>79.822000000000003</c:v>
                </c:pt>
                <c:pt idx="9">
                  <c:v>80.284000000000006</c:v>
                </c:pt>
                <c:pt idx="10">
                  <c:v>80.847999999999999</c:v>
                </c:pt>
                <c:pt idx="11">
                  <c:v>81.507999999999996</c:v>
                </c:pt>
                <c:pt idx="12">
                  <c:v>81.471999999999994</c:v>
                </c:pt>
                <c:pt idx="13">
                  <c:v>82.32</c:v>
                </c:pt>
                <c:pt idx="14">
                  <c:v>82.662000000000006</c:v>
                </c:pt>
                <c:pt idx="15">
                  <c:v>83.39</c:v>
                </c:pt>
                <c:pt idx="16">
                  <c:v>83.323999999999998</c:v>
                </c:pt>
                <c:pt idx="17">
                  <c:v>84.028000000000006</c:v>
                </c:pt>
                <c:pt idx="18">
                  <c:v>84.388000000000005</c:v>
                </c:pt>
                <c:pt idx="19">
                  <c:v>84.233999999999995</c:v>
                </c:pt>
                <c:pt idx="20">
                  <c:v>85.182000000000002</c:v>
                </c:pt>
                <c:pt idx="21">
                  <c:v>84.572000000000003</c:v>
                </c:pt>
                <c:pt idx="22">
                  <c:v>84.971999999999994</c:v>
                </c:pt>
                <c:pt idx="23">
                  <c:v>84.706000000000003</c:v>
                </c:pt>
                <c:pt idx="24">
                  <c:v>85.046000000000006</c:v>
                </c:pt>
                <c:pt idx="25">
                  <c:v>85.206000000000003</c:v>
                </c:pt>
                <c:pt idx="26">
                  <c:v>85.18</c:v>
                </c:pt>
                <c:pt idx="27">
                  <c:v>85.123999999999995</c:v>
                </c:pt>
                <c:pt idx="28">
                  <c:v>85.382000000000005</c:v>
                </c:pt>
                <c:pt idx="29">
                  <c:v>85.41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7A7-485A-A57F-3DC72A3D9C50}"/>
            </c:ext>
          </c:extLst>
        </c:ser>
        <c:ser>
          <c:idx val="24"/>
          <c:order val="24"/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Sheet1!$AH$48:$AH$77</c:f>
              <c:numCache>
                <c:formatCode>General</c:formatCode>
                <c:ptCount val="30"/>
                <c:pt idx="0">
                  <c:v>33.26</c:v>
                </c:pt>
                <c:pt idx="1">
                  <c:v>51.484000000000002</c:v>
                </c:pt>
                <c:pt idx="2">
                  <c:v>63.933999999999997</c:v>
                </c:pt>
                <c:pt idx="3">
                  <c:v>69.513999999999996</c:v>
                </c:pt>
                <c:pt idx="4">
                  <c:v>73.236000000000004</c:v>
                </c:pt>
                <c:pt idx="5">
                  <c:v>76.061999999999998</c:v>
                </c:pt>
                <c:pt idx="6">
                  <c:v>77.988</c:v>
                </c:pt>
                <c:pt idx="7">
                  <c:v>79.62</c:v>
                </c:pt>
                <c:pt idx="8">
                  <c:v>80.38</c:v>
                </c:pt>
                <c:pt idx="9">
                  <c:v>81.641999999999996</c:v>
                </c:pt>
                <c:pt idx="10">
                  <c:v>81.787999999999997</c:v>
                </c:pt>
                <c:pt idx="11">
                  <c:v>83.427999999999997</c:v>
                </c:pt>
                <c:pt idx="12">
                  <c:v>83.754000000000005</c:v>
                </c:pt>
                <c:pt idx="13">
                  <c:v>83.855999999999995</c:v>
                </c:pt>
                <c:pt idx="14">
                  <c:v>84.43</c:v>
                </c:pt>
                <c:pt idx="15">
                  <c:v>84.233999999999995</c:v>
                </c:pt>
                <c:pt idx="16">
                  <c:v>84.518000000000001</c:v>
                </c:pt>
                <c:pt idx="17">
                  <c:v>84.677999999999997</c:v>
                </c:pt>
                <c:pt idx="18">
                  <c:v>85.018000000000001</c:v>
                </c:pt>
                <c:pt idx="19">
                  <c:v>85.04</c:v>
                </c:pt>
                <c:pt idx="20">
                  <c:v>85.055999999999997</c:v>
                </c:pt>
                <c:pt idx="21">
                  <c:v>84.7</c:v>
                </c:pt>
                <c:pt idx="22">
                  <c:v>85.152000000000001</c:v>
                </c:pt>
                <c:pt idx="23">
                  <c:v>85.453999999999994</c:v>
                </c:pt>
                <c:pt idx="24">
                  <c:v>85.123999999999995</c:v>
                </c:pt>
                <c:pt idx="25">
                  <c:v>85.427999999999997</c:v>
                </c:pt>
                <c:pt idx="26">
                  <c:v>85.424000000000007</c:v>
                </c:pt>
                <c:pt idx="27">
                  <c:v>85.346000000000004</c:v>
                </c:pt>
                <c:pt idx="28">
                  <c:v>85.44</c:v>
                </c:pt>
                <c:pt idx="29">
                  <c:v>85.394000000000005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7A7-485A-A57F-3DC72A3D9C50}"/>
            </c:ext>
          </c:extLst>
        </c:ser>
        <c:ser>
          <c:idx val="25"/>
          <c:order val="25"/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Sheet1!$AI$48:$AI$77</c:f>
              <c:numCache>
                <c:formatCode>General</c:formatCode>
                <c:ptCount val="30"/>
                <c:pt idx="0">
                  <c:v>33.381999999999998</c:v>
                </c:pt>
                <c:pt idx="1">
                  <c:v>54.978000000000002</c:v>
                </c:pt>
                <c:pt idx="2">
                  <c:v>63.66</c:v>
                </c:pt>
                <c:pt idx="3">
                  <c:v>68.046000000000006</c:v>
                </c:pt>
                <c:pt idx="4">
                  <c:v>74.212000000000003</c:v>
                </c:pt>
                <c:pt idx="5">
                  <c:v>77.165999999999997</c:v>
                </c:pt>
                <c:pt idx="6">
                  <c:v>78.731999999999999</c:v>
                </c:pt>
                <c:pt idx="7">
                  <c:v>80.433999999999997</c:v>
                </c:pt>
                <c:pt idx="8">
                  <c:v>81.578000000000003</c:v>
                </c:pt>
                <c:pt idx="9">
                  <c:v>81.784000000000006</c:v>
                </c:pt>
                <c:pt idx="10">
                  <c:v>82.31</c:v>
                </c:pt>
                <c:pt idx="11">
                  <c:v>82.646000000000001</c:v>
                </c:pt>
                <c:pt idx="12">
                  <c:v>82.804000000000002</c:v>
                </c:pt>
                <c:pt idx="13">
                  <c:v>83.126000000000005</c:v>
                </c:pt>
                <c:pt idx="14">
                  <c:v>83.215999999999994</c:v>
                </c:pt>
                <c:pt idx="15">
                  <c:v>83.481999999999999</c:v>
                </c:pt>
                <c:pt idx="16">
                  <c:v>83.68</c:v>
                </c:pt>
                <c:pt idx="17">
                  <c:v>83.998000000000005</c:v>
                </c:pt>
                <c:pt idx="18">
                  <c:v>83.988</c:v>
                </c:pt>
                <c:pt idx="19">
                  <c:v>83.9</c:v>
                </c:pt>
                <c:pt idx="20">
                  <c:v>84.126000000000005</c:v>
                </c:pt>
                <c:pt idx="21">
                  <c:v>84.073999999999998</c:v>
                </c:pt>
                <c:pt idx="22">
                  <c:v>84.061999999999998</c:v>
                </c:pt>
                <c:pt idx="23">
                  <c:v>84.037999999999997</c:v>
                </c:pt>
                <c:pt idx="24">
                  <c:v>84.078000000000003</c:v>
                </c:pt>
                <c:pt idx="25">
                  <c:v>84.111999999999995</c:v>
                </c:pt>
                <c:pt idx="26">
                  <c:v>84.12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7A7-485A-A57F-3DC72A3D9C50}"/>
            </c:ext>
          </c:extLst>
        </c:ser>
        <c:ser>
          <c:idx val="26"/>
          <c:order val="26"/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Sheet1!$AJ$48:$AJ$77</c:f>
              <c:numCache>
                <c:formatCode>General</c:formatCode>
                <c:ptCount val="30"/>
                <c:pt idx="0">
                  <c:v>35.396000000000001</c:v>
                </c:pt>
                <c:pt idx="1">
                  <c:v>54.262</c:v>
                </c:pt>
                <c:pt idx="2">
                  <c:v>63.524000000000001</c:v>
                </c:pt>
                <c:pt idx="3">
                  <c:v>69.811999999999998</c:v>
                </c:pt>
                <c:pt idx="4">
                  <c:v>72.507999999999996</c:v>
                </c:pt>
                <c:pt idx="5">
                  <c:v>77.373999999999995</c:v>
                </c:pt>
                <c:pt idx="6">
                  <c:v>78.058000000000007</c:v>
                </c:pt>
                <c:pt idx="7">
                  <c:v>79.88</c:v>
                </c:pt>
                <c:pt idx="8">
                  <c:v>80.918000000000006</c:v>
                </c:pt>
                <c:pt idx="9">
                  <c:v>81.488</c:v>
                </c:pt>
                <c:pt idx="10">
                  <c:v>82.775999999999996</c:v>
                </c:pt>
                <c:pt idx="11">
                  <c:v>82.86</c:v>
                </c:pt>
                <c:pt idx="12">
                  <c:v>83.69</c:v>
                </c:pt>
                <c:pt idx="13">
                  <c:v>84.012</c:v>
                </c:pt>
                <c:pt idx="14">
                  <c:v>84.05</c:v>
                </c:pt>
                <c:pt idx="15">
                  <c:v>84.183999999999997</c:v>
                </c:pt>
                <c:pt idx="16">
                  <c:v>84.6</c:v>
                </c:pt>
                <c:pt idx="17">
                  <c:v>85.1</c:v>
                </c:pt>
                <c:pt idx="18">
                  <c:v>85.093999999999994</c:v>
                </c:pt>
                <c:pt idx="19">
                  <c:v>85.224000000000004</c:v>
                </c:pt>
                <c:pt idx="20">
                  <c:v>85.433999999999997</c:v>
                </c:pt>
                <c:pt idx="21">
                  <c:v>85.403999999999996</c:v>
                </c:pt>
                <c:pt idx="22">
                  <c:v>85.486000000000004</c:v>
                </c:pt>
                <c:pt idx="23">
                  <c:v>85.426000000000002</c:v>
                </c:pt>
                <c:pt idx="24">
                  <c:v>85.245999999999995</c:v>
                </c:pt>
                <c:pt idx="25">
                  <c:v>85.572000000000003</c:v>
                </c:pt>
                <c:pt idx="26">
                  <c:v>85.35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07A7-485A-A57F-3DC72A3D9C50}"/>
            </c:ext>
          </c:extLst>
        </c:ser>
        <c:ser>
          <c:idx val="27"/>
          <c:order val="27"/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Sheet1!$AN$48:$AN$77</c:f>
              <c:numCache>
                <c:formatCode>General</c:formatCode>
                <c:ptCount val="30"/>
                <c:pt idx="0">
                  <c:v>0.06</c:v>
                </c:pt>
                <c:pt idx="1">
                  <c:v>0.2</c:v>
                </c:pt>
                <c:pt idx="2">
                  <c:v>0.22</c:v>
                </c:pt>
                <c:pt idx="3">
                  <c:v>0.23200000000000001</c:v>
                </c:pt>
                <c:pt idx="2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07A7-485A-A57F-3DC72A3D9C50}"/>
            </c:ext>
          </c:extLst>
        </c:ser>
        <c:ser>
          <c:idx val="28"/>
          <c:order val="28"/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Sheet1!$AO$48:$AO$77</c:f>
              <c:numCache>
                <c:formatCode>General</c:formatCode>
                <c:ptCount val="30"/>
                <c:pt idx="0">
                  <c:v>13.84</c:v>
                </c:pt>
                <c:pt idx="1">
                  <c:v>23.898</c:v>
                </c:pt>
                <c:pt idx="2">
                  <c:v>30.155999999999999</c:v>
                </c:pt>
                <c:pt idx="21">
                  <c:v>70.554000000000002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07A7-485A-A57F-3DC72A3D9C50}"/>
            </c:ext>
          </c:extLst>
        </c:ser>
        <c:ser>
          <c:idx val="29"/>
          <c:order val="29"/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Sheet1!$AP$48:$AP$77</c:f>
              <c:numCache>
                <c:formatCode>General</c:formatCode>
                <c:ptCount val="30"/>
                <c:pt idx="0">
                  <c:v>31.405999999999999</c:v>
                </c:pt>
                <c:pt idx="1">
                  <c:v>46</c:v>
                </c:pt>
                <c:pt idx="2">
                  <c:v>52.822000000000003</c:v>
                </c:pt>
                <c:pt idx="3">
                  <c:v>58.042000000000002</c:v>
                </c:pt>
                <c:pt idx="4">
                  <c:v>65.028000000000006</c:v>
                </c:pt>
                <c:pt idx="5">
                  <c:v>68.8</c:v>
                </c:pt>
                <c:pt idx="6">
                  <c:v>70.846000000000004</c:v>
                </c:pt>
                <c:pt idx="7">
                  <c:v>72.751999999999995</c:v>
                </c:pt>
                <c:pt idx="8">
                  <c:v>75.825999999999993</c:v>
                </c:pt>
                <c:pt idx="9">
                  <c:v>77.209999999999994</c:v>
                </c:pt>
                <c:pt idx="10">
                  <c:v>78.180000000000007</c:v>
                </c:pt>
                <c:pt idx="11">
                  <c:v>79.444000000000003</c:v>
                </c:pt>
                <c:pt idx="12">
                  <c:v>80.611999999999995</c:v>
                </c:pt>
                <c:pt idx="13">
                  <c:v>81.123999999999995</c:v>
                </c:pt>
                <c:pt idx="14">
                  <c:v>80.95</c:v>
                </c:pt>
                <c:pt idx="15">
                  <c:v>81.81</c:v>
                </c:pt>
                <c:pt idx="16">
                  <c:v>81.701999999999998</c:v>
                </c:pt>
                <c:pt idx="17">
                  <c:v>81.804000000000002</c:v>
                </c:pt>
                <c:pt idx="18">
                  <c:v>82.123999999999995</c:v>
                </c:pt>
                <c:pt idx="19">
                  <c:v>82.46</c:v>
                </c:pt>
                <c:pt idx="20">
                  <c:v>82.81</c:v>
                </c:pt>
                <c:pt idx="21">
                  <c:v>82.908000000000001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07A7-485A-A57F-3DC72A3D9C50}"/>
            </c:ext>
          </c:extLst>
        </c:ser>
        <c:ser>
          <c:idx val="30"/>
          <c:order val="30"/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Sheet1!$AQ$48:$AQ$77</c:f>
              <c:numCache>
                <c:formatCode>General</c:formatCode>
                <c:ptCount val="30"/>
                <c:pt idx="0">
                  <c:v>31.76</c:v>
                </c:pt>
                <c:pt idx="1">
                  <c:v>49.942</c:v>
                </c:pt>
                <c:pt idx="2">
                  <c:v>60.253999999999998</c:v>
                </c:pt>
                <c:pt idx="3">
                  <c:v>65.975999999999999</c:v>
                </c:pt>
                <c:pt idx="4">
                  <c:v>72.128</c:v>
                </c:pt>
                <c:pt idx="5">
                  <c:v>73.56</c:v>
                </c:pt>
                <c:pt idx="6">
                  <c:v>76.308000000000007</c:v>
                </c:pt>
                <c:pt idx="7">
                  <c:v>76.888000000000005</c:v>
                </c:pt>
                <c:pt idx="8">
                  <c:v>79.043999999999997</c:v>
                </c:pt>
                <c:pt idx="9">
                  <c:v>79.542000000000002</c:v>
                </c:pt>
                <c:pt idx="10">
                  <c:v>81.804000000000002</c:v>
                </c:pt>
                <c:pt idx="11">
                  <c:v>81.665999999999997</c:v>
                </c:pt>
                <c:pt idx="12">
                  <c:v>81.938000000000002</c:v>
                </c:pt>
                <c:pt idx="13">
                  <c:v>82.69</c:v>
                </c:pt>
                <c:pt idx="14">
                  <c:v>83.402000000000001</c:v>
                </c:pt>
                <c:pt idx="15">
                  <c:v>83.447999999999993</c:v>
                </c:pt>
                <c:pt idx="16">
                  <c:v>83.64</c:v>
                </c:pt>
                <c:pt idx="17">
                  <c:v>83.724000000000004</c:v>
                </c:pt>
                <c:pt idx="18">
                  <c:v>84.56</c:v>
                </c:pt>
                <c:pt idx="19">
                  <c:v>84.652000000000001</c:v>
                </c:pt>
                <c:pt idx="20">
                  <c:v>84.706000000000003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07A7-485A-A57F-3DC72A3D9C50}"/>
            </c:ext>
          </c:extLst>
        </c:ser>
        <c:ser>
          <c:idx val="31"/>
          <c:order val="31"/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Sheet1!$AR$48:$AR$77</c:f>
              <c:numCache>
                <c:formatCode>General</c:formatCode>
                <c:ptCount val="30"/>
                <c:pt idx="0">
                  <c:v>26.87</c:v>
                </c:pt>
                <c:pt idx="1">
                  <c:v>53.003999999999998</c:v>
                </c:pt>
                <c:pt idx="2">
                  <c:v>62.095999999999997</c:v>
                </c:pt>
                <c:pt idx="3">
                  <c:v>66.83</c:v>
                </c:pt>
                <c:pt idx="4">
                  <c:v>72.116</c:v>
                </c:pt>
                <c:pt idx="5">
                  <c:v>75.66</c:v>
                </c:pt>
                <c:pt idx="6">
                  <c:v>76.858000000000004</c:v>
                </c:pt>
                <c:pt idx="7">
                  <c:v>77.378</c:v>
                </c:pt>
                <c:pt idx="8">
                  <c:v>80.457999999999998</c:v>
                </c:pt>
                <c:pt idx="9">
                  <c:v>81.686000000000007</c:v>
                </c:pt>
                <c:pt idx="10">
                  <c:v>82.225999999999999</c:v>
                </c:pt>
                <c:pt idx="11">
                  <c:v>82.707999999999998</c:v>
                </c:pt>
                <c:pt idx="12">
                  <c:v>83.275999999999996</c:v>
                </c:pt>
                <c:pt idx="13">
                  <c:v>83.686000000000007</c:v>
                </c:pt>
                <c:pt idx="14">
                  <c:v>83.855999999999995</c:v>
                </c:pt>
                <c:pt idx="15">
                  <c:v>84.164000000000001</c:v>
                </c:pt>
                <c:pt idx="16">
                  <c:v>84.628</c:v>
                </c:pt>
                <c:pt idx="17">
                  <c:v>84.66</c:v>
                </c:pt>
                <c:pt idx="18">
                  <c:v>84.481999999999999</c:v>
                </c:pt>
                <c:pt idx="19">
                  <c:v>84.94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07A7-485A-A57F-3DC72A3D9C50}"/>
            </c:ext>
          </c:extLst>
        </c:ser>
        <c:ser>
          <c:idx val="32"/>
          <c:order val="32"/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Sheet1!$C$48:$C$75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Sheet1!$AS$48:$AS$77</c:f>
              <c:numCache>
                <c:formatCode>General</c:formatCode>
                <c:ptCount val="30"/>
                <c:pt idx="0">
                  <c:v>0.72</c:v>
                </c:pt>
                <c:pt idx="1">
                  <c:v>5.27</c:v>
                </c:pt>
                <c:pt idx="2">
                  <c:v>13.88</c:v>
                </c:pt>
                <c:pt idx="3">
                  <c:v>20.248000000000001</c:v>
                </c:pt>
                <c:pt idx="4">
                  <c:v>29.263999999999999</c:v>
                </c:pt>
                <c:pt idx="5">
                  <c:v>36.200000000000003</c:v>
                </c:pt>
                <c:pt idx="6">
                  <c:v>41.956000000000003</c:v>
                </c:pt>
                <c:pt idx="7">
                  <c:v>46.45</c:v>
                </c:pt>
                <c:pt idx="8">
                  <c:v>48.844000000000001</c:v>
                </c:pt>
                <c:pt idx="9">
                  <c:v>51.688000000000002</c:v>
                </c:pt>
                <c:pt idx="10">
                  <c:v>53.817999999999998</c:v>
                </c:pt>
                <c:pt idx="11">
                  <c:v>55.066000000000003</c:v>
                </c:pt>
                <c:pt idx="12">
                  <c:v>56.298000000000002</c:v>
                </c:pt>
                <c:pt idx="13">
                  <c:v>57.524000000000001</c:v>
                </c:pt>
                <c:pt idx="14">
                  <c:v>58.466000000000001</c:v>
                </c:pt>
                <c:pt idx="15">
                  <c:v>58.853999999999999</c:v>
                </c:pt>
                <c:pt idx="16">
                  <c:v>59.823999999999998</c:v>
                </c:pt>
                <c:pt idx="17">
                  <c:v>60.103999999999999</c:v>
                </c:pt>
                <c:pt idx="18">
                  <c:v>60.353999999999999</c:v>
                </c:pt>
                <c:pt idx="19">
                  <c:v>60.716000000000001</c:v>
                </c:pt>
                <c:pt idx="2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07A7-485A-A57F-3DC72A3D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626607"/>
        <c:axId val="2064629103"/>
      </c:scatterChart>
      <c:valAx>
        <c:axId val="206462660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629103"/>
        <c:crosses val="autoZero"/>
        <c:crossBetween val="midCat"/>
      </c:valAx>
      <c:valAx>
        <c:axId val="2064629103"/>
        <c:scaling>
          <c:orientation val="minMax"/>
          <c:max val="9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6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E686-165C-4789-BEAB-D50E21B5F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0E7F-3040-474A-91CF-56DB2657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B103D6D-6FFD-4188-8A04-7EE18648258C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C2C66CBA-2574-45EA-8099-31DA802A5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99EE2686-E837-4984-8241-7DCB5419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50EEDA-1586-4E6B-8124-8E36F785C2B2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233C1A8-0886-400C-98DE-AB97A659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800" b="1" i="1" u="sng" kern="0" dirty="0">
                <a:latin typeface="Arial"/>
              </a:rPr>
              <a:t>Basic goal:</a:t>
            </a:r>
          </a:p>
          <a:p>
            <a:pPr marL="400050" lvl="1" indent="0" defTabSz="914400">
              <a:spcBef>
                <a:spcPts val="2400"/>
              </a:spcBef>
              <a:buClrTx/>
              <a:buNone/>
              <a:defRPr/>
            </a:pPr>
            <a:endParaRPr lang="en-US" altLang="en-US" sz="1800" i="1" kern="0" dirty="0">
              <a:latin typeface="Arial"/>
            </a:endParaRP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800" i="1" kern="0" dirty="0">
              <a:solidFill>
                <a:srgbClr val="0000FF"/>
              </a:solidFill>
              <a:latin typeface="Arial"/>
            </a:endParaRP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800" i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A42C4-843D-45FF-895D-48ADB94CA0C9}"/>
              </a:ext>
            </a:extLst>
          </p:cNvPr>
          <p:cNvSpPr txBox="1"/>
          <p:nvPr/>
        </p:nvSpPr>
        <p:spPr>
          <a:xfrm>
            <a:off x="631943" y="1559992"/>
            <a:ext cx="216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</a:rPr>
              <a:t>Turn this into...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C68D4-226B-4C4F-A3C6-CDB0A07AD838}"/>
              </a:ext>
            </a:extLst>
          </p:cNvPr>
          <p:cNvSpPr txBox="1"/>
          <p:nvPr/>
        </p:nvSpPr>
        <p:spPr>
          <a:xfrm>
            <a:off x="7749529" y="6571687"/>
            <a:ext cx="1573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i="1" dirty="0">
                <a:latin typeface="Arial" charset="0"/>
              </a:rPr>
              <a:t>Chem. Sci. (2020)</a:t>
            </a:r>
            <a:endParaRPr lang="en-US" sz="1200" b="1" i="1" dirty="0">
              <a:latin typeface="Arial" charset="0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CC524B7-B5F5-433A-80D1-9985D8FEEE32}"/>
              </a:ext>
            </a:extLst>
          </p:cNvPr>
          <p:cNvSpPr/>
          <p:nvPr/>
        </p:nvSpPr>
        <p:spPr>
          <a:xfrm>
            <a:off x="2701741" y="2632392"/>
            <a:ext cx="857976" cy="5796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uble Bracket 77">
            <a:extLst>
              <a:ext uri="{FF2B5EF4-FFF2-40B4-BE49-F238E27FC236}">
                <a16:creationId xmlns:a16="http://schemas.microsoft.com/office/drawing/2014/main" id="{F90871AD-3063-466D-9C1C-56BBB9C59290}"/>
              </a:ext>
            </a:extLst>
          </p:cNvPr>
          <p:cNvSpPr/>
          <p:nvPr/>
        </p:nvSpPr>
        <p:spPr>
          <a:xfrm>
            <a:off x="4181143" y="2076351"/>
            <a:ext cx="546847" cy="2447364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B57820-1B02-48A8-B420-1A3B52E34A42}"/>
              </a:ext>
            </a:extLst>
          </p:cNvPr>
          <p:cNvSpPr txBox="1"/>
          <p:nvPr/>
        </p:nvSpPr>
        <p:spPr>
          <a:xfrm>
            <a:off x="4276469" y="2013778"/>
            <a:ext cx="428988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pt-BR" b="1" i="1" baseline="-250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b="1" i="1" baseline="-25000" dirty="0">
                <a:solidFill>
                  <a:srgbClr val="0000FF"/>
                </a:solidFill>
                <a:latin typeface="Arial" charset="0"/>
              </a:rPr>
              <a:t>2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b="1" i="1" baseline="-25000" dirty="0">
                <a:solidFill>
                  <a:srgbClr val="0000FF"/>
                </a:solidFill>
                <a:latin typeface="Arial" charset="0"/>
              </a:rPr>
              <a:t>i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40F556-10DE-42BA-89C3-6E335EDBD377}"/>
              </a:ext>
            </a:extLst>
          </p:cNvPr>
          <p:cNvSpPr txBox="1"/>
          <p:nvPr/>
        </p:nvSpPr>
        <p:spPr>
          <a:xfrm>
            <a:off x="3882639" y="1549778"/>
            <a:ext cx="170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</a:rPr>
              <a:t>Vector...</a:t>
            </a:r>
            <a:r>
              <a:rPr lang="pt-BR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1DF4E2-E8E2-4F57-9A1C-36CC0DBB01A9}"/>
              </a:ext>
            </a:extLst>
          </p:cNvPr>
          <p:cNvSpPr txBox="1"/>
          <p:nvPr/>
        </p:nvSpPr>
        <p:spPr>
          <a:xfrm>
            <a:off x="5183668" y="1547131"/>
            <a:ext cx="384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So we can do math on molecules</a:t>
            </a:r>
            <a:r>
              <a:rPr lang="pt-B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64D31E-864B-4622-8BF4-E48A7A1C79B4}"/>
              </a:ext>
            </a:extLst>
          </p:cNvPr>
          <p:cNvSpPr txBox="1"/>
          <p:nvPr/>
        </p:nvSpPr>
        <p:spPr>
          <a:xfrm>
            <a:off x="3630548" y="2746291"/>
            <a:ext cx="234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  <a:cs typeface="Arial" panose="020B0604020202020204" pitchFamily="34" charset="0"/>
              </a:rPr>
              <a:t>A = 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945ED8-F67A-48AF-8425-BEFAF6A493F8}"/>
              </a:ext>
            </a:extLst>
          </p:cNvPr>
          <p:cNvSpPr txBox="1"/>
          <p:nvPr/>
        </p:nvSpPr>
        <p:spPr>
          <a:xfrm>
            <a:off x="5209127" y="2173699"/>
            <a:ext cx="3729411" cy="1477328"/>
          </a:xfrm>
          <a:custGeom>
            <a:avLst/>
            <a:gdLst>
              <a:gd name="connsiteX0" fmla="*/ 0 w 3729411"/>
              <a:gd name="connsiteY0" fmla="*/ 0 h 1477328"/>
              <a:gd name="connsiteX1" fmla="*/ 658863 w 3729411"/>
              <a:gd name="connsiteY1" fmla="*/ 0 h 1477328"/>
              <a:gd name="connsiteX2" fmla="*/ 1280431 w 3729411"/>
              <a:gd name="connsiteY2" fmla="*/ 0 h 1477328"/>
              <a:gd name="connsiteX3" fmla="*/ 1976588 w 3729411"/>
              <a:gd name="connsiteY3" fmla="*/ 0 h 1477328"/>
              <a:gd name="connsiteX4" fmla="*/ 2560862 w 3729411"/>
              <a:gd name="connsiteY4" fmla="*/ 0 h 1477328"/>
              <a:gd name="connsiteX5" fmla="*/ 3070548 w 3729411"/>
              <a:gd name="connsiteY5" fmla="*/ 0 h 1477328"/>
              <a:gd name="connsiteX6" fmla="*/ 3729411 w 3729411"/>
              <a:gd name="connsiteY6" fmla="*/ 0 h 1477328"/>
              <a:gd name="connsiteX7" fmla="*/ 3729411 w 3729411"/>
              <a:gd name="connsiteY7" fmla="*/ 462896 h 1477328"/>
              <a:gd name="connsiteX8" fmla="*/ 3729411 w 3729411"/>
              <a:gd name="connsiteY8" fmla="*/ 970112 h 1477328"/>
              <a:gd name="connsiteX9" fmla="*/ 3729411 w 3729411"/>
              <a:gd name="connsiteY9" fmla="*/ 1477328 h 1477328"/>
              <a:gd name="connsiteX10" fmla="*/ 3145137 w 3729411"/>
              <a:gd name="connsiteY10" fmla="*/ 1477328 h 1477328"/>
              <a:gd name="connsiteX11" fmla="*/ 2486274 w 3729411"/>
              <a:gd name="connsiteY11" fmla="*/ 1477328 h 1477328"/>
              <a:gd name="connsiteX12" fmla="*/ 1976588 w 3729411"/>
              <a:gd name="connsiteY12" fmla="*/ 1477328 h 1477328"/>
              <a:gd name="connsiteX13" fmla="*/ 1280431 w 3729411"/>
              <a:gd name="connsiteY13" fmla="*/ 1477328 h 1477328"/>
              <a:gd name="connsiteX14" fmla="*/ 770745 w 3729411"/>
              <a:gd name="connsiteY14" fmla="*/ 1477328 h 1477328"/>
              <a:gd name="connsiteX15" fmla="*/ 0 w 3729411"/>
              <a:gd name="connsiteY15" fmla="*/ 1477328 h 1477328"/>
              <a:gd name="connsiteX16" fmla="*/ 0 w 3729411"/>
              <a:gd name="connsiteY16" fmla="*/ 955339 h 1477328"/>
              <a:gd name="connsiteX17" fmla="*/ 0 w 3729411"/>
              <a:gd name="connsiteY17" fmla="*/ 462896 h 1477328"/>
              <a:gd name="connsiteX18" fmla="*/ 0 w 3729411"/>
              <a:gd name="connsiteY1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9411" h="1477328" extrusionOk="0">
                <a:moveTo>
                  <a:pt x="0" y="0"/>
                </a:moveTo>
                <a:cubicBezTo>
                  <a:pt x="248093" y="16412"/>
                  <a:pt x="507255" y="16462"/>
                  <a:pt x="658863" y="0"/>
                </a:cubicBezTo>
                <a:cubicBezTo>
                  <a:pt x="810471" y="-16462"/>
                  <a:pt x="1045351" y="2521"/>
                  <a:pt x="1280431" y="0"/>
                </a:cubicBezTo>
                <a:cubicBezTo>
                  <a:pt x="1515511" y="-2521"/>
                  <a:pt x="1646723" y="-1338"/>
                  <a:pt x="1976588" y="0"/>
                </a:cubicBezTo>
                <a:cubicBezTo>
                  <a:pt x="2306453" y="1338"/>
                  <a:pt x="2374476" y="-26496"/>
                  <a:pt x="2560862" y="0"/>
                </a:cubicBezTo>
                <a:cubicBezTo>
                  <a:pt x="2747248" y="26496"/>
                  <a:pt x="2846924" y="2792"/>
                  <a:pt x="3070548" y="0"/>
                </a:cubicBezTo>
                <a:cubicBezTo>
                  <a:pt x="3294172" y="-2792"/>
                  <a:pt x="3452264" y="-32639"/>
                  <a:pt x="3729411" y="0"/>
                </a:cubicBezTo>
                <a:cubicBezTo>
                  <a:pt x="3737342" y="213361"/>
                  <a:pt x="3706749" y="287005"/>
                  <a:pt x="3729411" y="462896"/>
                </a:cubicBezTo>
                <a:cubicBezTo>
                  <a:pt x="3752073" y="638787"/>
                  <a:pt x="3739904" y="820096"/>
                  <a:pt x="3729411" y="970112"/>
                </a:cubicBezTo>
                <a:cubicBezTo>
                  <a:pt x="3718918" y="1120128"/>
                  <a:pt x="3718034" y="1243138"/>
                  <a:pt x="3729411" y="1477328"/>
                </a:cubicBezTo>
                <a:cubicBezTo>
                  <a:pt x="3459356" y="1464562"/>
                  <a:pt x="3294831" y="1448878"/>
                  <a:pt x="3145137" y="1477328"/>
                </a:cubicBezTo>
                <a:cubicBezTo>
                  <a:pt x="2995443" y="1505778"/>
                  <a:pt x="2682933" y="1473016"/>
                  <a:pt x="2486274" y="1477328"/>
                </a:cubicBezTo>
                <a:cubicBezTo>
                  <a:pt x="2289615" y="1481640"/>
                  <a:pt x="2157247" y="1501764"/>
                  <a:pt x="1976588" y="1477328"/>
                </a:cubicBezTo>
                <a:cubicBezTo>
                  <a:pt x="1795929" y="1452892"/>
                  <a:pt x="1425461" y="1481895"/>
                  <a:pt x="1280431" y="1477328"/>
                </a:cubicBezTo>
                <a:cubicBezTo>
                  <a:pt x="1135401" y="1472761"/>
                  <a:pt x="955134" y="1453786"/>
                  <a:pt x="770745" y="1477328"/>
                </a:cubicBezTo>
                <a:cubicBezTo>
                  <a:pt x="586356" y="1500870"/>
                  <a:pt x="298034" y="1508282"/>
                  <a:pt x="0" y="1477328"/>
                </a:cubicBezTo>
                <a:cubicBezTo>
                  <a:pt x="-19892" y="1223966"/>
                  <a:pt x="5395" y="1187337"/>
                  <a:pt x="0" y="955339"/>
                </a:cubicBezTo>
                <a:cubicBezTo>
                  <a:pt x="-5395" y="723341"/>
                  <a:pt x="-4901" y="615937"/>
                  <a:pt x="0" y="462896"/>
                </a:cubicBezTo>
                <a:cubicBezTo>
                  <a:pt x="4901" y="309855"/>
                  <a:pt x="-11641" y="14025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6600"/>
            </a:solidFill>
            <a:extLst>
              <a:ext uri="{C807C97D-BFC1-408E-A445-0C87EB9F89A2}">
                <ask:lineSketchStyleProps xmlns:ask="http://schemas.microsoft.com/office/drawing/2018/sketchyshapes" sd="2027642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f(A) = Property (emission </a:t>
            </a:r>
            <a:r>
              <a:rPr lang="el-G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* Use math to find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f(B) = Better property (longer </a:t>
            </a:r>
            <a:r>
              <a:rPr lang="el-G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1" dirty="0">
              <a:solidFill>
                <a:srgbClr val="006600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C28CE-6430-49C8-B77C-55904A0E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7" y="2366129"/>
            <a:ext cx="2252180" cy="91494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97B303-E409-46AA-A55E-464BC83FCDF4}"/>
              </a:ext>
            </a:extLst>
          </p:cNvPr>
          <p:cNvSpPr txBox="1"/>
          <p:nvPr/>
        </p:nvSpPr>
        <p:spPr>
          <a:xfrm>
            <a:off x="1252172" y="3253969"/>
            <a:ext cx="87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  <a:cs typeface="Arial" panose="020B0604020202020204" pitchFamily="34" charset="0"/>
              </a:rPr>
              <a:t>A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35E8B37-1A49-4C0A-81D2-D2DBDF793AD3}"/>
              </a:ext>
            </a:extLst>
          </p:cNvPr>
          <p:cNvSpPr/>
          <p:nvPr/>
        </p:nvSpPr>
        <p:spPr>
          <a:xfrm rot="5400000">
            <a:off x="6464468" y="3967417"/>
            <a:ext cx="857976" cy="5796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7CA42-3458-43AA-A1DB-944506EB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28" y="4734605"/>
            <a:ext cx="2816914" cy="126229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47E9D73-83EF-483A-8B79-DF86CFC7C19D}"/>
              </a:ext>
            </a:extLst>
          </p:cNvPr>
          <p:cNvSpPr txBox="1"/>
          <p:nvPr/>
        </p:nvSpPr>
        <p:spPr>
          <a:xfrm>
            <a:off x="6669597" y="5870651"/>
            <a:ext cx="87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  <a:cs typeface="Arial" panose="020B0604020202020204" pitchFamily="34" charset="0"/>
              </a:rPr>
              <a:t>B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FC94B-740D-45DB-B6FA-55AE73269437}"/>
              </a:ext>
            </a:extLst>
          </p:cNvPr>
          <p:cNvSpPr/>
          <p:nvPr/>
        </p:nvSpPr>
        <p:spPr>
          <a:xfrm>
            <a:off x="5396752" y="5468468"/>
            <a:ext cx="412376" cy="23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B0E2D2-D769-4184-BD7F-8332B5E9841A}"/>
              </a:ext>
            </a:extLst>
          </p:cNvPr>
          <p:cNvSpPr txBox="1"/>
          <p:nvPr/>
        </p:nvSpPr>
        <p:spPr>
          <a:xfrm>
            <a:off x="359875" y="3693490"/>
            <a:ext cx="2377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7030A0"/>
                </a:solidFill>
                <a:latin typeface="Arial" charset="0"/>
              </a:rPr>
              <a:t>Emission </a:t>
            </a:r>
            <a:r>
              <a:rPr lang="pt-BR" sz="1600" b="1" i="1" dirty="0">
                <a:solidFill>
                  <a:srgbClr val="7030A0"/>
                </a:solidFill>
                <a:latin typeface="Arial" charset="0"/>
                <a:cs typeface="Arial" panose="020B0604020202020204" pitchFamily="34" charset="0"/>
              </a:rPr>
              <a:t>λ = 417 nm</a:t>
            </a:r>
            <a:endParaRPr lang="en-US" sz="1600" b="1" i="1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83632A-1A20-4784-ACE2-5B4242D7E0EA}"/>
              </a:ext>
            </a:extLst>
          </p:cNvPr>
          <p:cNvSpPr txBox="1"/>
          <p:nvPr/>
        </p:nvSpPr>
        <p:spPr>
          <a:xfrm>
            <a:off x="5396752" y="6201712"/>
            <a:ext cx="36755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FF0000"/>
                </a:solidFill>
                <a:latin typeface="Arial" charset="0"/>
              </a:rPr>
              <a:t>Emission </a:t>
            </a:r>
            <a:r>
              <a:rPr lang="pt-BR" sz="1600" b="1" i="1" dirty="0">
                <a:solidFill>
                  <a:srgbClr val="FF0000"/>
                </a:solidFill>
                <a:latin typeface="Arial" charset="0"/>
                <a:cs typeface="Arial" panose="020B0604020202020204" pitchFamily="34" charset="0"/>
              </a:rPr>
              <a:t>λ = 740 nm (Near-Infrared)</a:t>
            </a:r>
            <a:endParaRPr lang="en-US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4B561D59-A230-4E62-B47E-96688D363CCF}"/>
              </a:ext>
            </a:extLst>
          </p:cNvPr>
          <p:cNvSpPr/>
          <p:nvPr/>
        </p:nvSpPr>
        <p:spPr>
          <a:xfrm rot="10800000">
            <a:off x="1960719" y="3415935"/>
            <a:ext cx="5431978" cy="2062016"/>
          </a:xfrm>
          <a:prstGeom prst="arc">
            <a:avLst/>
          </a:prstGeom>
          <a:ln w="28575">
            <a:solidFill>
              <a:schemeClr val="tx1"/>
            </a:solidFill>
            <a:headEnd type="stealth" w="lg" len="lg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5AC52-8FFB-4210-9F2B-9331BF0A9F75}"/>
              </a:ext>
            </a:extLst>
          </p:cNvPr>
          <p:cNvSpPr txBox="1"/>
          <p:nvPr/>
        </p:nvSpPr>
        <p:spPr>
          <a:xfrm>
            <a:off x="217787" y="5612809"/>
            <a:ext cx="4487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i="1" dirty="0">
                <a:latin typeface="Arial" charset="0"/>
              </a:rPr>
              <a:t>Goal is to design similar molecule that emits in </a:t>
            </a:r>
            <a:r>
              <a:rPr lang="pt-BR" i="1" dirty="0">
                <a:solidFill>
                  <a:srgbClr val="FF0000"/>
                </a:solidFill>
                <a:latin typeface="Arial" charset="0"/>
              </a:rPr>
              <a:t>near-IR</a:t>
            </a:r>
            <a:r>
              <a:rPr lang="pt-BR" i="1" dirty="0">
                <a:latin typeface="Arial" charset="0"/>
              </a:rPr>
              <a:t> region for in vivo research </a:t>
            </a:r>
            <a:r>
              <a:rPr lang="pt-BR" i="1" dirty="0">
                <a:solidFill>
                  <a:srgbClr val="0000FF"/>
                </a:solidFill>
                <a:latin typeface="Arial" charset="0"/>
              </a:rPr>
              <a:t>* </a:t>
            </a:r>
            <a:r>
              <a:rPr lang="pt-BR" i="1" u="sng" dirty="0">
                <a:solidFill>
                  <a:srgbClr val="0000FF"/>
                </a:solidFill>
                <a:latin typeface="Arial" charset="0"/>
              </a:rPr>
              <a:t>But using AI</a:t>
            </a:r>
            <a:endParaRPr lang="en-US" i="1" u="sng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8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D5602-5E6B-4F02-8A4D-56302E93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0E289B-D365-4D67-9A37-3C6A7F9BC58B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63533B-2D7A-49FF-B778-5ED522163191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263D47-0B03-49FC-91BD-F9854558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1" y="4264173"/>
            <a:ext cx="2506531" cy="25938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3D4AD9-3C65-4667-B216-CB1574C74A6D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1E73CC-8390-40A6-88E9-0839C7A2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EBEC-696E-4618-8DD2-54E03D5C5877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ADCDA7-454D-4338-9010-112E63D3E76F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DFFFB-5F72-4DF1-A6CF-4511446659FC}"/>
              </a:ext>
            </a:extLst>
          </p:cNvPr>
          <p:cNvSpPr txBox="1"/>
          <p:nvPr/>
        </p:nvSpPr>
        <p:spPr>
          <a:xfrm>
            <a:off x="5085286" y="1442087"/>
            <a:ext cx="1932293" cy="5280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Given </a:t>
            </a:r>
            <a:r>
              <a:rPr lang="pt-BR" sz="1600" b="1" dirty="0">
                <a:latin typeface="Arial" charset="0"/>
              </a:rPr>
              <a:t>Z</a:t>
            </a:r>
            <a:r>
              <a:rPr lang="pt-BR" sz="1600" b="1" i="1" baseline="-25000" dirty="0">
                <a:latin typeface="Arial" charset="0"/>
              </a:rPr>
              <a:t>G</a:t>
            </a:r>
            <a:r>
              <a:rPr lang="pt-BR" sz="1600" b="1" i="1" dirty="0">
                <a:latin typeface="Arial" charset="0"/>
              </a:rPr>
              <a:t> find 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G’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G’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For training set we know how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 →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so we can try to train Model to help.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Of course, we can also test every possible G’ in Universe until we find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= 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G’</a:t>
            </a: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endParaRPr lang="pt-BR" sz="16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JTVAE uses graph of clusters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help. Very impressive! Years ahead of its time.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FC8068E-37F3-4C5A-8806-4A019179C466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63A25-4022-4DAF-B336-9B98A2E1CCBC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06720-07C7-40DA-A67D-ACDDA9DF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15" y="1577465"/>
            <a:ext cx="2054068" cy="2166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A521F-8D3E-456E-855F-A83F3D39C01F}"/>
              </a:ext>
            </a:extLst>
          </p:cNvPr>
          <p:cNvSpPr txBox="1"/>
          <p:nvPr/>
        </p:nvSpPr>
        <p:spPr>
          <a:xfrm>
            <a:off x="8301131" y="1891205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7339B-8CD2-4385-9E43-33BEBA1A9192}"/>
              </a:ext>
            </a:extLst>
          </p:cNvPr>
          <p:cNvSpPr txBox="1"/>
          <p:nvPr/>
        </p:nvSpPr>
        <p:spPr>
          <a:xfrm>
            <a:off x="2196107" y="2004699"/>
            <a:ext cx="2162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Weights/Parameters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9901D36-882D-48F0-B8B5-F1C89F67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D044A-E914-4981-853E-F51D79ACDFDD}"/>
              </a:ext>
            </a:extLst>
          </p:cNvPr>
          <p:cNvSpPr txBox="1"/>
          <p:nvPr/>
        </p:nvSpPr>
        <p:spPr>
          <a:xfrm>
            <a:off x="5270615" y="880454"/>
            <a:ext cx="278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Another way to look at this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8FE86966-CC56-462C-8158-25111AD64D34}"/>
              </a:ext>
            </a:extLst>
          </p:cNvPr>
          <p:cNvSpPr/>
          <p:nvPr/>
        </p:nvSpPr>
        <p:spPr>
          <a:xfrm>
            <a:off x="4213412" y="4352365"/>
            <a:ext cx="546847" cy="2447364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21418-1EA4-4FA0-8605-BA388ABF707C}"/>
              </a:ext>
            </a:extLst>
          </p:cNvPr>
          <p:cNvSpPr txBox="1"/>
          <p:nvPr/>
        </p:nvSpPr>
        <p:spPr>
          <a:xfrm>
            <a:off x="4264692" y="5345214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z</a:t>
            </a:r>
            <a:r>
              <a:rPr lang="en-US" sz="3600" b="1" i="1" baseline="-25000" dirty="0" err="1">
                <a:solidFill>
                  <a:srgbClr val="C00000"/>
                </a:solidFill>
              </a:rPr>
              <a:t>T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91D94C-F859-49B0-8051-AC0D6BAE22B2}"/>
              </a:ext>
            </a:extLst>
          </p:cNvPr>
          <p:cNvSpPr/>
          <p:nvPr/>
        </p:nvSpPr>
        <p:spPr>
          <a:xfrm>
            <a:off x="2995102" y="5347296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C6373-99D2-4EC9-9406-08E500D25717}"/>
              </a:ext>
            </a:extLst>
          </p:cNvPr>
          <p:cNvSpPr txBox="1"/>
          <p:nvPr/>
        </p:nvSpPr>
        <p:spPr>
          <a:xfrm>
            <a:off x="2217954" y="5063058"/>
            <a:ext cx="2162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Weights/Parameters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D9A769-66D7-42C6-ACE9-7834B070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61" y="4630060"/>
            <a:ext cx="2054068" cy="2125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D02576-FCB2-4B9D-A9E9-05241CDE5F6C}"/>
              </a:ext>
            </a:extLst>
          </p:cNvPr>
          <p:cNvSpPr txBox="1"/>
          <p:nvPr/>
        </p:nvSpPr>
        <p:spPr>
          <a:xfrm>
            <a:off x="8183547" y="5037438"/>
            <a:ext cx="61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C9F70-256F-4059-83CB-EC14BDD70695}"/>
              </a:ext>
            </a:extLst>
          </p:cNvPr>
          <p:cNvSpPr txBox="1"/>
          <p:nvPr/>
        </p:nvSpPr>
        <p:spPr>
          <a:xfrm>
            <a:off x="1584354" y="467812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C4367-75F9-455E-9E7E-B6F690F86801}"/>
              </a:ext>
            </a:extLst>
          </p:cNvPr>
          <p:cNvSpPr txBox="1"/>
          <p:nvPr/>
        </p:nvSpPr>
        <p:spPr>
          <a:xfrm>
            <a:off x="2260896" y="5912109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Message passing NN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C1788-4372-4224-BE75-D0BCBB47F30A}"/>
              </a:ext>
            </a:extLst>
          </p:cNvPr>
          <p:cNvSpPr/>
          <p:nvPr/>
        </p:nvSpPr>
        <p:spPr>
          <a:xfrm>
            <a:off x="-17929" y="878541"/>
            <a:ext cx="4179735" cy="59794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39FCA-6533-469F-A796-CAC3C9D772A6}"/>
              </a:ext>
            </a:extLst>
          </p:cNvPr>
          <p:cNvSpPr txBox="1"/>
          <p:nvPr/>
        </p:nvSpPr>
        <p:spPr>
          <a:xfrm rot="18575954">
            <a:off x="277133" y="2057075"/>
            <a:ext cx="322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Don’t know this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1C062E-5D26-48BE-8531-1D66B845FCC7}"/>
              </a:ext>
            </a:extLst>
          </p:cNvPr>
          <p:cNvSpPr/>
          <p:nvPr/>
        </p:nvSpPr>
        <p:spPr>
          <a:xfrm rot="16200000">
            <a:off x="7806682" y="3785676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7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324460-F123-4EDC-BAB4-6AAF4B43874B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B7C07E-2160-4774-AF20-66A9E464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1380EB4-A5A5-417A-9EBB-F4FA1229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1033"/>
            <a:ext cx="86117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Steps/Components – Original and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D397D8C0-675D-4BB7-AA9D-B41A53A7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600" b="1" i="1" u="sng" kern="0" dirty="0">
                <a:latin typeface="Arial"/>
              </a:rPr>
              <a:t>Vocabulary Determination:</a:t>
            </a:r>
            <a:r>
              <a:rPr lang="en-US" altLang="en-US" sz="1600" b="1" i="1" kern="0" dirty="0">
                <a:latin typeface="Arial"/>
              </a:rPr>
              <a:t> </a:t>
            </a:r>
            <a:r>
              <a:rPr lang="en-US" altLang="en-US" sz="1600" i="1" kern="0" dirty="0">
                <a:latin typeface="Arial"/>
              </a:rPr>
              <a:t>Determines functional units for Junction Tree (not Graph)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600" b="1" i="1" u="sng" kern="0" dirty="0">
                <a:latin typeface="Arial"/>
              </a:rPr>
              <a:t>Original/Slow-JTVAE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Pretrain: 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3 epochs, specific deep learning parameters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Final Train: 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7 epochs, different deep learning parameters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Reconstruction evaluation: 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Code/script available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Use Autoencoder for molecule optimization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600" b="1" i="1" u="sng" kern="0" dirty="0">
                <a:latin typeface="Arial"/>
              </a:rPr>
              <a:t>New/Fast-JTVAE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Preprocess: 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Process molecules, store batch data on disk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Training: 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Recommended learning parameters given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Reconstruction evaluation</a:t>
            </a:r>
          </a:p>
          <a:p>
            <a:pPr marL="685800" lvl="1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Use Autoencoder for molecule optimization</a:t>
            </a: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8C6F870-7718-4966-AC3E-B2A87C769B65}"/>
              </a:ext>
            </a:extLst>
          </p:cNvPr>
          <p:cNvSpPr/>
          <p:nvPr/>
        </p:nvSpPr>
        <p:spPr>
          <a:xfrm>
            <a:off x="6004155" y="1580953"/>
            <a:ext cx="230909" cy="1902691"/>
          </a:xfrm>
          <a:custGeom>
            <a:avLst/>
            <a:gdLst>
              <a:gd name="connsiteX0" fmla="*/ 0 w 230909"/>
              <a:gd name="connsiteY0" fmla="*/ 0 h 1902691"/>
              <a:gd name="connsiteX1" fmla="*/ 115455 w 230909"/>
              <a:gd name="connsiteY1" fmla="*/ 19242 h 1902691"/>
              <a:gd name="connsiteX2" fmla="*/ 115455 w 230909"/>
              <a:gd name="connsiteY2" fmla="*/ 932104 h 1902691"/>
              <a:gd name="connsiteX3" fmla="*/ 230910 w 230909"/>
              <a:gd name="connsiteY3" fmla="*/ 951346 h 1902691"/>
              <a:gd name="connsiteX4" fmla="*/ 115455 w 230909"/>
              <a:gd name="connsiteY4" fmla="*/ 970588 h 1902691"/>
              <a:gd name="connsiteX5" fmla="*/ 115455 w 230909"/>
              <a:gd name="connsiteY5" fmla="*/ 1883449 h 1902691"/>
              <a:gd name="connsiteX6" fmla="*/ 0 w 230909"/>
              <a:gd name="connsiteY6" fmla="*/ 1902691 h 1902691"/>
              <a:gd name="connsiteX7" fmla="*/ 0 w 230909"/>
              <a:gd name="connsiteY7" fmla="*/ 0 h 1902691"/>
              <a:gd name="connsiteX0" fmla="*/ 0 w 230909"/>
              <a:gd name="connsiteY0" fmla="*/ 0 h 1902691"/>
              <a:gd name="connsiteX1" fmla="*/ 115455 w 230909"/>
              <a:gd name="connsiteY1" fmla="*/ 19242 h 1902691"/>
              <a:gd name="connsiteX2" fmla="*/ 115455 w 230909"/>
              <a:gd name="connsiteY2" fmla="*/ 932104 h 1902691"/>
              <a:gd name="connsiteX3" fmla="*/ 230910 w 230909"/>
              <a:gd name="connsiteY3" fmla="*/ 951346 h 1902691"/>
              <a:gd name="connsiteX4" fmla="*/ 115455 w 230909"/>
              <a:gd name="connsiteY4" fmla="*/ 970588 h 1902691"/>
              <a:gd name="connsiteX5" fmla="*/ 115455 w 230909"/>
              <a:gd name="connsiteY5" fmla="*/ 1883449 h 1902691"/>
              <a:gd name="connsiteX6" fmla="*/ 0 w 230909"/>
              <a:gd name="connsiteY6" fmla="*/ 1902691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09" h="1902691" stroke="0" extrusionOk="0">
                <a:moveTo>
                  <a:pt x="0" y="0"/>
                </a:moveTo>
                <a:cubicBezTo>
                  <a:pt x="65239" y="449"/>
                  <a:pt x="115055" y="9826"/>
                  <a:pt x="115455" y="19242"/>
                </a:cubicBezTo>
                <a:cubicBezTo>
                  <a:pt x="95892" y="342146"/>
                  <a:pt x="69899" y="763289"/>
                  <a:pt x="115455" y="932104"/>
                </a:cubicBezTo>
                <a:cubicBezTo>
                  <a:pt x="110781" y="938282"/>
                  <a:pt x="165542" y="945219"/>
                  <a:pt x="230910" y="951346"/>
                </a:cubicBezTo>
                <a:cubicBezTo>
                  <a:pt x="166181" y="952588"/>
                  <a:pt x="114327" y="960667"/>
                  <a:pt x="115455" y="970588"/>
                </a:cubicBezTo>
                <a:cubicBezTo>
                  <a:pt x="115836" y="1212399"/>
                  <a:pt x="157302" y="1552780"/>
                  <a:pt x="115455" y="1883449"/>
                </a:cubicBezTo>
                <a:cubicBezTo>
                  <a:pt x="124277" y="1889535"/>
                  <a:pt x="67393" y="1895235"/>
                  <a:pt x="0" y="1902691"/>
                </a:cubicBezTo>
                <a:cubicBezTo>
                  <a:pt x="54767" y="1264451"/>
                  <a:pt x="48849" y="286514"/>
                  <a:pt x="0" y="0"/>
                </a:cubicBezTo>
                <a:close/>
              </a:path>
              <a:path w="230909" h="1902691" fill="none" extrusionOk="0">
                <a:moveTo>
                  <a:pt x="0" y="0"/>
                </a:moveTo>
                <a:cubicBezTo>
                  <a:pt x="62000" y="232"/>
                  <a:pt x="114153" y="7828"/>
                  <a:pt x="115455" y="19242"/>
                </a:cubicBezTo>
                <a:cubicBezTo>
                  <a:pt x="116386" y="118144"/>
                  <a:pt x="130456" y="591072"/>
                  <a:pt x="115455" y="932104"/>
                </a:cubicBezTo>
                <a:cubicBezTo>
                  <a:pt x="110395" y="942467"/>
                  <a:pt x="164798" y="946627"/>
                  <a:pt x="230910" y="951346"/>
                </a:cubicBezTo>
                <a:cubicBezTo>
                  <a:pt x="166244" y="951800"/>
                  <a:pt x="115103" y="959866"/>
                  <a:pt x="115455" y="970588"/>
                </a:cubicBezTo>
                <a:cubicBezTo>
                  <a:pt x="176330" y="1384793"/>
                  <a:pt x="103605" y="1449196"/>
                  <a:pt x="115455" y="1883449"/>
                </a:cubicBezTo>
                <a:cubicBezTo>
                  <a:pt x="118536" y="1888059"/>
                  <a:pt x="62059" y="1899872"/>
                  <a:pt x="0" y="1902691"/>
                </a:cubicBezTo>
              </a:path>
              <a:path w="230909" h="1902691" fill="none" stroke="0" extrusionOk="0">
                <a:moveTo>
                  <a:pt x="0" y="0"/>
                </a:moveTo>
                <a:cubicBezTo>
                  <a:pt x="63230" y="2011"/>
                  <a:pt x="117422" y="8375"/>
                  <a:pt x="115455" y="19242"/>
                </a:cubicBezTo>
                <a:cubicBezTo>
                  <a:pt x="195828" y="408811"/>
                  <a:pt x="60084" y="834135"/>
                  <a:pt x="115455" y="932104"/>
                </a:cubicBezTo>
                <a:cubicBezTo>
                  <a:pt x="114623" y="940247"/>
                  <a:pt x="164083" y="947061"/>
                  <a:pt x="230910" y="951346"/>
                </a:cubicBezTo>
                <a:cubicBezTo>
                  <a:pt x="167220" y="950322"/>
                  <a:pt x="115673" y="959470"/>
                  <a:pt x="115455" y="970588"/>
                </a:cubicBezTo>
                <a:cubicBezTo>
                  <a:pt x="61446" y="1117456"/>
                  <a:pt x="183208" y="1654072"/>
                  <a:pt x="115455" y="1883449"/>
                </a:cubicBezTo>
                <a:cubicBezTo>
                  <a:pt x="117112" y="1891879"/>
                  <a:pt x="66333" y="1904755"/>
                  <a:pt x="0" y="1902691"/>
                </a:cubicBezTo>
              </a:path>
            </a:pathLst>
          </a:custGeom>
          <a:ln w="28575">
            <a:solidFill>
              <a:srgbClr val="006600"/>
            </a:solidFill>
            <a:extLst>
              <a:ext uri="{C807C97D-BFC1-408E-A445-0C87EB9F89A2}">
                <ask:lineSketchStyleProps xmlns:ask="http://schemas.microsoft.com/office/drawing/2018/sketchyshapes" sd="2934882428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9F23-D20E-4C9B-95B6-5ABF7870B8FE}"/>
              </a:ext>
            </a:extLst>
          </p:cNvPr>
          <p:cNvSpPr txBox="1"/>
          <p:nvPr/>
        </p:nvSpPr>
        <p:spPr>
          <a:xfrm>
            <a:off x="6262075" y="2209134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All codes/scripts provided.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Implemented on CPU &amp; GPU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4B6E120-D1E0-4D80-B3AA-0EB8E706C603}"/>
              </a:ext>
            </a:extLst>
          </p:cNvPr>
          <p:cNvSpPr/>
          <p:nvPr/>
        </p:nvSpPr>
        <p:spPr>
          <a:xfrm>
            <a:off x="5924947" y="3777064"/>
            <a:ext cx="230909" cy="852665"/>
          </a:xfrm>
          <a:custGeom>
            <a:avLst/>
            <a:gdLst>
              <a:gd name="connsiteX0" fmla="*/ 0 w 230909"/>
              <a:gd name="connsiteY0" fmla="*/ 0 h 852665"/>
              <a:gd name="connsiteX1" fmla="*/ 115455 w 230909"/>
              <a:gd name="connsiteY1" fmla="*/ 19242 h 852665"/>
              <a:gd name="connsiteX2" fmla="*/ 115455 w 230909"/>
              <a:gd name="connsiteY2" fmla="*/ 407091 h 852665"/>
              <a:gd name="connsiteX3" fmla="*/ 230910 w 230909"/>
              <a:gd name="connsiteY3" fmla="*/ 426333 h 852665"/>
              <a:gd name="connsiteX4" fmla="*/ 115455 w 230909"/>
              <a:gd name="connsiteY4" fmla="*/ 445575 h 852665"/>
              <a:gd name="connsiteX5" fmla="*/ 115455 w 230909"/>
              <a:gd name="connsiteY5" fmla="*/ 833423 h 852665"/>
              <a:gd name="connsiteX6" fmla="*/ 0 w 230909"/>
              <a:gd name="connsiteY6" fmla="*/ 852665 h 852665"/>
              <a:gd name="connsiteX7" fmla="*/ 0 w 230909"/>
              <a:gd name="connsiteY7" fmla="*/ 0 h 852665"/>
              <a:gd name="connsiteX0" fmla="*/ 0 w 230909"/>
              <a:gd name="connsiteY0" fmla="*/ 0 h 852665"/>
              <a:gd name="connsiteX1" fmla="*/ 115455 w 230909"/>
              <a:gd name="connsiteY1" fmla="*/ 19242 h 852665"/>
              <a:gd name="connsiteX2" fmla="*/ 115455 w 230909"/>
              <a:gd name="connsiteY2" fmla="*/ 407091 h 852665"/>
              <a:gd name="connsiteX3" fmla="*/ 230910 w 230909"/>
              <a:gd name="connsiteY3" fmla="*/ 426333 h 852665"/>
              <a:gd name="connsiteX4" fmla="*/ 115455 w 230909"/>
              <a:gd name="connsiteY4" fmla="*/ 445575 h 852665"/>
              <a:gd name="connsiteX5" fmla="*/ 115455 w 230909"/>
              <a:gd name="connsiteY5" fmla="*/ 833423 h 852665"/>
              <a:gd name="connsiteX6" fmla="*/ 0 w 230909"/>
              <a:gd name="connsiteY6" fmla="*/ 852665 h 85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09" h="852665" stroke="0" extrusionOk="0">
                <a:moveTo>
                  <a:pt x="0" y="0"/>
                </a:moveTo>
                <a:cubicBezTo>
                  <a:pt x="65239" y="449"/>
                  <a:pt x="115055" y="9826"/>
                  <a:pt x="115455" y="19242"/>
                </a:cubicBezTo>
                <a:cubicBezTo>
                  <a:pt x="102951" y="118617"/>
                  <a:pt x="130470" y="230980"/>
                  <a:pt x="115455" y="407091"/>
                </a:cubicBezTo>
                <a:cubicBezTo>
                  <a:pt x="110781" y="413269"/>
                  <a:pt x="165542" y="420206"/>
                  <a:pt x="230910" y="426333"/>
                </a:cubicBezTo>
                <a:cubicBezTo>
                  <a:pt x="166181" y="427575"/>
                  <a:pt x="114327" y="435654"/>
                  <a:pt x="115455" y="445575"/>
                </a:cubicBezTo>
                <a:cubicBezTo>
                  <a:pt x="149534" y="554124"/>
                  <a:pt x="143519" y="785056"/>
                  <a:pt x="115455" y="833423"/>
                </a:cubicBezTo>
                <a:cubicBezTo>
                  <a:pt x="124277" y="839509"/>
                  <a:pt x="67393" y="845209"/>
                  <a:pt x="0" y="852665"/>
                </a:cubicBezTo>
                <a:cubicBezTo>
                  <a:pt x="-37425" y="606061"/>
                  <a:pt x="-75444" y="374062"/>
                  <a:pt x="0" y="0"/>
                </a:cubicBezTo>
                <a:close/>
              </a:path>
              <a:path w="230909" h="852665" fill="none" extrusionOk="0">
                <a:moveTo>
                  <a:pt x="0" y="0"/>
                </a:moveTo>
                <a:cubicBezTo>
                  <a:pt x="62000" y="232"/>
                  <a:pt x="114153" y="7828"/>
                  <a:pt x="115455" y="19242"/>
                </a:cubicBezTo>
                <a:cubicBezTo>
                  <a:pt x="91055" y="114516"/>
                  <a:pt x="149949" y="231803"/>
                  <a:pt x="115455" y="407091"/>
                </a:cubicBezTo>
                <a:cubicBezTo>
                  <a:pt x="110395" y="417454"/>
                  <a:pt x="164798" y="421614"/>
                  <a:pt x="230910" y="426333"/>
                </a:cubicBezTo>
                <a:cubicBezTo>
                  <a:pt x="166244" y="426787"/>
                  <a:pt x="115103" y="434853"/>
                  <a:pt x="115455" y="445575"/>
                </a:cubicBezTo>
                <a:cubicBezTo>
                  <a:pt x="105384" y="603591"/>
                  <a:pt x="102493" y="759962"/>
                  <a:pt x="115455" y="833423"/>
                </a:cubicBezTo>
                <a:cubicBezTo>
                  <a:pt x="118536" y="838033"/>
                  <a:pt x="62059" y="849846"/>
                  <a:pt x="0" y="852665"/>
                </a:cubicBezTo>
              </a:path>
              <a:path w="230909" h="852665" fill="none" stroke="0" extrusionOk="0">
                <a:moveTo>
                  <a:pt x="0" y="0"/>
                </a:moveTo>
                <a:cubicBezTo>
                  <a:pt x="63230" y="2011"/>
                  <a:pt x="117422" y="8375"/>
                  <a:pt x="115455" y="19242"/>
                </a:cubicBezTo>
                <a:cubicBezTo>
                  <a:pt x="99250" y="120318"/>
                  <a:pt x="147036" y="344527"/>
                  <a:pt x="115455" y="407091"/>
                </a:cubicBezTo>
                <a:cubicBezTo>
                  <a:pt x="114623" y="415234"/>
                  <a:pt x="164083" y="422048"/>
                  <a:pt x="230910" y="426333"/>
                </a:cubicBezTo>
                <a:cubicBezTo>
                  <a:pt x="167220" y="425309"/>
                  <a:pt x="115673" y="434457"/>
                  <a:pt x="115455" y="445575"/>
                </a:cubicBezTo>
                <a:cubicBezTo>
                  <a:pt x="142623" y="638831"/>
                  <a:pt x="128089" y="674071"/>
                  <a:pt x="115455" y="833423"/>
                </a:cubicBezTo>
                <a:cubicBezTo>
                  <a:pt x="117112" y="841853"/>
                  <a:pt x="66333" y="854729"/>
                  <a:pt x="0" y="852665"/>
                </a:cubicBezTo>
              </a:path>
            </a:pathLst>
          </a:custGeom>
          <a:ln w="28575">
            <a:solidFill>
              <a:srgbClr val="006600"/>
            </a:solidFill>
            <a:extLst>
              <a:ext uri="{C807C97D-BFC1-408E-A445-0C87EB9F89A2}">
                <ask:lineSketchStyleProps xmlns:ask="http://schemas.microsoft.com/office/drawing/2018/sketchyshapes" sd="2934882428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A7A368-D245-419E-A7B1-6ACC2362D38A}"/>
              </a:ext>
            </a:extLst>
          </p:cNvPr>
          <p:cNvSpPr txBox="1"/>
          <p:nvPr/>
        </p:nvSpPr>
        <p:spPr>
          <a:xfrm>
            <a:off x="6123525" y="3706399"/>
            <a:ext cx="2832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Provided but significant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debugging/modification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had to be done: CPU &amp; GPU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5786140-3770-4D57-BE71-2AAC85451848}"/>
              </a:ext>
            </a:extLst>
          </p:cNvPr>
          <p:cNvSpPr/>
          <p:nvPr/>
        </p:nvSpPr>
        <p:spPr>
          <a:xfrm>
            <a:off x="5024401" y="4742543"/>
            <a:ext cx="230909" cy="852665"/>
          </a:xfrm>
          <a:custGeom>
            <a:avLst/>
            <a:gdLst>
              <a:gd name="connsiteX0" fmla="*/ 0 w 230909"/>
              <a:gd name="connsiteY0" fmla="*/ 0 h 852665"/>
              <a:gd name="connsiteX1" fmla="*/ 115455 w 230909"/>
              <a:gd name="connsiteY1" fmla="*/ 19242 h 852665"/>
              <a:gd name="connsiteX2" fmla="*/ 115455 w 230909"/>
              <a:gd name="connsiteY2" fmla="*/ 407091 h 852665"/>
              <a:gd name="connsiteX3" fmla="*/ 230910 w 230909"/>
              <a:gd name="connsiteY3" fmla="*/ 426333 h 852665"/>
              <a:gd name="connsiteX4" fmla="*/ 115455 w 230909"/>
              <a:gd name="connsiteY4" fmla="*/ 445575 h 852665"/>
              <a:gd name="connsiteX5" fmla="*/ 115455 w 230909"/>
              <a:gd name="connsiteY5" fmla="*/ 833423 h 852665"/>
              <a:gd name="connsiteX6" fmla="*/ 0 w 230909"/>
              <a:gd name="connsiteY6" fmla="*/ 852665 h 852665"/>
              <a:gd name="connsiteX7" fmla="*/ 0 w 230909"/>
              <a:gd name="connsiteY7" fmla="*/ 0 h 852665"/>
              <a:gd name="connsiteX0" fmla="*/ 0 w 230909"/>
              <a:gd name="connsiteY0" fmla="*/ 0 h 852665"/>
              <a:gd name="connsiteX1" fmla="*/ 115455 w 230909"/>
              <a:gd name="connsiteY1" fmla="*/ 19242 h 852665"/>
              <a:gd name="connsiteX2" fmla="*/ 115455 w 230909"/>
              <a:gd name="connsiteY2" fmla="*/ 407091 h 852665"/>
              <a:gd name="connsiteX3" fmla="*/ 230910 w 230909"/>
              <a:gd name="connsiteY3" fmla="*/ 426333 h 852665"/>
              <a:gd name="connsiteX4" fmla="*/ 115455 w 230909"/>
              <a:gd name="connsiteY4" fmla="*/ 445575 h 852665"/>
              <a:gd name="connsiteX5" fmla="*/ 115455 w 230909"/>
              <a:gd name="connsiteY5" fmla="*/ 833423 h 852665"/>
              <a:gd name="connsiteX6" fmla="*/ 0 w 230909"/>
              <a:gd name="connsiteY6" fmla="*/ 852665 h 85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09" h="852665" stroke="0" extrusionOk="0">
                <a:moveTo>
                  <a:pt x="0" y="0"/>
                </a:moveTo>
                <a:cubicBezTo>
                  <a:pt x="65239" y="449"/>
                  <a:pt x="115055" y="9826"/>
                  <a:pt x="115455" y="19242"/>
                </a:cubicBezTo>
                <a:cubicBezTo>
                  <a:pt x="102951" y="118617"/>
                  <a:pt x="130470" y="230980"/>
                  <a:pt x="115455" y="407091"/>
                </a:cubicBezTo>
                <a:cubicBezTo>
                  <a:pt x="110781" y="413269"/>
                  <a:pt x="165542" y="420206"/>
                  <a:pt x="230910" y="426333"/>
                </a:cubicBezTo>
                <a:cubicBezTo>
                  <a:pt x="166181" y="427575"/>
                  <a:pt x="114327" y="435654"/>
                  <a:pt x="115455" y="445575"/>
                </a:cubicBezTo>
                <a:cubicBezTo>
                  <a:pt x="149534" y="554124"/>
                  <a:pt x="143519" y="785056"/>
                  <a:pt x="115455" y="833423"/>
                </a:cubicBezTo>
                <a:cubicBezTo>
                  <a:pt x="124277" y="839509"/>
                  <a:pt x="67393" y="845209"/>
                  <a:pt x="0" y="852665"/>
                </a:cubicBezTo>
                <a:cubicBezTo>
                  <a:pt x="-37425" y="606061"/>
                  <a:pt x="-75444" y="374062"/>
                  <a:pt x="0" y="0"/>
                </a:cubicBezTo>
                <a:close/>
              </a:path>
              <a:path w="230909" h="852665" fill="none" extrusionOk="0">
                <a:moveTo>
                  <a:pt x="0" y="0"/>
                </a:moveTo>
                <a:cubicBezTo>
                  <a:pt x="62000" y="232"/>
                  <a:pt x="114153" y="7828"/>
                  <a:pt x="115455" y="19242"/>
                </a:cubicBezTo>
                <a:cubicBezTo>
                  <a:pt x="91055" y="114516"/>
                  <a:pt x="149949" y="231803"/>
                  <a:pt x="115455" y="407091"/>
                </a:cubicBezTo>
                <a:cubicBezTo>
                  <a:pt x="110395" y="417454"/>
                  <a:pt x="164798" y="421614"/>
                  <a:pt x="230910" y="426333"/>
                </a:cubicBezTo>
                <a:cubicBezTo>
                  <a:pt x="166244" y="426787"/>
                  <a:pt x="115103" y="434853"/>
                  <a:pt x="115455" y="445575"/>
                </a:cubicBezTo>
                <a:cubicBezTo>
                  <a:pt x="105384" y="603591"/>
                  <a:pt x="102493" y="759962"/>
                  <a:pt x="115455" y="833423"/>
                </a:cubicBezTo>
                <a:cubicBezTo>
                  <a:pt x="118536" y="838033"/>
                  <a:pt x="62059" y="849846"/>
                  <a:pt x="0" y="852665"/>
                </a:cubicBezTo>
              </a:path>
              <a:path w="230909" h="852665" fill="none" stroke="0" extrusionOk="0">
                <a:moveTo>
                  <a:pt x="0" y="0"/>
                </a:moveTo>
                <a:cubicBezTo>
                  <a:pt x="63230" y="2011"/>
                  <a:pt x="117422" y="8375"/>
                  <a:pt x="115455" y="19242"/>
                </a:cubicBezTo>
                <a:cubicBezTo>
                  <a:pt x="99250" y="120318"/>
                  <a:pt x="147036" y="344527"/>
                  <a:pt x="115455" y="407091"/>
                </a:cubicBezTo>
                <a:cubicBezTo>
                  <a:pt x="114623" y="415234"/>
                  <a:pt x="164083" y="422048"/>
                  <a:pt x="230910" y="426333"/>
                </a:cubicBezTo>
                <a:cubicBezTo>
                  <a:pt x="167220" y="425309"/>
                  <a:pt x="115673" y="434457"/>
                  <a:pt x="115455" y="445575"/>
                </a:cubicBezTo>
                <a:cubicBezTo>
                  <a:pt x="142623" y="638831"/>
                  <a:pt x="128089" y="674071"/>
                  <a:pt x="115455" y="833423"/>
                </a:cubicBezTo>
                <a:cubicBezTo>
                  <a:pt x="117112" y="841853"/>
                  <a:pt x="66333" y="854729"/>
                  <a:pt x="0" y="852665"/>
                </a:cubicBezTo>
              </a:path>
            </a:pathLst>
          </a:custGeom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34882428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6F6E2C-D630-46C9-A43E-A905A711C2AB}"/>
              </a:ext>
            </a:extLst>
          </p:cNvPr>
          <p:cNvSpPr txBox="1"/>
          <p:nvPr/>
        </p:nvSpPr>
        <p:spPr>
          <a:xfrm>
            <a:off x="5024401" y="4719821"/>
            <a:ext cx="381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Nothing available/provided.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Had to code own Reconstruction evaluation program. Encountered significant issues.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* Code now robust, parallel, and fast.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B2360F-0CF4-4C08-8B03-7DDA65D36964}"/>
              </a:ext>
            </a:extLst>
          </p:cNvPr>
          <p:cNvSpPr txBox="1"/>
          <p:nvPr/>
        </p:nvSpPr>
        <p:spPr>
          <a:xfrm>
            <a:off x="758394" y="6063630"/>
            <a:ext cx="381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Nothing available/provided for this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060FC01-8054-4A9C-BFE5-FF418D56A36D}"/>
              </a:ext>
            </a:extLst>
          </p:cNvPr>
          <p:cNvSpPr/>
          <p:nvPr/>
        </p:nvSpPr>
        <p:spPr>
          <a:xfrm rot="16200000">
            <a:off x="2453696" y="5442367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3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E4F1D4-DDDF-4CFD-A862-6E4335B7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539036"/>
              </p:ext>
            </p:extLst>
          </p:nvPr>
        </p:nvGraphicFramePr>
        <p:xfrm>
          <a:off x="456173" y="2375647"/>
          <a:ext cx="8087192" cy="399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98FEBF-ECE8-48C2-9F78-3BD48C6439E2}"/>
              </a:ext>
            </a:extLst>
          </p:cNvPr>
          <p:cNvSpPr txBox="1"/>
          <p:nvPr/>
        </p:nvSpPr>
        <p:spPr>
          <a:xfrm rot="16200000">
            <a:off x="-408019" y="3917704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0EF9E-B981-472A-946C-C62AA38DA2DB}"/>
              </a:ext>
            </a:extLst>
          </p:cNvPr>
          <p:cNvSpPr txBox="1"/>
          <p:nvPr/>
        </p:nvSpPr>
        <p:spPr>
          <a:xfrm>
            <a:off x="3659230" y="634314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molecules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E34CFF-3A5E-4E7B-871E-ED9A25FD843F}"/>
              </a:ext>
            </a:extLst>
          </p:cNvPr>
          <p:cNvCxnSpPr/>
          <p:nvPr/>
        </p:nvCxnSpPr>
        <p:spPr>
          <a:xfrm>
            <a:off x="1990725" y="4224617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26CEEE-7A1B-405F-AF0D-458D3AA97304}"/>
              </a:ext>
            </a:extLst>
          </p:cNvPr>
          <p:cNvSpPr txBox="1"/>
          <p:nvPr/>
        </p:nvSpPr>
        <p:spPr>
          <a:xfrm>
            <a:off x="1409700" y="38552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ZINC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A50B4-4731-4862-B927-D729EE48D7CE}"/>
              </a:ext>
            </a:extLst>
          </p:cNvPr>
          <p:cNvSpPr txBox="1"/>
          <p:nvPr/>
        </p:nvSpPr>
        <p:spPr>
          <a:xfrm>
            <a:off x="6809993" y="19163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418C4-4501-4138-8EFF-7DB8664BC512}"/>
              </a:ext>
            </a:extLst>
          </p:cNvPr>
          <p:cNvSpPr txBox="1"/>
          <p:nvPr/>
        </p:nvSpPr>
        <p:spPr>
          <a:xfrm>
            <a:off x="7389182" y="2537586"/>
            <a:ext cx="185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-JTVAE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E8450-1FF8-4B41-A764-77328A7A4A8B}"/>
              </a:ext>
            </a:extLst>
          </p:cNvPr>
          <p:cNvSpPr txBox="1"/>
          <p:nvPr/>
        </p:nvSpPr>
        <p:spPr>
          <a:xfrm>
            <a:off x="7371549" y="3371472"/>
            <a:ext cx="18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Fast-JTVAE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FC562-A18D-491F-B274-FE0C522D6ADD}"/>
              </a:ext>
            </a:extLst>
          </p:cNvPr>
          <p:cNvSpPr txBox="1"/>
          <p:nvPr/>
        </p:nvSpPr>
        <p:spPr>
          <a:xfrm>
            <a:off x="7358725" y="3710026"/>
            <a:ext cx="1902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Fast-JTVAE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A9C95-AE29-42C0-ABF6-CA51DB33095C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B0BF2-B939-4A9B-975C-A83F039E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198DFE-3359-4899-BB22-6695F18A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1033"/>
            <a:ext cx="86117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Vocabulary Determination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Times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CEE371C-9295-424D-BF6F-6E3472A1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Moses Dataset</a:t>
            </a:r>
            <a:r>
              <a:rPr lang="en-US" altLang="en-US" sz="2000" i="1" kern="0" dirty="0">
                <a:latin typeface="Arial"/>
              </a:rPr>
              <a:t>: 1.6 M molecules</a:t>
            </a:r>
          </a:p>
        </p:txBody>
      </p:sp>
    </p:spTree>
    <p:extLst>
      <p:ext uri="{BB962C8B-B14F-4D97-AF65-F5344CB8AC3E}">
        <p14:creationId xmlns:p14="http://schemas.microsoft.com/office/powerpoint/2010/main" val="264864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781EF2A-80DC-4527-9F43-B69A4252A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071879"/>
              </p:ext>
            </p:extLst>
          </p:nvPr>
        </p:nvGraphicFramePr>
        <p:xfrm>
          <a:off x="1128071" y="2964781"/>
          <a:ext cx="7269973" cy="389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804DAAB-E95D-4F82-8487-ADA35BB95C48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3F30A-766D-470B-9D49-DEA08E16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915232-AED9-461C-99C0-369A62FB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1033"/>
            <a:ext cx="86117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Preprocessing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Times: Only for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B97F-2049-46E8-9872-33CFC7C02397}"/>
              </a:ext>
            </a:extLst>
          </p:cNvPr>
          <p:cNvSpPr txBox="1"/>
          <p:nvPr/>
        </p:nvSpPr>
        <p:spPr>
          <a:xfrm rot="16200000">
            <a:off x="255941" y="4372897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0BE8-98DF-409D-AC98-3C46BEA9C629}"/>
              </a:ext>
            </a:extLst>
          </p:cNvPr>
          <p:cNvSpPr txBox="1"/>
          <p:nvPr/>
        </p:nvSpPr>
        <p:spPr>
          <a:xfrm>
            <a:off x="2736606" y="2077783"/>
            <a:ext cx="328808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b="1" i="1" kern="0" dirty="0">
                <a:latin typeface="Arial"/>
              </a:rPr>
              <a:t>Fast-JTVAE: Preprocessing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3E064-AE07-4C8F-B174-3BFDABE24DBB}"/>
              </a:ext>
            </a:extLst>
          </p:cNvPr>
          <p:cNvSpPr txBox="1"/>
          <p:nvPr/>
        </p:nvSpPr>
        <p:spPr>
          <a:xfrm>
            <a:off x="1886385" y="3194802"/>
            <a:ext cx="1479892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kern="0" dirty="0">
                <a:solidFill>
                  <a:srgbClr val="006600"/>
                </a:solidFill>
                <a:latin typeface="Arial"/>
              </a:rPr>
              <a:t>C</a:t>
            </a:r>
            <a:r>
              <a:rPr lang="en-US" altLang="en-US" sz="1800" b="1" kern="0" dirty="0">
                <a:solidFill>
                  <a:srgbClr val="006600"/>
                </a:solidFill>
                <a:latin typeface="Arial"/>
              </a:rPr>
              <a:t>PU fastest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A818C07-BE66-440E-A89D-BFA339C9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Moses Dataset</a:t>
            </a:r>
            <a:r>
              <a:rPr lang="en-US" altLang="en-US" sz="2000" i="1" kern="0" dirty="0">
                <a:latin typeface="Arial"/>
              </a:rPr>
              <a:t>: 1.6 M molecules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1A1DC31-8248-4F59-8E1D-792551EC7454}"/>
              </a:ext>
            </a:extLst>
          </p:cNvPr>
          <p:cNvSpPr/>
          <p:nvPr/>
        </p:nvSpPr>
        <p:spPr>
          <a:xfrm rot="16200000">
            <a:off x="5374348" y="1423827"/>
            <a:ext cx="331695" cy="3370718"/>
          </a:xfrm>
          <a:prstGeom prst="rightBrac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2D6B6-B002-4328-92A0-B8A0F9D51F7E}"/>
              </a:ext>
            </a:extLst>
          </p:cNvPr>
          <p:cNvSpPr txBox="1"/>
          <p:nvPr/>
        </p:nvSpPr>
        <p:spPr>
          <a:xfrm>
            <a:off x="4827144" y="2595602"/>
            <a:ext cx="1479892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kern="0" dirty="0">
                <a:solidFill>
                  <a:srgbClr val="006600"/>
                </a:solidFill>
                <a:latin typeface="Arial"/>
              </a:rPr>
              <a:t>GPU slower</a:t>
            </a:r>
            <a:endParaRPr lang="en-US" altLang="en-US" sz="1800" b="1" kern="0" dirty="0">
              <a:solidFill>
                <a:srgbClr val="006600"/>
              </a:solidFill>
              <a:latin typeface="Arial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EA75D80-4025-4686-BC82-8CEE8624EC59}"/>
              </a:ext>
            </a:extLst>
          </p:cNvPr>
          <p:cNvSpPr/>
          <p:nvPr/>
        </p:nvSpPr>
        <p:spPr>
          <a:xfrm rot="16200000">
            <a:off x="2474266" y="2677797"/>
            <a:ext cx="331695" cy="2052908"/>
          </a:xfrm>
          <a:prstGeom prst="rightBrac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3399F-D7AF-4B9A-9189-CB784F9BFF09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26FF51-5A6F-46E8-9B50-FCADED2D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7ED9CA-DC65-42EB-A20B-9CEDEFF80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1033"/>
            <a:ext cx="86117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Times: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470A192-41DD-40C5-879E-3102446CE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61146"/>
              </p:ext>
            </p:extLst>
          </p:nvPr>
        </p:nvGraphicFramePr>
        <p:xfrm>
          <a:off x="355279" y="2823837"/>
          <a:ext cx="4572000" cy="311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57142BE-CB79-4E19-8C4F-C43EA1DBCBF1}"/>
              </a:ext>
            </a:extLst>
          </p:cNvPr>
          <p:cNvSpPr txBox="1"/>
          <p:nvPr/>
        </p:nvSpPr>
        <p:spPr>
          <a:xfrm rot="16200000">
            <a:off x="-418273" y="409499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(Days)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18BB8-B926-4553-BCA7-BE05327920D4}"/>
              </a:ext>
            </a:extLst>
          </p:cNvPr>
          <p:cNvSpPr txBox="1"/>
          <p:nvPr/>
        </p:nvSpPr>
        <p:spPr>
          <a:xfrm>
            <a:off x="351353" y="1825593"/>
            <a:ext cx="4512775" cy="77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b="1" i="1" kern="0" dirty="0">
                <a:latin typeface="Arial"/>
              </a:rPr>
              <a:t>Original-JTVAE </a:t>
            </a:r>
          </a:p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i="1" kern="0" dirty="0">
                <a:latin typeface="Arial"/>
              </a:rPr>
              <a:t>(3 epochs pretrain (red) + 20 epochs train)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A5112D0-C00F-407B-B9CE-CCE404BCA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739628"/>
              </p:ext>
            </p:extLst>
          </p:nvPr>
        </p:nvGraphicFramePr>
        <p:xfrm>
          <a:off x="4787182" y="2840232"/>
          <a:ext cx="4356818" cy="311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6A5E9E5-BFE8-4545-B1BD-66734F9F77E2}"/>
              </a:ext>
            </a:extLst>
          </p:cNvPr>
          <p:cNvSpPr txBox="1"/>
          <p:nvPr/>
        </p:nvSpPr>
        <p:spPr>
          <a:xfrm>
            <a:off x="6103945" y="1825593"/>
            <a:ext cx="1915909" cy="77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b="1" i="1" kern="0" dirty="0">
                <a:latin typeface="Arial"/>
              </a:rPr>
              <a:t>Fast-JTVAE </a:t>
            </a:r>
          </a:p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i="1" kern="0" dirty="0">
                <a:latin typeface="Arial"/>
              </a:rPr>
              <a:t>(</a:t>
            </a:r>
            <a:r>
              <a:rPr lang="en-US" altLang="en-US" sz="1800" i="1" kern="0" dirty="0">
                <a:latin typeface="Arial"/>
              </a:rPr>
              <a:t>20 epochs train)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4B6D5-835A-4795-9637-BB1412C4FF99}"/>
              </a:ext>
            </a:extLst>
          </p:cNvPr>
          <p:cNvSpPr txBox="1"/>
          <p:nvPr/>
        </p:nvSpPr>
        <p:spPr>
          <a:xfrm>
            <a:off x="2641279" y="4399342"/>
            <a:ext cx="1428596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kern="0" dirty="0">
                <a:solidFill>
                  <a:srgbClr val="006600"/>
                </a:solidFill>
                <a:latin typeface="Arial"/>
              </a:rPr>
              <a:t>GPU fastest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CEE0C2D-CBD7-404E-A4F0-8394822DCFAE}"/>
              </a:ext>
            </a:extLst>
          </p:cNvPr>
          <p:cNvSpPr/>
          <p:nvPr/>
        </p:nvSpPr>
        <p:spPr>
          <a:xfrm rot="5400000">
            <a:off x="7622813" y="4803849"/>
            <a:ext cx="331695" cy="2435034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6AA10-EDF3-48E9-AFC0-03AB0A8BD323}"/>
              </a:ext>
            </a:extLst>
          </p:cNvPr>
          <p:cNvSpPr txBox="1"/>
          <p:nvPr/>
        </p:nvSpPr>
        <p:spPr>
          <a:xfrm>
            <a:off x="6696053" y="6187214"/>
            <a:ext cx="2185214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i="1" kern="0" dirty="0">
                <a:solidFill>
                  <a:srgbClr val="0000FF"/>
                </a:solidFill>
                <a:latin typeface="Arial"/>
              </a:rPr>
              <a:t>Only feasible way </a:t>
            </a:r>
          </a:p>
          <a:p>
            <a:pPr marR="0" lvl="0" algn="ctr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i="1" kern="0" dirty="0">
                <a:solidFill>
                  <a:srgbClr val="0000FF"/>
                </a:solidFill>
                <a:latin typeface="Arial"/>
              </a:rPr>
              <a:t>to use JTVAE</a:t>
            </a:r>
            <a:endParaRPr lang="en-US" altLang="en-US" sz="1800" b="1" i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1F7C170-9D8E-4E3B-A98C-7E7E780F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0087CF8-C1BA-4B2C-A5C1-1D60F7BD9F86}"/>
              </a:ext>
            </a:extLst>
          </p:cNvPr>
          <p:cNvSpPr/>
          <p:nvPr/>
        </p:nvSpPr>
        <p:spPr>
          <a:xfrm rot="16200000">
            <a:off x="3213855" y="3672853"/>
            <a:ext cx="331695" cy="2510107"/>
          </a:xfrm>
          <a:prstGeom prst="rightBrac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1AF1A-4B68-4AD9-8706-30E74AB94882}"/>
              </a:ext>
            </a:extLst>
          </p:cNvPr>
          <p:cNvSpPr txBox="1"/>
          <p:nvPr/>
        </p:nvSpPr>
        <p:spPr>
          <a:xfrm>
            <a:off x="6886600" y="4364486"/>
            <a:ext cx="1428596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kern="0" dirty="0">
                <a:solidFill>
                  <a:srgbClr val="006600"/>
                </a:solidFill>
                <a:latin typeface="Arial"/>
              </a:rPr>
              <a:t>GPU fastest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F1788FC-9BF3-444A-A8E9-93E53808AA20}"/>
              </a:ext>
            </a:extLst>
          </p:cNvPr>
          <p:cNvSpPr/>
          <p:nvPr/>
        </p:nvSpPr>
        <p:spPr>
          <a:xfrm rot="16200000">
            <a:off x="7459176" y="3637997"/>
            <a:ext cx="331695" cy="2510107"/>
          </a:xfrm>
          <a:prstGeom prst="rightBrac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2CC6923F-9094-49D7-B908-9D37921FB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11292"/>
              </p:ext>
            </p:extLst>
          </p:nvPr>
        </p:nvGraphicFramePr>
        <p:xfrm>
          <a:off x="457199" y="3203298"/>
          <a:ext cx="5118231" cy="343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FE3D06B-D772-4CF5-BB6C-F75A68D999FA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E0875-2C64-4D64-8F54-030EC942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056F76-3839-4953-9474-93AC48D5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Reconstruction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Timings: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48793-08ED-4036-84B5-56885AE52F00}"/>
              </a:ext>
            </a:extLst>
          </p:cNvPr>
          <p:cNvSpPr txBox="1"/>
          <p:nvPr/>
        </p:nvSpPr>
        <p:spPr>
          <a:xfrm rot="16200000">
            <a:off x="-379135" y="4637562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3469906-F18C-4827-9538-62766632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5 K Test molecules, same as described in paper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2F8B3-4998-4636-B52E-CEA00649C439}"/>
              </a:ext>
            </a:extLst>
          </p:cNvPr>
          <p:cNvSpPr txBox="1"/>
          <p:nvPr/>
        </p:nvSpPr>
        <p:spPr>
          <a:xfrm>
            <a:off x="812877" y="5178913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CPU runs faster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66D07C-2A64-4ED2-A20A-F5F6105F262A}"/>
              </a:ext>
            </a:extLst>
          </p:cNvPr>
          <p:cNvSpPr txBox="1"/>
          <p:nvPr/>
        </p:nvSpPr>
        <p:spPr>
          <a:xfrm>
            <a:off x="179622" y="2056309"/>
            <a:ext cx="4666662" cy="113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b="1" i="1" kern="0" dirty="0">
                <a:latin typeface="Arial"/>
              </a:rPr>
              <a:t>Original-JTVAE 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i="1" kern="0" dirty="0">
                <a:latin typeface="Arial"/>
              </a:rPr>
              <a:t>Encode 10 x </a:t>
            </a:r>
            <a:r>
              <a:rPr lang="en-US" altLang="en-US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→ Decode 10 x = 100 reconstructs.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Only encoding is stochastic, but Stereoisomerism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accounting re-encodes candidate molecules.</a:t>
            </a:r>
            <a:endParaRPr lang="en-US" altLang="en-US" sz="1600" i="1" kern="0" dirty="0">
              <a:latin typeface="Arial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0EE9B25A-F4DE-414B-BA49-BD31C144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996963"/>
              </p:ext>
            </p:extLst>
          </p:nvPr>
        </p:nvGraphicFramePr>
        <p:xfrm>
          <a:off x="6038684" y="3203298"/>
          <a:ext cx="2796987" cy="343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CB72348-E48F-4475-9D5F-7DDF7B3F56CC}"/>
              </a:ext>
            </a:extLst>
          </p:cNvPr>
          <p:cNvSpPr txBox="1"/>
          <p:nvPr/>
        </p:nvSpPr>
        <p:spPr>
          <a:xfrm rot="16200000">
            <a:off x="5305180" y="459626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(mins)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F7D74-DA9B-4D2D-A76A-0B71AD98FFF5}"/>
              </a:ext>
            </a:extLst>
          </p:cNvPr>
          <p:cNvSpPr txBox="1"/>
          <p:nvPr/>
        </p:nvSpPr>
        <p:spPr>
          <a:xfrm>
            <a:off x="4953430" y="2056309"/>
            <a:ext cx="421942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800" b="1" i="1" kern="0" dirty="0">
                <a:latin typeface="Arial"/>
              </a:rPr>
              <a:t>Fast-JTVAE </a:t>
            </a:r>
          </a:p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i="1" kern="0" dirty="0">
                <a:latin typeface="Arial"/>
              </a:rPr>
              <a:t>Encode 10 x </a:t>
            </a:r>
            <a:r>
              <a:rPr lang="en-US" altLang="en-US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→ Decode 1 = 10 reconstructs.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No Stereoisomerism in new method.</a:t>
            </a:r>
          </a:p>
        </p:txBody>
      </p:sp>
    </p:spTree>
    <p:extLst>
      <p:ext uri="{BB962C8B-B14F-4D97-AF65-F5344CB8AC3E}">
        <p14:creationId xmlns:p14="http://schemas.microsoft.com/office/powerpoint/2010/main" val="290710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8151EB-5493-4846-BBFE-5668BE492DC8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51084-419E-4161-B48F-E0A1CC5F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B79E1E-0CEB-41B1-8084-1F6F74A5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Fast-JTVAE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Steps and Architecture 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A44E90-635A-47C0-B873-A9697CB90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83" y="1172188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Vocabulary Determination:</a:t>
            </a:r>
            <a:r>
              <a:rPr lang="en-US" altLang="en-US" sz="2000" b="1" i="1" kern="0" dirty="0">
                <a:latin typeface="Arial"/>
              </a:rPr>
              <a:t> Single Core / no </a:t>
            </a:r>
            <a:r>
              <a:rPr lang="en-US" altLang="en-US" sz="2000" b="1" i="1" kern="0" dirty="0" err="1">
                <a:latin typeface="Arial"/>
              </a:rPr>
              <a:t>Cuda</a:t>
            </a:r>
            <a:r>
              <a:rPr lang="en-US" altLang="en-US" sz="2000" b="1" i="1" kern="0" dirty="0">
                <a:latin typeface="Arial"/>
              </a:rPr>
              <a:t> – </a:t>
            </a:r>
            <a:r>
              <a:rPr lang="en-US" altLang="en-US" sz="2000" b="1" i="1" kern="0" dirty="0">
                <a:solidFill>
                  <a:srgbClr val="FF0000"/>
                </a:solidFill>
                <a:latin typeface="Arial"/>
              </a:rPr>
              <a:t>CPU</a:t>
            </a:r>
            <a:r>
              <a:rPr lang="en-US" altLang="en-US" sz="2000" b="1" i="1" kern="0" dirty="0">
                <a:latin typeface="Arial"/>
              </a:rPr>
              <a:t> or </a:t>
            </a:r>
            <a:r>
              <a:rPr lang="en-US" altLang="en-US" sz="2000" b="1" i="1" kern="0" dirty="0">
                <a:solidFill>
                  <a:srgbClr val="0000FF"/>
                </a:solidFill>
                <a:latin typeface="Arial"/>
              </a:rPr>
              <a:t>GPU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Preprocessing: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b="1" i="1" kern="0" dirty="0">
                <a:solidFill>
                  <a:srgbClr val="FF0000"/>
                </a:solidFill>
                <a:latin typeface="Arial"/>
              </a:rPr>
              <a:t>CPU – all cores on a node (36 on FRCE)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Model Training: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b="1" i="1" kern="0" dirty="0">
                <a:solidFill>
                  <a:srgbClr val="0000FF"/>
                </a:solidFill>
                <a:latin typeface="Arial"/>
              </a:rPr>
              <a:t>GPU (single card)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Reconstruction Evaluation: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b="1" i="1" kern="0" dirty="0">
                <a:solidFill>
                  <a:srgbClr val="FF0000"/>
                </a:solidFill>
                <a:latin typeface="Arial"/>
              </a:rPr>
              <a:t>CPU – all cores on a node (36)</a:t>
            </a:r>
            <a:endParaRPr lang="en-US" altLang="en-US" sz="2000" b="1" i="1" u="sng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28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770A6ED-E576-4BEC-B24E-FA84959A7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81754"/>
              </p:ext>
            </p:extLst>
          </p:nvPr>
        </p:nvGraphicFramePr>
        <p:xfrm>
          <a:off x="288439" y="2231229"/>
          <a:ext cx="7348988" cy="441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EBC3363-E5AC-4A9C-AA0A-59623BE13AEA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24300-5F6D-4627-B033-9BC2322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CD48F1-DF62-4EE1-861C-FC2AAB98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 Quality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58ED592-D1F6-4304-B0B0-438ABB24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i="1" u="sng" kern="0" dirty="0">
                <a:latin typeface="Arial"/>
              </a:rPr>
              <a:t>Original-JTVAE</a:t>
            </a:r>
            <a:r>
              <a:rPr lang="en-US" altLang="en-US" sz="2000" i="1" kern="0" dirty="0">
                <a:latin typeface="Arial"/>
              </a:rPr>
              <a:t>: Can reproduce result in Paper – 76 % reconstruction</a:t>
            </a:r>
            <a:endParaRPr lang="en-US" altLang="en-US" sz="1800" i="1" kern="0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850F8-A352-4862-B1E1-EC6F29F13E5A}"/>
              </a:ext>
            </a:extLst>
          </p:cNvPr>
          <p:cNvSpPr txBox="1"/>
          <p:nvPr/>
        </p:nvSpPr>
        <p:spPr>
          <a:xfrm>
            <a:off x="3756908" y="6517127"/>
            <a:ext cx="67197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epoch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8A2C3-EEC5-417B-AFF8-1E9972993968}"/>
              </a:ext>
            </a:extLst>
          </p:cNvPr>
          <p:cNvSpPr txBox="1"/>
          <p:nvPr/>
        </p:nvSpPr>
        <p:spPr>
          <a:xfrm rot="16200000">
            <a:off x="-1844938" y="4126682"/>
            <a:ext cx="408791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Reconstruction accuracy (%) [5 K Test set]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1507A1-2E29-456D-BF88-BC89B88E070C}"/>
              </a:ext>
            </a:extLst>
          </p:cNvPr>
          <p:cNvCxnSpPr>
            <a:cxnSpLocks/>
          </p:cNvCxnSpPr>
          <p:nvPr/>
        </p:nvCxnSpPr>
        <p:spPr>
          <a:xfrm flipV="1">
            <a:off x="1918447" y="2859741"/>
            <a:ext cx="0" cy="3424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8E57F-F665-4D81-9277-9B84239F8F77}"/>
              </a:ext>
            </a:extLst>
          </p:cNvPr>
          <p:cNvCxnSpPr>
            <a:cxnSpLocks/>
          </p:cNvCxnSpPr>
          <p:nvPr/>
        </p:nvCxnSpPr>
        <p:spPr>
          <a:xfrm flipV="1">
            <a:off x="2922494" y="2859741"/>
            <a:ext cx="0" cy="3424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20DA8F-862F-44FB-BAA7-A1FE23595F26}"/>
              </a:ext>
            </a:extLst>
          </p:cNvPr>
          <p:cNvSpPr txBox="1"/>
          <p:nvPr/>
        </p:nvSpPr>
        <p:spPr>
          <a:xfrm>
            <a:off x="904204" y="2550089"/>
            <a:ext cx="318869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Had to do restarts as runs were killed </a:t>
            </a:r>
            <a:endParaRPr lang="en-US" altLang="en-US" sz="1400" i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7E15D-CBF6-4CBE-AB9E-EC661DEE5915}"/>
              </a:ext>
            </a:extLst>
          </p:cNvPr>
          <p:cNvSpPr txBox="1"/>
          <p:nvPr/>
        </p:nvSpPr>
        <p:spPr>
          <a:xfrm>
            <a:off x="6070723" y="3644611"/>
            <a:ext cx="3073277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Original: Default parameters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Latent Vector size = 56 (as in paper)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76 % = Paper</a:t>
            </a:r>
          </a:p>
        </p:txBody>
      </p:sp>
    </p:spTree>
    <p:extLst>
      <p:ext uri="{BB962C8B-B14F-4D97-AF65-F5344CB8AC3E}">
        <p14:creationId xmlns:p14="http://schemas.microsoft.com/office/powerpoint/2010/main" val="92321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FEBDA4B-DE49-460E-85D6-A13574FFA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34598"/>
              </p:ext>
            </p:extLst>
          </p:nvPr>
        </p:nvGraphicFramePr>
        <p:xfrm>
          <a:off x="288439" y="2231229"/>
          <a:ext cx="7348988" cy="441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88239FC-7ED1-4D57-9DDE-51A4C77A327C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26395-4C91-4122-B852-4AC63714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60965C-C0C8-4948-A05D-3C89EAE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i="1" u="sng" kern="0" dirty="0">
                <a:solidFill>
                  <a:srgbClr val="FF0000"/>
                </a:solidFill>
                <a:latin typeface="Arial"/>
              </a:rPr>
              <a:t>Fast-JTVAE</a:t>
            </a:r>
            <a:r>
              <a:rPr lang="en-US" altLang="en-US" sz="2000" i="1" kern="0" dirty="0">
                <a:solidFill>
                  <a:srgbClr val="FF0000"/>
                </a:solidFill>
                <a:latin typeface="Arial"/>
              </a:rPr>
              <a:t>: Performance not as good as original – 65 % (same as LLNL?)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800" i="1" kern="0" dirty="0">
                <a:solidFill>
                  <a:srgbClr val="FF0000"/>
                </a:solidFill>
                <a:latin typeface="Arial"/>
              </a:rPr>
              <a:t>Used default DL parameters as suggested in </a:t>
            </a:r>
            <a:r>
              <a:rPr lang="en-US" altLang="en-US" sz="1800" i="1" kern="0" dirty="0" err="1">
                <a:solidFill>
                  <a:srgbClr val="FF0000"/>
                </a:solidFill>
                <a:latin typeface="Arial"/>
              </a:rPr>
              <a:t>Github</a:t>
            </a:r>
            <a:r>
              <a:rPr lang="en-US" altLang="en-US" sz="1800" i="1" kern="0" dirty="0">
                <a:solidFill>
                  <a:srgbClr val="FF0000"/>
                </a:solidFill>
                <a:latin typeface="Arial"/>
              </a:rPr>
              <a:t> – </a:t>
            </a:r>
            <a:r>
              <a:rPr lang="en-US" altLang="en-US" sz="1800" i="1" kern="0" dirty="0">
                <a:solidFill>
                  <a:srgbClr val="006600"/>
                </a:solidFill>
                <a:latin typeface="Arial"/>
              </a:rPr>
              <a:t>Repeat Run same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46467-9CA9-4BDA-9519-5CA090AE6804}"/>
              </a:ext>
            </a:extLst>
          </p:cNvPr>
          <p:cNvSpPr txBox="1"/>
          <p:nvPr/>
        </p:nvSpPr>
        <p:spPr>
          <a:xfrm>
            <a:off x="3756908" y="6517127"/>
            <a:ext cx="67197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epoch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3B41C-0222-4796-9D6B-D6039E087BE2}"/>
              </a:ext>
            </a:extLst>
          </p:cNvPr>
          <p:cNvSpPr txBox="1"/>
          <p:nvPr/>
        </p:nvSpPr>
        <p:spPr>
          <a:xfrm>
            <a:off x="6070723" y="3644611"/>
            <a:ext cx="3073277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Original: Default parameters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Latent Vector size = 56 (as in paper)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76 % = 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CCCFD-8EA3-4712-B415-970D35BD5D86}"/>
              </a:ext>
            </a:extLst>
          </p:cNvPr>
          <p:cNvSpPr txBox="1"/>
          <p:nvPr/>
        </p:nvSpPr>
        <p:spPr>
          <a:xfrm rot="16200000">
            <a:off x="-1844938" y="4126682"/>
            <a:ext cx="408791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Reconstruction accuracy (%) [5 K Test set]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D7756-D51A-4EEE-9A03-577904D3DE99}"/>
              </a:ext>
            </a:extLst>
          </p:cNvPr>
          <p:cNvSpPr txBox="1"/>
          <p:nvPr/>
        </p:nvSpPr>
        <p:spPr>
          <a:xfrm>
            <a:off x="3590309" y="4597782"/>
            <a:ext cx="3506088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Fast: Using suggested/default parameters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/>
                <a:cs typeface="Arial" panose="020B0604020202020204" pitchFamily="34" charset="0"/>
              </a:rPr>
              <a:t>* Repeat Run shows reproducibility!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65 % - Not as good as Original.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Surmised this was because Original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includes Stereoisomerism/chirality in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atom features.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C93CA61-95D2-40EE-A123-D9BA31DC3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 Quality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652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5DE835-91B8-43BA-9554-95A527F37C05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59693-1449-40D8-BC97-B2493523F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C53401-6DC7-406E-85A8-ECA6B021A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" y="1027538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Fast-JTVAE</a:t>
            </a:r>
            <a:r>
              <a:rPr lang="en-US" altLang="en-US" sz="2000" b="1" i="1" kern="0" dirty="0">
                <a:latin typeface="Arial"/>
              </a:rPr>
              <a:t>:</a:t>
            </a:r>
            <a:r>
              <a:rPr lang="en-US" altLang="en-US" sz="2000" i="1" kern="0" dirty="0">
                <a:latin typeface="Arial"/>
              </a:rPr>
              <a:t> Improve Model/Autoencoder via machine learning parameters?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1800" i="1" kern="0" dirty="0">
                <a:latin typeface="Arial"/>
              </a:rPr>
              <a:t>Reprogrammed training steps/iterations, added parsed arguments/options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1600" i="1" kern="0" dirty="0">
                <a:solidFill>
                  <a:srgbClr val="FF0000"/>
                </a:solidFill>
                <a:latin typeface="Arial"/>
              </a:rPr>
              <a:t>Default(</a:t>
            </a:r>
            <a:r>
              <a:rPr lang="en-US" altLang="en-US" sz="1600" i="1" kern="0" dirty="0" err="1">
                <a:solidFill>
                  <a:srgbClr val="FF0000"/>
                </a:solidFill>
                <a:latin typeface="Arial"/>
              </a:rPr>
              <a:t>ish</a:t>
            </a:r>
            <a:r>
              <a:rPr lang="en-US" altLang="en-US" sz="1600" i="1" kern="0" dirty="0">
                <a:solidFill>
                  <a:srgbClr val="FF0000"/>
                </a:solidFill>
                <a:latin typeface="Arial"/>
              </a:rPr>
              <a:t>) in red – note that in default process beta increases by 0.005 every 2000 </a:t>
            </a:r>
            <a:r>
              <a:rPr lang="en-US" altLang="en-US" sz="1600" i="1" kern="0" dirty="0" err="1">
                <a:solidFill>
                  <a:srgbClr val="FF0000"/>
                </a:solidFill>
                <a:latin typeface="Arial"/>
              </a:rPr>
              <a:t>iters</a:t>
            </a: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600" i="1" kern="0" dirty="0">
                <a:latin typeface="Arial"/>
              </a:rPr>
              <a:t>* </a:t>
            </a:r>
            <a:r>
              <a:rPr lang="en-US" altLang="en-US" sz="1600" i="1" u="sng" kern="0" dirty="0">
                <a:latin typeface="Arial"/>
              </a:rPr>
              <a:t>Discovered that keeping beta constant seemed to work better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1600" i="1" kern="0" dirty="0">
                <a:latin typeface="Arial"/>
              </a:rPr>
              <a:t>Best in </a:t>
            </a: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blue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en-US" sz="1600" i="1" kern="0" dirty="0">
                <a:latin typeface="Arial"/>
              </a:rPr>
              <a:t>or</a:t>
            </a:r>
            <a:r>
              <a:rPr lang="en-US" altLang="en-US" sz="1600" i="1" kern="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en-US" sz="1600" i="1" u="sng" kern="0" dirty="0">
                <a:solidFill>
                  <a:srgbClr val="FF0000"/>
                </a:solidFill>
                <a:latin typeface="Arial"/>
              </a:rPr>
              <a:t>underline</a:t>
            </a:r>
            <a:r>
              <a:rPr lang="en-US" altLang="en-US" sz="1600" i="1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en-US" sz="1600" i="1" kern="0" dirty="0">
                <a:latin typeface="Arial"/>
              </a:rPr>
              <a:t>so far… </a:t>
            </a:r>
            <a:endParaRPr lang="en-US" altLang="en-US" sz="1600" i="1" u="sng" kern="0" dirty="0">
              <a:latin typeface="Arial"/>
            </a:endParaRP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B3EE5-E16C-40E5-B8A7-176D6B54CC4B}"/>
              </a:ext>
            </a:extLst>
          </p:cNvPr>
          <p:cNvSpPr txBox="1"/>
          <p:nvPr/>
        </p:nvSpPr>
        <p:spPr>
          <a:xfrm>
            <a:off x="123663" y="2941315"/>
            <a:ext cx="8893781" cy="3785652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Number of “warmup” epochs ---	</a:t>
            </a:r>
            <a:r>
              <a:rPr lang="en-US" altLang="en-US" sz="1600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0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</a:t>
            </a:r>
            <a:r>
              <a:rPr lang="en-US" altLang="en-US" sz="1600" b="1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3</a:t>
            </a:r>
            <a:endParaRPr lang="en-US" altLang="en-US" sz="1600" i="1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i="1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Learning rate </a:t>
            </a:r>
            <a:r>
              <a:rPr lang="en-US" altLang="en-US" sz="1600" i="1" kern="0" dirty="0">
                <a:latin typeface="Arial"/>
                <a:cs typeface="Arial" panose="020B0604020202020204" pitchFamily="34" charset="0"/>
              </a:rPr>
              <a:t>(starting) ---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	0.0001	0.0005	</a:t>
            </a:r>
            <a:r>
              <a:rPr lang="en-US" altLang="en-US" sz="1600" b="1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0.0007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</a:t>
            </a:r>
            <a:r>
              <a:rPr lang="en-US" altLang="en-US" sz="1600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0.001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0.002	0.01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Anneal rate ---			0.8	0.85	</a:t>
            </a:r>
            <a:r>
              <a:rPr lang="en-US" altLang="en-US" sz="1600" b="1" i="1" u="sng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0.9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0.95	1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Minimum learning rate ---		</a:t>
            </a:r>
            <a:r>
              <a:rPr lang="en-US" altLang="en-US" sz="1600" b="1" i="1" u="sng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0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0.0001	0.0002	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Beta ---				0    0.0025    </a:t>
            </a:r>
            <a:r>
              <a:rPr lang="en-US" altLang="en-US" sz="1600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0.005    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0.0055</a:t>
            </a:r>
            <a:r>
              <a:rPr lang="en-US" altLang="en-US" sz="1600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    </a:t>
            </a:r>
            <a:r>
              <a:rPr lang="en-US" altLang="en-US" sz="1600" b="1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0.006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    0.0075    0.01</a:t>
            </a:r>
            <a:endParaRPr lang="en-US" altLang="en-US" sz="1600" i="1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Latent Vector Dimension ---		</a:t>
            </a:r>
            <a:r>
              <a:rPr lang="en-US" altLang="en-US" sz="1600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56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72	88	</a:t>
            </a:r>
            <a:r>
              <a:rPr lang="en-US" altLang="en-US" sz="1600" b="1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128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256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Hidden size ---			</a:t>
            </a:r>
            <a:r>
              <a:rPr lang="en-US" altLang="en-US" sz="1600" b="1" i="1" u="sng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450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600	1000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endParaRPr lang="en-US" altLang="en-US" sz="1600" kern="0" dirty="0">
              <a:latin typeface="Arial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Graph Depth			</a:t>
            </a:r>
            <a:r>
              <a:rPr lang="en-US" altLang="en-US" sz="1600" b="1" i="1" u="sng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3</a:t>
            </a:r>
            <a:r>
              <a:rPr lang="en-US" altLang="en-US" sz="1600" kern="0" dirty="0">
                <a:latin typeface="Arial"/>
                <a:cs typeface="Arial" panose="020B0604020202020204" pitchFamily="34" charset="0"/>
              </a:rPr>
              <a:t>	6	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5169D-AA53-4B91-9606-83EFA695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 Quality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99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BE7A6E-666F-4A6E-9AA3-8B2AC0A39C5A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D7189-42A1-4B9C-9AE1-9C3B11E11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798E36-CB38-4AA5-88CE-E6B7DA53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44787-8B31-4ADD-9217-1CBF4411EAD7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D57404-5B67-4E96-9532-A3BEFB6E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800" b="1" i="1" u="sng" kern="0" dirty="0">
                <a:latin typeface="Arial"/>
              </a:rPr>
              <a:t>Basic goal:</a:t>
            </a:r>
          </a:p>
          <a:p>
            <a:pPr marL="400050" lvl="1" indent="0" defTabSz="914400">
              <a:spcBef>
                <a:spcPts val="2400"/>
              </a:spcBef>
              <a:buClrTx/>
              <a:buNone/>
              <a:defRPr/>
            </a:pPr>
            <a:endParaRPr lang="en-US" altLang="en-US" sz="1800" i="1" kern="0" dirty="0">
              <a:latin typeface="Arial"/>
            </a:endParaRP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800" i="1" kern="0" dirty="0">
              <a:solidFill>
                <a:srgbClr val="0000FF"/>
              </a:solidFill>
              <a:latin typeface="Arial"/>
            </a:endParaRPr>
          </a:p>
          <a:p>
            <a:pPr lvl="2" defTabSz="914400">
              <a:buClrTx/>
              <a:buSzPct val="100000"/>
              <a:buFontTx/>
              <a:buChar char="-"/>
            </a:pPr>
            <a:endParaRPr lang="en-US" altLang="en-US" sz="1800" i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D08F4-C952-48B6-B4D5-927A117D6F1B}"/>
              </a:ext>
            </a:extLst>
          </p:cNvPr>
          <p:cNvSpPr txBox="1"/>
          <p:nvPr/>
        </p:nvSpPr>
        <p:spPr>
          <a:xfrm>
            <a:off x="7749529" y="6571687"/>
            <a:ext cx="1573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i="1" dirty="0">
                <a:latin typeface="Arial" charset="0"/>
              </a:rPr>
              <a:t>Chem. Sci. (2020)</a:t>
            </a:r>
            <a:endParaRPr lang="en-US" sz="1200" b="1" i="1" dirty="0">
              <a:latin typeface="Arial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679A04-BCB1-4282-AFBB-CE5467D69053}"/>
              </a:ext>
            </a:extLst>
          </p:cNvPr>
          <p:cNvSpPr/>
          <p:nvPr/>
        </p:nvSpPr>
        <p:spPr>
          <a:xfrm>
            <a:off x="2701741" y="2632392"/>
            <a:ext cx="857976" cy="5796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FC9FD-FB05-48CE-8F90-AEB6ECA88CE4}"/>
              </a:ext>
            </a:extLst>
          </p:cNvPr>
          <p:cNvSpPr txBox="1"/>
          <p:nvPr/>
        </p:nvSpPr>
        <p:spPr>
          <a:xfrm>
            <a:off x="3630548" y="2746291"/>
            <a:ext cx="234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  <a:cs typeface="Arial" panose="020B0604020202020204" pitchFamily="34" charset="0"/>
              </a:rPr>
              <a:t>A = 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4EE10-915F-497F-B468-70300B48A9C5}"/>
              </a:ext>
            </a:extLst>
          </p:cNvPr>
          <p:cNvSpPr txBox="1"/>
          <p:nvPr/>
        </p:nvSpPr>
        <p:spPr>
          <a:xfrm>
            <a:off x="181942" y="4617359"/>
            <a:ext cx="431291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Probably many ways to do this, </a:t>
            </a:r>
          </a:p>
          <a:p>
            <a:r>
              <a:rPr lang="en-US" i="1" dirty="0"/>
              <a:t>including as-yet undiscovered methods?</a:t>
            </a:r>
          </a:p>
          <a:p>
            <a:endParaRPr lang="en-US" i="1" dirty="0"/>
          </a:p>
          <a:p>
            <a:r>
              <a:rPr lang="en-US" i="1" dirty="0"/>
              <a:t>Most successful methods to date rely on</a:t>
            </a:r>
          </a:p>
          <a:p>
            <a:r>
              <a:rPr lang="en-US" i="1" dirty="0"/>
              <a:t>Autoencoders trained by Machine Learning. </a:t>
            </a:r>
          </a:p>
          <a:p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ABC78F-E73B-4179-9A23-9423623B144B}"/>
              </a:ext>
            </a:extLst>
          </p:cNvPr>
          <p:cNvSpPr txBox="1"/>
          <p:nvPr/>
        </p:nvSpPr>
        <p:spPr>
          <a:xfrm>
            <a:off x="5183668" y="1547131"/>
            <a:ext cx="384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So we can do math on molecules</a:t>
            </a:r>
            <a:r>
              <a:rPr lang="pt-B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1F923-07E1-488B-8EE8-F5DC51330FD6}"/>
              </a:ext>
            </a:extLst>
          </p:cNvPr>
          <p:cNvSpPr txBox="1"/>
          <p:nvPr/>
        </p:nvSpPr>
        <p:spPr>
          <a:xfrm>
            <a:off x="5209127" y="2173699"/>
            <a:ext cx="3729411" cy="1477328"/>
          </a:xfrm>
          <a:custGeom>
            <a:avLst/>
            <a:gdLst>
              <a:gd name="connsiteX0" fmla="*/ 0 w 3729411"/>
              <a:gd name="connsiteY0" fmla="*/ 0 h 1477328"/>
              <a:gd name="connsiteX1" fmla="*/ 658863 w 3729411"/>
              <a:gd name="connsiteY1" fmla="*/ 0 h 1477328"/>
              <a:gd name="connsiteX2" fmla="*/ 1280431 w 3729411"/>
              <a:gd name="connsiteY2" fmla="*/ 0 h 1477328"/>
              <a:gd name="connsiteX3" fmla="*/ 1976588 w 3729411"/>
              <a:gd name="connsiteY3" fmla="*/ 0 h 1477328"/>
              <a:gd name="connsiteX4" fmla="*/ 2560862 w 3729411"/>
              <a:gd name="connsiteY4" fmla="*/ 0 h 1477328"/>
              <a:gd name="connsiteX5" fmla="*/ 3070548 w 3729411"/>
              <a:gd name="connsiteY5" fmla="*/ 0 h 1477328"/>
              <a:gd name="connsiteX6" fmla="*/ 3729411 w 3729411"/>
              <a:gd name="connsiteY6" fmla="*/ 0 h 1477328"/>
              <a:gd name="connsiteX7" fmla="*/ 3729411 w 3729411"/>
              <a:gd name="connsiteY7" fmla="*/ 462896 h 1477328"/>
              <a:gd name="connsiteX8" fmla="*/ 3729411 w 3729411"/>
              <a:gd name="connsiteY8" fmla="*/ 970112 h 1477328"/>
              <a:gd name="connsiteX9" fmla="*/ 3729411 w 3729411"/>
              <a:gd name="connsiteY9" fmla="*/ 1477328 h 1477328"/>
              <a:gd name="connsiteX10" fmla="*/ 3145137 w 3729411"/>
              <a:gd name="connsiteY10" fmla="*/ 1477328 h 1477328"/>
              <a:gd name="connsiteX11" fmla="*/ 2486274 w 3729411"/>
              <a:gd name="connsiteY11" fmla="*/ 1477328 h 1477328"/>
              <a:gd name="connsiteX12" fmla="*/ 1976588 w 3729411"/>
              <a:gd name="connsiteY12" fmla="*/ 1477328 h 1477328"/>
              <a:gd name="connsiteX13" fmla="*/ 1280431 w 3729411"/>
              <a:gd name="connsiteY13" fmla="*/ 1477328 h 1477328"/>
              <a:gd name="connsiteX14" fmla="*/ 770745 w 3729411"/>
              <a:gd name="connsiteY14" fmla="*/ 1477328 h 1477328"/>
              <a:gd name="connsiteX15" fmla="*/ 0 w 3729411"/>
              <a:gd name="connsiteY15" fmla="*/ 1477328 h 1477328"/>
              <a:gd name="connsiteX16" fmla="*/ 0 w 3729411"/>
              <a:gd name="connsiteY16" fmla="*/ 955339 h 1477328"/>
              <a:gd name="connsiteX17" fmla="*/ 0 w 3729411"/>
              <a:gd name="connsiteY17" fmla="*/ 462896 h 1477328"/>
              <a:gd name="connsiteX18" fmla="*/ 0 w 3729411"/>
              <a:gd name="connsiteY1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9411" h="1477328" extrusionOk="0">
                <a:moveTo>
                  <a:pt x="0" y="0"/>
                </a:moveTo>
                <a:cubicBezTo>
                  <a:pt x="248093" y="16412"/>
                  <a:pt x="507255" y="16462"/>
                  <a:pt x="658863" y="0"/>
                </a:cubicBezTo>
                <a:cubicBezTo>
                  <a:pt x="810471" y="-16462"/>
                  <a:pt x="1045351" y="2521"/>
                  <a:pt x="1280431" y="0"/>
                </a:cubicBezTo>
                <a:cubicBezTo>
                  <a:pt x="1515511" y="-2521"/>
                  <a:pt x="1646723" y="-1338"/>
                  <a:pt x="1976588" y="0"/>
                </a:cubicBezTo>
                <a:cubicBezTo>
                  <a:pt x="2306453" y="1338"/>
                  <a:pt x="2374476" y="-26496"/>
                  <a:pt x="2560862" y="0"/>
                </a:cubicBezTo>
                <a:cubicBezTo>
                  <a:pt x="2747248" y="26496"/>
                  <a:pt x="2846924" y="2792"/>
                  <a:pt x="3070548" y="0"/>
                </a:cubicBezTo>
                <a:cubicBezTo>
                  <a:pt x="3294172" y="-2792"/>
                  <a:pt x="3452264" y="-32639"/>
                  <a:pt x="3729411" y="0"/>
                </a:cubicBezTo>
                <a:cubicBezTo>
                  <a:pt x="3737342" y="213361"/>
                  <a:pt x="3706749" y="287005"/>
                  <a:pt x="3729411" y="462896"/>
                </a:cubicBezTo>
                <a:cubicBezTo>
                  <a:pt x="3752073" y="638787"/>
                  <a:pt x="3739904" y="820096"/>
                  <a:pt x="3729411" y="970112"/>
                </a:cubicBezTo>
                <a:cubicBezTo>
                  <a:pt x="3718918" y="1120128"/>
                  <a:pt x="3718034" y="1243138"/>
                  <a:pt x="3729411" y="1477328"/>
                </a:cubicBezTo>
                <a:cubicBezTo>
                  <a:pt x="3459356" y="1464562"/>
                  <a:pt x="3294831" y="1448878"/>
                  <a:pt x="3145137" y="1477328"/>
                </a:cubicBezTo>
                <a:cubicBezTo>
                  <a:pt x="2995443" y="1505778"/>
                  <a:pt x="2682933" y="1473016"/>
                  <a:pt x="2486274" y="1477328"/>
                </a:cubicBezTo>
                <a:cubicBezTo>
                  <a:pt x="2289615" y="1481640"/>
                  <a:pt x="2157247" y="1501764"/>
                  <a:pt x="1976588" y="1477328"/>
                </a:cubicBezTo>
                <a:cubicBezTo>
                  <a:pt x="1795929" y="1452892"/>
                  <a:pt x="1425461" y="1481895"/>
                  <a:pt x="1280431" y="1477328"/>
                </a:cubicBezTo>
                <a:cubicBezTo>
                  <a:pt x="1135401" y="1472761"/>
                  <a:pt x="955134" y="1453786"/>
                  <a:pt x="770745" y="1477328"/>
                </a:cubicBezTo>
                <a:cubicBezTo>
                  <a:pt x="586356" y="1500870"/>
                  <a:pt x="298034" y="1508282"/>
                  <a:pt x="0" y="1477328"/>
                </a:cubicBezTo>
                <a:cubicBezTo>
                  <a:pt x="-19892" y="1223966"/>
                  <a:pt x="5395" y="1187337"/>
                  <a:pt x="0" y="955339"/>
                </a:cubicBezTo>
                <a:cubicBezTo>
                  <a:pt x="-5395" y="723341"/>
                  <a:pt x="-4901" y="615937"/>
                  <a:pt x="0" y="462896"/>
                </a:cubicBezTo>
                <a:cubicBezTo>
                  <a:pt x="4901" y="309855"/>
                  <a:pt x="-11641" y="14025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6600"/>
            </a:solidFill>
            <a:extLst>
              <a:ext uri="{C807C97D-BFC1-408E-A445-0C87EB9F89A2}">
                <ask:lineSketchStyleProps xmlns:ask="http://schemas.microsoft.com/office/drawing/2018/sketchyshapes" sd="2027642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f(A) = Property (emission </a:t>
            </a:r>
            <a:r>
              <a:rPr lang="el-G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* Use math to find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006600"/>
              </a:solidFill>
              <a:latin typeface="Arial" charset="0"/>
              <a:cs typeface="Arial" panose="020B0604020202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6600"/>
                </a:solidFill>
                <a:latin typeface="Arial" charset="0"/>
                <a:cs typeface="Arial" panose="020B0604020202020204" pitchFamily="34" charset="0"/>
              </a:rPr>
              <a:t>f(B) = Better property (longer </a:t>
            </a:r>
            <a:r>
              <a:rPr lang="el-GR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904FBFF-ED9F-46A4-88DC-A6B2811B4A21}"/>
              </a:ext>
            </a:extLst>
          </p:cNvPr>
          <p:cNvSpPr/>
          <p:nvPr/>
        </p:nvSpPr>
        <p:spPr>
          <a:xfrm rot="5400000">
            <a:off x="6464468" y="3967417"/>
            <a:ext cx="857976" cy="5796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F5B9401-7F20-4F09-9477-C5CDA475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28" y="4734605"/>
            <a:ext cx="2816914" cy="1262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0C8707-A0FF-42FA-8B6C-0B73454C86A2}"/>
              </a:ext>
            </a:extLst>
          </p:cNvPr>
          <p:cNvSpPr txBox="1"/>
          <p:nvPr/>
        </p:nvSpPr>
        <p:spPr>
          <a:xfrm>
            <a:off x="6669597" y="5870651"/>
            <a:ext cx="87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  <a:cs typeface="Arial" panose="020B0604020202020204" pitchFamily="34" charset="0"/>
              </a:rPr>
              <a:t>B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3EE6A1-038C-468C-85E9-D7A6FD120862}"/>
              </a:ext>
            </a:extLst>
          </p:cNvPr>
          <p:cNvSpPr/>
          <p:nvPr/>
        </p:nvSpPr>
        <p:spPr>
          <a:xfrm>
            <a:off x="5396752" y="5468468"/>
            <a:ext cx="412376" cy="23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B3CFA-BC22-41B6-9E36-1E5BFC6CFF58}"/>
              </a:ext>
            </a:extLst>
          </p:cNvPr>
          <p:cNvSpPr txBox="1"/>
          <p:nvPr/>
        </p:nvSpPr>
        <p:spPr>
          <a:xfrm>
            <a:off x="5396752" y="6201712"/>
            <a:ext cx="36755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FF0000"/>
                </a:solidFill>
                <a:latin typeface="Arial" charset="0"/>
              </a:rPr>
              <a:t>Emission </a:t>
            </a:r>
            <a:r>
              <a:rPr lang="pt-BR" sz="1600" b="1" i="1" dirty="0">
                <a:solidFill>
                  <a:srgbClr val="FF0000"/>
                </a:solidFill>
                <a:latin typeface="Arial" charset="0"/>
                <a:cs typeface="Arial" panose="020B0604020202020204" pitchFamily="34" charset="0"/>
              </a:rPr>
              <a:t>λ = 740 nm (Near-Infrared)</a:t>
            </a:r>
            <a:endParaRPr lang="en-US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E72BDE9B-0BAF-4D90-B923-C214A93B3203}"/>
              </a:ext>
            </a:extLst>
          </p:cNvPr>
          <p:cNvSpPr/>
          <p:nvPr/>
        </p:nvSpPr>
        <p:spPr>
          <a:xfrm>
            <a:off x="4181143" y="2076351"/>
            <a:ext cx="546847" cy="2447364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646B5B-F8B2-43C5-9C9B-5AA1A6140CFE}"/>
              </a:ext>
            </a:extLst>
          </p:cNvPr>
          <p:cNvSpPr txBox="1"/>
          <p:nvPr/>
        </p:nvSpPr>
        <p:spPr>
          <a:xfrm>
            <a:off x="4276469" y="2013778"/>
            <a:ext cx="428988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pt-BR" b="1" i="1" baseline="-250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b="1" i="1" baseline="-25000" dirty="0">
                <a:solidFill>
                  <a:srgbClr val="0000FF"/>
                </a:solidFill>
                <a:latin typeface="Arial" charset="0"/>
              </a:rPr>
              <a:t>2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b="1" i="1" baseline="-25000" dirty="0">
                <a:solidFill>
                  <a:srgbClr val="0000FF"/>
                </a:solidFill>
                <a:latin typeface="Arial" charset="0"/>
              </a:rPr>
              <a:t>i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71D6F9-49F5-450F-AAEC-2F5D465D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7" y="2366129"/>
            <a:ext cx="2252180" cy="91494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7F5877-55C6-457E-9F27-A6BEF01D8114}"/>
              </a:ext>
            </a:extLst>
          </p:cNvPr>
          <p:cNvSpPr txBox="1"/>
          <p:nvPr/>
        </p:nvSpPr>
        <p:spPr>
          <a:xfrm>
            <a:off x="1252172" y="3253969"/>
            <a:ext cx="87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  <a:cs typeface="Arial" panose="020B0604020202020204" pitchFamily="34" charset="0"/>
              </a:rPr>
              <a:t>A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77201-A352-45B1-B54A-8FA8F7AEF48F}"/>
              </a:ext>
            </a:extLst>
          </p:cNvPr>
          <p:cNvSpPr txBox="1"/>
          <p:nvPr/>
        </p:nvSpPr>
        <p:spPr>
          <a:xfrm>
            <a:off x="359875" y="3693490"/>
            <a:ext cx="2377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7030A0"/>
                </a:solidFill>
                <a:latin typeface="Arial" charset="0"/>
              </a:rPr>
              <a:t>Emission </a:t>
            </a:r>
            <a:r>
              <a:rPr lang="pt-BR" sz="1600" b="1" i="1" dirty="0">
                <a:solidFill>
                  <a:srgbClr val="7030A0"/>
                </a:solidFill>
                <a:latin typeface="Arial" charset="0"/>
                <a:cs typeface="Arial" panose="020B0604020202020204" pitchFamily="34" charset="0"/>
              </a:rPr>
              <a:t>λ = 417 nm</a:t>
            </a:r>
            <a:endParaRPr lang="en-US" sz="1600" b="1" i="1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85B58-E743-4D15-BE3E-9BE80A5853F0}"/>
              </a:ext>
            </a:extLst>
          </p:cNvPr>
          <p:cNvSpPr txBox="1"/>
          <p:nvPr/>
        </p:nvSpPr>
        <p:spPr>
          <a:xfrm>
            <a:off x="631943" y="1559992"/>
            <a:ext cx="216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Arial" charset="0"/>
              </a:rPr>
              <a:t>Turn this into...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endParaRPr lang="en-US" b="1" i="1" dirty="0"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84C07-5DDC-4905-9D09-F8686B13A958}"/>
              </a:ext>
            </a:extLst>
          </p:cNvPr>
          <p:cNvSpPr txBox="1"/>
          <p:nvPr/>
        </p:nvSpPr>
        <p:spPr>
          <a:xfrm>
            <a:off x="3882639" y="1549778"/>
            <a:ext cx="170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0000FF"/>
                </a:solidFill>
                <a:latin typeface="Arial" charset="0"/>
              </a:rPr>
              <a:t>Vector...</a:t>
            </a:r>
            <a:r>
              <a:rPr lang="pt-BR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1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A2BF2D-506B-43DE-91C2-A41D70681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366171"/>
              </p:ext>
            </p:extLst>
          </p:nvPr>
        </p:nvGraphicFramePr>
        <p:xfrm>
          <a:off x="533672" y="1850696"/>
          <a:ext cx="7673788" cy="481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077C9A-231F-4DF9-BB23-641495510F13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7777E-217B-47C1-918E-F98EB719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1C04AB-6A75-4C34-BD15-00CF0B93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" y="1027538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i="1" u="sng" kern="0" dirty="0">
                <a:latin typeface="Arial"/>
              </a:rPr>
              <a:t>Fast-JTVAE</a:t>
            </a:r>
            <a:r>
              <a:rPr lang="en-US" altLang="en-US" sz="2000" i="1" kern="0" dirty="0">
                <a:latin typeface="Arial"/>
              </a:rPr>
              <a:t>: Improve Model/Autoencoder via machine learning parameters?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1800" i="1" kern="0" dirty="0">
                <a:solidFill>
                  <a:srgbClr val="0000FF"/>
                </a:solidFill>
                <a:latin typeface="Arial"/>
              </a:rPr>
              <a:t>Over 40 Model training runs (~35 hours each, not all shown)…</a:t>
            </a: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A49BAB-4A3D-46D6-8FD6-9231AA8B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 Quality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E412F-3CFD-40A9-AC8B-903489E6F21C}"/>
              </a:ext>
            </a:extLst>
          </p:cNvPr>
          <p:cNvSpPr txBox="1"/>
          <p:nvPr/>
        </p:nvSpPr>
        <p:spPr>
          <a:xfrm>
            <a:off x="4034576" y="6523131"/>
            <a:ext cx="67197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epoch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3F79F-E901-4D32-964F-4012DC543CB0}"/>
              </a:ext>
            </a:extLst>
          </p:cNvPr>
          <p:cNvSpPr txBox="1"/>
          <p:nvPr/>
        </p:nvSpPr>
        <p:spPr>
          <a:xfrm rot="16200000">
            <a:off x="-1680925" y="3957328"/>
            <a:ext cx="408791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Reconstruction accuracy (%) [5 K Test set]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47E7E-485E-4BD0-AC88-4CDB273232DC}"/>
              </a:ext>
            </a:extLst>
          </p:cNvPr>
          <p:cNvSpPr txBox="1"/>
          <p:nvPr/>
        </p:nvSpPr>
        <p:spPr>
          <a:xfrm>
            <a:off x="3484868" y="4762083"/>
            <a:ext cx="3063659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000" b="1" i="1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So how do we do?????</a:t>
            </a:r>
          </a:p>
        </p:txBody>
      </p:sp>
    </p:spTree>
    <p:extLst>
      <p:ext uri="{BB962C8B-B14F-4D97-AF65-F5344CB8AC3E}">
        <p14:creationId xmlns:p14="http://schemas.microsoft.com/office/powerpoint/2010/main" val="369989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641BC10-77FF-454E-A92A-F176EABA9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71661"/>
              </p:ext>
            </p:extLst>
          </p:nvPr>
        </p:nvGraphicFramePr>
        <p:xfrm>
          <a:off x="288440" y="2231229"/>
          <a:ext cx="7348988" cy="441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B47AF5-841F-4B24-978A-0620127D29CB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DB9F8-570E-47E7-A9D4-A0BB03FC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95BEA4-FBF4-4427-8E7D-6FAB68881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9289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ZINC Dataset :</a:t>
            </a:r>
            <a:r>
              <a:rPr lang="en-US" altLang="en-US" sz="2000" b="1" i="1" kern="0" dirty="0">
                <a:latin typeface="Arial"/>
              </a:rPr>
              <a:t> </a:t>
            </a:r>
            <a:r>
              <a:rPr lang="en-US" altLang="en-US" sz="2000" i="1" kern="0" dirty="0">
                <a:latin typeface="Arial"/>
              </a:rPr>
              <a:t>250 K molecules, same as described in paper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solidFill>
                  <a:srgbClr val="0000FF"/>
                </a:solidFill>
                <a:latin typeface="Arial"/>
              </a:rPr>
              <a:t>Best so far</a:t>
            </a:r>
            <a:r>
              <a:rPr lang="en-US" altLang="en-US" sz="2000" b="1" i="1" kern="0" dirty="0">
                <a:solidFill>
                  <a:srgbClr val="0000FF"/>
                </a:solidFill>
                <a:latin typeface="Arial"/>
              </a:rPr>
              <a:t>: </a:t>
            </a:r>
            <a:r>
              <a:rPr lang="en-US" altLang="en-US" sz="2000" i="1" kern="0" dirty="0">
                <a:solidFill>
                  <a:srgbClr val="0000FF"/>
                </a:solidFill>
                <a:latin typeface="Arial"/>
              </a:rPr>
              <a:t>Improved Model </a:t>
            </a:r>
            <a:r>
              <a:rPr lang="en-US" altLang="en-US" sz="20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87%, could get teeny bit more maybe…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8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validity = 100% | </a:t>
            </a:r>
            <a:r>
              <a:rPr lang="en-US" altLang="en-US" sz="1800" b="1" i="1" u="sng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en-US" sz="18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valid molecules</a:t>
            </a:r>
            <a:endParaRPr lang="en-US" altLang="en-US" sz="1800" i="1" kern="0" dirty="0">
              <a:solidFill>
                <a:srgbClr val="006600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96033-0CF3-45F6-BECD-CD52CD9CABA9}"/>
              </a:ext>
            </a:extLst>
          </p:cNvPr>
          <p:cNvSpPr txBox="1"/>
          <p:nvPr/>
        </p:nvSpPr>
        <p:spPr>
          <a:xfrm>
            <a:off x="3756908" y="6517127"/>
            <a:ext cx="67197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epoch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CF1FA-C816-44ED-8AE2-8B7439D2F432}"/>
              </a:ext>
            </a:extLst>
          </p:cNvPr>
          <p:cNvSpPr txBox="1"/>
          <p:nvPr/>
        </p:nvSpPr>
        <p:spPr>
          <a:xfrm rot="16200000">
            <a:off x="-1844938" y="4126682"/>
            <a:ext cx="408791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kern="0" dirty="0">
                <a:latin typeface="Arial"/>
                <a:cs typeface="Arial" panose="020B0604020202020204" pitchFamily="34" charset="0"/>
              </a:rPr>
              <a:t>Reconstruction accuracy (%) [5 K Test set]</a:t>
            </a:r>
            <a:endParaRPr lang="en-US" altLang="en-US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BF218-3060-460F-8E76-3DCD6E98FA4F}"/>
              </a:ext>
            </a:extLst>
          </p:cNvPr>
          <p:cNvSpPr txBox="1"/>
          <p:nvPr/>
        </p:nvSpPr>
        <p:spPr>
          <a:xfrm>
            <a:off x="6070723" y="3644611"/>
            <a:ext cx="3073277" cy="7063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Original: Default parameters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/>
                <a:cs typeface="Arial" panose="020B0604020202020204" pitchFamily="34" charset="0"/>
              </a:rPr>
              <a:t>Latent Vector size = 56 (as in paper)</a:t>
            </a:r>
          </a:p>
          <a:p>
            <a:pPr marR="0" lvl="0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76 % = Paper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8EB8D-EADD-4E6B-9012-E4D8C80989E8}"/>
              </a:ext>
            </a:extLst>
          </p:cNvPr>
          <p:cNvSpPr txBox="1"/>
          <p:nvPr/>
        </p:nvSpPr>
        <p:spPr>
          <a:xfrm>
            <a:off x="3590309" y="4597782"/>
            <a:ext cx="319029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FF0000"/>
                </a:solidFill>
                <a:latin typeface="Arial"/>
                <a:cs typeface="Arial" panose="020B0604020202020204" pitchFamily="34" charset="0"/>
              </a:rPr>
              <a:t>Fast: Using suggested parameters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/>
                <a:cs typeface="Arial" panose="020B0604020202020204" pitchFamily="34" charset="0"/>
              </a:rPr>
              <a:t>* Repeat Run shows reproducibility!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65 % - Not as good as Original.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Surmised this was because Original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includes Stereoisomerism/chirality in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atom features.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36B40-863E-4670-87A7-FF6262B29525}"/>
              </a:ext>
            </a:extLst>
          </p:cNvPr>
          <p:cNvSpPr txBox="1"/>
          <p:nvPr/>
        </p:nvSpPr>
        <p:spPr>
          <a:xfrm>
            <a:off x="2884233" y="2794814"/>
            <a:ext cx="3286477" cy="2970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b="1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Fast: Improved - 87%, still running…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0D03531-73CC-414A-886C-37A53C428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Model Training Quality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: Original vs. Fast (New)</a:t>
            </a:r>
            <a:endParaRPr kumimoji="0" lang="en-US" sz="26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126EF-DA75-4F34-90C4-D00DF23C8084}"/>
              </a:ext>
            </a:extLst>
          </p:cNvPr>
          <p:cNvSpPr txBox="1"/>
          <p:nvPr/>
        </p:nvSpPr>
        <p:spPr>
          <a:xfrm>
            <a:off x="6396705" y="1949162"/>
            <a:ext cx="2746265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Latent Vector size = 128</a:t>
            </a:r>
          </a:p>
          <a:p>
            <a:pPr defTabSz="914400" eaLnBrk="0" fontAlgn="base" hangingPunct="0">
              <a:spcAft>
                <a:spcPct val="0"/>
              </a:spcAft>
              <a:defRPr/>
            </a:pPr>
            <a:r>
              <a:rPr lang="en-US" altLang="en-US" sz="14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Learning Rate = 0.0007</a:t>
            </a:r>
          </a:p>
          <a:p>
            <a:pPr defTabSz="914400" eaLnBrk="0" fontAlgn="base" hangingPunct="0">
              <a:spcAft>
                <a:spcPct val="0"/>
              </a:spcAft>
              <a:defRPr/>
            </a:pPr>
            <a:r>
              <a:rPr lang="en-US" altLang="en-US" sz="14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Anneal Rate = 0.9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- 3 epochs no regularization </a:t>
            </a:r>
          </a:p>
          <a:p>
            <a:pPr marR="0" lvl="0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400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- Then regularization (</a:t>
            </a:r>
            <a:r>
              <a:rPr lang="el-GR" altLang="en-US" sz="1400" i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sz="1400" i="1" kern="0" dirty="0">
                <a:solidFill>
                  <a:srgbClr val="0000FF"/>
                </a:solidFill>
                <a:latin typeface="Arial"/>
                <a:cs typeface="Arial" panose="020B0604020202020204" pitchFamily="34" charset="0"/>
              </a:rPr>
              <a:t> = 0.006)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3A061EA-B63D-4B4E-AF72-BFCCF5A5EFF0}"/>
              </a:ext>
            </a:extLst>
          </p:cNvPr>
          <p:cNvSpPr/>
          <p:nvPr/>
        </p:nvSpPr>
        <p:spPr>
          <a:xfrm>
            <a:off x="6243507" y="2054824"/>
            <a:ext cx="255855" cy="1022142"/>
          </a:xfrm>
          <a:custGeom>
            <a:avLst/>
            <a:gdLst>
              <a:gd name="connsiteX0" fmla="*/ 255855 w 255855"/>
              <a:gd name="connsiteY0" fmla="*/ 1022142 h 1022142"/>
              <a:gd name="connsiteX1" fmla="*/ 127927 w 255855"/>
              <a:gd name="connsiteY1" fmla="*/ 1000822 h 1022142"/>
              <a:gd name="connsiteX2" fmla="*/ 127928 w 255855"/>
              <a:gd name="connsiteY2" fmla="*/ 532391 h 1022142"/>
              <a:gd name="connsiteX3" fmla="*/ 0 w 255855"/>
              <a:gd name="connsiteY3" fmla="*/ 511071 h 1022142"/>
              <a:gd name="connsiteX4" fmla="*/ 127928 w 255855"/>
              <a:gd name="connsiteY4" fmla="*/ 489751 h 1022142"/>
              <a:gd name="connsiteX5" fmla="*/ 127928 w 255855"/>
              <a:gd name="connsiteY5" fmla="*/ 21320 h 1022142"/>
              <a:gd name="connsiteX6" fmla="*/ 255856 w 255855"/>
              <a:gd name="connsiteY6" fmla="*/ 0 h 1022142"/>
              <a:gd name="connsiteX7" fmla="*/ 255855 w 255855"/>
              <a:gd name="connsiteY7" fmla="*/ 1022142 h 1022142"/>
              <a:gd name="connsiteX0" fmla="*/ 255855 w 255855"/>
              <a:gd name="connsiteY0" fmla="*/ 1022142 h 1022142"/>
              <a:gd name="connsiteX1" fmla="*/ 127927 w 255855"/>
              <a:gd name="connsiteY1" fmla="*/ 1000822 h 1022142"/>
              <a:gd name="connsiteX2" fmla="*/ 127928 w 255855"/>
              <a:gd name="connsiteY2" fmla="*/ 532391 h 1022142"/>
              <a:gd name="connsiteX3" fmla="*/ 0 w 255855"/>
              <a:gd name="connsiteY3" fmla="*/ 511071 h 1022142"/>
              <a:gd name="connsiteX4" fmla="*/ 127928 w 255855"/>
              <a:gd name="connsiteY4" fmla="*/ 489751 h 1022142"/>
              <a:gd name="connsiteX5" fmla="*/ 127928 w 255855"/>
              <a:gd name="connsiteY5" fmla="*/ 21320 h 1022142"/>
              <a:gd name="connsiteX6" fmla="*/ 255856 w 255855"/>
              <a:gd name="connsiteY6" fmla="*/ 0 h 10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55" h="1022142" stroke="0" extrusionOk="0">
                <a:moveTo>
                  <a:pt x="255855" y="1022142"/>
                </a:moveTo>
                <a:cubicBezTo>
                  <a:pt x="184546" y="1022602"/>
                  <a:pt x="127797" y="1013543"/>
                  <a:pt x="127927" y="1000822"/>
                </a:cubicBezTo>
                <a:cubicBezTo>
                  <a:pt x="98608" y="854915"/>
                  <a:pt x="114322" y="663176"/>
                  <a:pt x="127928" y="532391"/>
                </a:cubicBezTo>
                <a:cubicBezTo>
                  <a:pt x="120531" y="527158"/>
                  <a:pt x="73691" y="513265"/>
                  <a:pt x="0" y="511071"/>
                </a:cubicBezTo>
                <a:cubicBezTo>
                  <a:pt x="72522" y="510973"/>
                  <a:pt x="130249" y="502575"/>
                  <a:pt x="127928" y="489751"/>
                </a:cubicBezTo>
                <a:cubicBezTo>
                  <a:pt x="127754" y="322037"/>
                  <a:pt x="107689" y="233327"/>
                  <a:pt x="127928" y="21320"/>
                </a:cubicBezTo>
                <a:cubicBezTo>
                  <a:pt x="125486" y="7158"/>
                  <a:pt x="187407" y="2908"/>
                  <a:pt x="255856" y="0"/>
                </a:cubicBezTo>
                <a:cubicBezTo>
                  <a:pt x="237444" y="381825"/>
                  <a:pt x="216106" y="644595"/>
                  <a:pt x="255855" y="1022142"/>
                </a:cubicBezTo>
                <a:close/>
              </a:path>
              <a:path w="255855" h="1022142" fill="none" extrusionOk="0">
                <a:moveTo>
                  <a:pt x="255855" y="1022142"/>
                </a:moveTo>
                <a:cubicBezTo>
                  <a:pt x="185098" y="1021743"/>
                  <a:pt x="128692" y="1010383"/>
                  <a:pt x="127927" y="1000822"/>
                </a:cubicBezTo>
                <a:cubicBezTo>
                  <a:pt x="105795" y="834247"/>
                  <a:pt x="128971" y="681965"/>
                  <a:pt x="127928" y="532391"/>
                </a:cubicBezTo>
                <a:cubicBezTo>
                  <a:pt x="121127" y="511679"/>
                  <a:pt x="71300" y="509087"/>
                  <a:pt x="0" y="511071"/>
                </a:cubicBezTo>
                <a:cubicBezTo>
                  <a:pt x="71933" y="511247"/>
                  <a:pt x="127965" y="503152"/>
                  <a:pt x="127928" y="489751"/>
                </a:cubicBezTo>
                <a:cubicBezTo>
                  <a:pt x="124806" y="341375"/>
                  <a:pt x="143713" y="222332"/>
                  <a:pt x="127928" y="21320"/>
                </a:cubicBezTo>
                <a:cubicBezTo>
                  <a:pt x="137758" y="11081"/>
                  <a:pt x="193069" y="168"/>
                  <a:pt x="255856" y="0"/>
                </a:cubicBezTo>
              </a:path>
              <a:path w="255855" h="1022142" fill="none" stroke="0" extrusionOk="0">
                <a:moveTo>
                  <a:pt x="255855" y="1022142"/>
                </a:moveTo>
                <a:cubicBezTo>
                  <a:pt x="184614" y="1020492"/>
                  <a:pt x="130119" y="1011237"/>
                  <a:pt x="127927" y="1000822"/>
                </a:cubicBezTo>
                <a:cubicBezTo>
                  <a:pt x="122243" y="882723"/>
                  <a:pt x="122753" y="706583"/>
                  <a:pt x="127928" y="532391"/>
                </a:cubicBezTo>
                <a:cubicBezTo>
                  <a:pt x="132284" y="516908"/>
                  <a:pt x="77194" y="502245"/>
                  <a:pt x="0" y="511071"/>
                </a:cubicBezTo>
                <a:cubicBezTo>
                  <a:pt x="71698" y="513534"/>
                  <a:pt x="128341" y="501167"/>
                  <a:pt x="127928" y="489751"/>
                </a:cubicBezTo>
                <a:cubicBezTo>
                  <a:pt x="121306" y="357241"/>
                  <a:pt x="142879" y="162690"/>
                  <a:pt x="127928" y="21320"/>
                </a:cubicBezTo>
                <a:cubicBezTo>
                  <a:pt x="123956" y="5693"/>
                  <a:pt x="173954" y="506"/>
                  <a:pt x="255856" y="0"/>
                </a:cubicBezTo>
              </a:path>
            </a:pathLst>
          </a:custGeom>
          <a:ln w="28575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694888114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54BD6E-5A80-4AAA-A743-4ED71D0ADB38}"/>
              </a:ext>
            </a:extLst>
          </p:cNvPr>
          <p:cNvCxnSpPr>
            <a:cxnSpLocks/>
          </p:cNvCxnSpPr>
          <p:nvPr/>
        </p:nvCxnSpPr>
        <p:spPr>
          <a:xfrm flipH="1">
            <a:off x="5853953" y="2555023"/>
            <a:ext cx="381479" cy="2867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7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AEAB7A-69A3-41AB-A71D-198D78AC47B3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D63D6E-6EF9-4466-9090-52B006F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62B005-AE0D-4D71-BB07-41B48605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/ GMD : Next step –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molecule optimization</a:t>
            </a:r>
            <a:endParaRPr kumimoji="0" lang="en-US" sz="2600" b="1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BA28C4-43E1-492E-8038-799BD7992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026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latin typeface="Arial"/>
              </a:rPr>
              <a:t>Next step is to combine with molecule optimization method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Researched recent papers describing such methods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Many claim to be superior to previous methods, but results misleading:</a:t>
            </a: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8D881-5E4C-4F30-A2A6-56C88C4B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6259"/>
            <a:ext cx="5769244" cy="359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5FF14-C478-47A3-BBF3-680BC85B2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84"/>
          <a:stretch/>
        </p:blipFill>
        <p:spPr>
          <a:xfrm>
            <a:off x="203354" y="2313389"/>
            <a:ext cx="5721023" cy="8612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00A9193-CDC2-4743-B30B-9451CE2981FE}"/>
              </a:ext>
            </a:extLst>
          </p:cNvPr>
          <p:cNvSpPr/>
          <p:nvPr/>
        </p:nvSpPr>
        <p:spPr>
          <a:xfrm>
            <a:off x="3209365" y="3797053"/>
            <a:ext cx="1541930" cy="228123"/>
          </a:xfrm>
          <a:prstGeom prst="ellipse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5E51A5-73C4-41E8-B7F9-3ED0835AF95C}"/>
              </a:ext>
            </a:extLst>
          </p:cNvPr>
          <p:cNvCxnSpPr>
            <a:cxnSpLocks/>
          </p:cNvCxnSpPr>
          <p:nvPr/>
        </p:nvCxnSpPr>
        <p:spPr>
          <a:xfrm flipH="1">
            <a:off x="2277035" y="3956396"/>
            <a:ext cx="951601" cy="1754122"/>
          </a:xfrm>
          <a:prstGeom prst="straightConnector1">
            <a:avLst/>
          </a:prstGeom>
          <a:ln w="28575">
            <a:solidFill>
              <a:srgbClr val="00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6EBB14-6936-4C21-AEE8-F51DD5B5BE21}"/>
              </a:ext>
            </a:extLst>
          </p:cNvPr>
          <p:cNvSpPr txBox="1"/>
          <p:nvPr/>
        </p:nvSpPr>
        <p:spPr>
          <a:xfrm>
            <a:off x="1307825" y="4985786"/>
            <a:ext cx="132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6600"/>
                </a:solidFill>
              </a:rPr>
              <a:t>LOL-BO (JTVAE)</a:t>
            </a:r>
          </a:p>
          <a:p>
            <a:r>
              <a:rPr lang="en-US" sz="1400" b="1" i="1" dirty="0">
                <a:solidFill>
                  <a:srgbClr val="006600"/>
                </a:solidFill>
              </a:rPr>
              <a:t>76 % Recon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4C9F71-101D-44DA-80E8-BDB8F010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71" y="4419599"/>
            <a:ext cx="3190962" cy="2244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967D28-9802-4D73-81FD-409D0B729B14}"/>
              </a:ext>
            </a:extLst>
          </p:cNvPr>
          <p:cNvSpPr txBox="1"/>
          <p:nvPr/>
        </p:nvSpPr>
        <p:spPr>
          <a:xfrm>
            <a:off x="2258671" y="1979655"/>
            <a:ext cx="1402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LOL-BO (2022)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BDE5D-C00F-441E-8BCB-663AAD607DF0}"/>
              </a:ext>
            </a:extLst>
          </p:cNvPr>
          <p:cNvSpPr txBox="1"/>
          <p:nvPr/>
        </p:nvSpPr>
        <p:spPr>
          <a:xfrm>
            <a:off x="6079510" y="2368798"/>
            <a:ext cx="302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…molecules produced…abandon any notion of reality.</a:t>
            </a:r>
          </a:p>
          <a:p>
            <a:endParaRPr lang="en-US" sz="1600" b="1" i="1" dirty="0">
              <a:solidFill>
                <a:srgbClr val="FF0000"/>
              </a:solidFill>
            </a:endParaRPr>
          </a:p>
          <a:p>
            <a:r>
              <a:rPr lang="en-US" sz="1600" b="1" i="1" dirty="0">
                <a:solidFill>
                  <a:srgbClr val="FF0000"/>
                </a:solidFill>
              </a:rPr>
              <a:t>…this result should be taken as…</a:t>
            </a:r>
          </a:p>
          <a:p>
            <a:r>
              <a:rPr lang="en-US" sz="1600" b="1" i="1" dirty="0">
                <a:solidFill>
                  <a:srgbClr val="FF0000"/>
                </a:solidFill>
              </a:rPr>
              <a:t>rather than as evidence of novel </a:t>
            </a:r>
          </a:p>
          <a:p>
            <a:r>
              <a:rPr lang="en-US" sz="1600" b="1" i="1" dirty="0">
                <a:solidFill>
                  <a:srgbClr val="FF0000"/>
                </a:solidFill>
              </a:rPr>
              <a:t>interesting molecules.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9401B-FC28-46D9-9452-D17074FF7A9C}"/>
              </a:ext>
            </a:extLst>
          </p:cNvPr>
          <p:cNvCxnSpPr>
            <a:cxnSpLocks/>
          </p:cNvCxnSpPr>
          <p:nvPr/>
        </p:nvCxnSpPr>
        <p:spPr>
          <a:xfrm>
            <a:off x="7428500" y="3938458"/>
            <a:ext cx="0" cy="3876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B2E6CB-987D-4395-B0D6-BC144B1B3DA9}"/>
              </a:ext>
            </a:extLst>
          </p:cNvPr>
          <p:cNvSpPr txBox="1"/>
          <p:nvPr/>
        </p:nvSpPr>
        <p:spPr>
          <a:xfrm>
            <a:off x="4740578" y="3639513"/>
            <a:ext cx="102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6600"/>
                </a:solidFill>
              </a:rPr>
              <a:t>Ours</a:t>
            </a:r>
          </a:p>
          <a:p>
            <a:r>
              <a:rPr lang="en-US" sz="1400" b="1" i="1" dirty="0">
                <a:solidFill>
                  <a:srgbClr val="006600"/>
                </a:solidFill>
              </a:rPr>
              <a:t>86 % Recon</a:t>
            </a:r>
          </a:p>
        </p:txBody>
      </p:sp>
    </p:spTree>
    <p:extLst>
      <p:ext uri="{BB962C8B-B14F-4D97-AF65-F5344CB8AC3E}">
        <p14:creationId xmlns:p14="http://schemas.microsoft.com/office/powerpoint/2010/main" val="419722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E10FF-55DE-48D3-9F09-4110B5F46D6F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3A154-3931-4192-9352-B5D81D9D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C0BDCB-8F71-4D60-95EE-BB8515D8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/ GMD : Next step –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molecule optimization</a:t>
            </a:r>
            <a:endParaRPr kumimoji="0" lang="en-US" sz="2600" b="1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BDFE35-8E27-4D39-897C-D62574B3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026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E7B4E8-2B41-427B-BDDF-96AAEF1F4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"/>
          <a:stretch/>
        </p:blipFill>
        <p:spPr>
          <a:xfrm>
            <a:off x="26894" y="2909865"/>
            <a:ext cx="4356847" cy="37410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1B9187-C302-4BE7-B417-6EB2EE04FE85}"/>
              </a:ext>
            </a:extLst>
          </p:cNvPr>
          <p:cNvSpPr txBox="1"/>
          <p:nvPr/>
        </p:nvSpPr>
        <p:spPr>
          <a:xfrm>
            <a:off x="1057" y="2571310"/>
            <a:ext cx="4595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Penalized </a:t>
            </a:r>
            <a:r>
              <a:rPr lang="en-US" sz="1600" b="1" i="1" dirty="0" err="1"/>
              <a:t>logP</a:t>
            </a:r>
            <a:r>
              <a:rPr lang="en-US" sz="1600" b="1" i="1" dirty="0"/>
              <a:t> (octanol-water partition coefficients)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88644-44CC-416D-8746-0DF630BCFF3D}"/>
              </a:ext>
            </a:extLst>
          </p:cNvPr>
          <p:cNvSpPr txBox="1"/>
          <p:nvPr/>
        </p:nvSpPr>
        <p:spPr>
          <a:xfrm>
            <a:off x="123663" y="1041772"/>
            <a:ext cx="5778312" cy="13696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T-LBO (Nov, 2021)</a:t>
            </a:r>
          </a:p>
          <a:p>
            <a:pPr algn="ctr">
              <a:spcBef>
                <a:spcPts val="600"/>
              </a:spcBef>
            </a:pPr>
            <a:r>
              <a:rPr lang="en-US" sz="1600" b="1" dirty="0"/>
              <a:t>High-Dimensional Bayesian </a:t>
            </a:r>
            <a:r>
              <a:rPr lang="en-US" sz="1600" b="1" dirty="0" err="1"/>
              <a:t>Optimisation</a:t>
            </a:r>
            <a:r>
              <a:rPr lang="en-US" sz="1600" b="1" dirty="0"/>
              <a:t> with Variational Autoencoders and Deep Learning Metric - </a:t>
            </a:r>
            <a:r>
              <a:rPr lang="en-US" sz="1600" i="1" dirty="0"/>
              <a:t>Many people at Huawei</a:t>
            </a:r>
          </a:p>
          <a:p>
            <a:pPr algn="ctr">
              <a:spcBef>
                <a:spcPts val="1200"/>
              </a:spcBef>
            </a:pPr>
            <a:r>
              <a:rPr lang="en-US" b="1" i="1" u="sng" dirty="0">
                <a:solidFill>
                  <a:srgbClr val="FF0000"/>
                </a:solidFill>
              </a:rPr>
              <a:t>Just generates longer and longer chains?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4DA93C-4F10-4B64-93EA-A8D2C0E5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6" y="2909864"/>
            <a:ext cx="4854464" cy="373068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268B8F1-932F-4BBD-9408-07D1E677FA83}"/>
              </a:ext>
            </a:extLst>
          </p:cNvPr>
          <p:cNvSpPr/>
          <p:nvPr/>
        </p:nvSpPr>
        <p:spPr>
          <a:xfrm>
            <a:off x="2820954" y="4775206"/>
            <a:ext cx="1468582" cy="1403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115EFC-08CA-4449-A94C-E17F7204F1FA}"/>
              </a:ext>
            </a:extLst>
          </p:cNvPr>
          <p:cNvSpPr/>
          <p:nvPr/>
        </p:nvSpPr>
        <p:spPr>
          <a:xfrm>
            <a:off x="7521388" y="4719552"/>
            <a:ext cx="1547528" cy="1403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37E3A-6DA5-4003-8153-8533183110E1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9A7B5-5E48-4B2C-B051-B2AC28A1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6B3AAA-76B8-4FE1-AB1F-69954EE80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/ GMD : Next step –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molecule optimization</a:t>
            </a:r>
            <a:endParaRPr kumimoji="0" lang="en-US" sz="2600" b="1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3F1B22-FA53-4B4D-BBEA-E3C545574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0264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BA54C-C35F-4ADB-9450-EC8B309F682D}"/>
              </a:ext>
            </a:extLst>
          </p:cNvPr>
          <p:cNvSpPr txBox="1"/>
          <p:nvPr/>
        </p:nvSpPr>
        <p:spPr>
          <a:xfrm>
            <a:off x="123663" y="1041772"/>
            <a:ext cx="5778312" cy="13696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T-LBO (Nov, 2021)</a:t>
            </a:r>
          </a:p>
          <a:p>
            <a:pPr algn="ctr">
              <a:spcBef>
                <a:spcPts val="600"/>
              </a:spcBef>
            </a:pPr>
            <a:r>
              <a:rPr lang="en-US" sz="1600" b="1" dirty="0"/>
              <a:t>High-Dimensional Bayesian </a:t>
            </a:r>
            <a:r>
              <a:rPr lang="en-US" sz="1600" b="1" dirty="0" err="1"/>
              <a:t>Optimisation</a:t>
            </a:r>
            <a:r>
              <a:rPr lang="en-US" sz="1600" b="1" dirty="0"/>
              <a:t> with Variational Autoencoders and Deep Learning Metric - </a:t>
            </a:r>
            <a:r>
              <a:rPr lang="en-US" sz="1600" i="1" dirty="0"/>
              <a:t>Many people at Huawei</a:t>
            </a:r>
          </a:p>
          <a:p>
            <a:pPr algn="ctr">
              <a:spcBef>
                <a:spcPts val="1200"/>
              </a:spcBef>
            </a:pPr>
            <a:r>
              <a:rPr lang="en-US" b="1" i="1" u="sng" dirty="0">
                <a:solidFill>
                  <a:srgbClr val="FF0000"/>
                </a:solidFill>
              </a:rPr>
              <a:t>Just generates longer and longer chains?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DFD23-6E73-49E6-9391-D5057DDCF7DC}"/>
              </a:ext>
            </a:extLst>
          </p:cNvPr>
          <p:cNvSpPr txBox="1"/>
          <p:nvPr/>
        </p:nvSpPr>
        <p:spPr>
          <a:xfrm>
            <a:off x="1057" y="2571310"/>
            <a:ext cx="4595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Penalized </a:t>
            </a:r>
            <a:r>
              <a:rPr lang="en-US" sz="1600" b="1" i="1" dirty="0" err="1"/>
              <a:t>logP</a:t>
            </a:r>
            <a:r>
              <a:rPr lang="en-US" sz="1600" b="1" i="1" dirty="0"/>
              <a:t> (octanol-water partition coefficients)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9AC451-4774-4F81-9BD0-5406BB294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1"/>
          <a:stretch/>
        </p:blipFill>
        <p:spPr>
          <a:xfrm>
            <a:off x="4751294" y="2603459"/>
            <a:ext cx="4317622" cy="16931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6C53A-DA40-48DE-BB27-6AE11EF0869A}"/>
              </a:ext>
            </a:extLst>
          </p:cNvPr>
          <p:cNvSpPr txBox="1"/>
          <p:nvPr/>
        </p:nvSpPr>
        <p:spPr>
          <a:xfrm>
            <a:off x="6025638" y="2232756"/>
            <a:ext cx="2030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Original JT-VAE paper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F0F69-1481-47E5-8374-3813B5BD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82" y="4251548"/>
            <a:ext cx="4111434" cy="2561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3DA9AA-9121-4DFB-903D-85DA647D7028}"/>
              </a:ext>
            </a:extLst>
          </p:cNvPr>
          <p:cNvSpPr txBox="1"/>
          <p:nvPr/>
        </p:nvSpPr>
        <p:spPr>
          <a:xfrm>
            <a:off x="4469500" y="4963211"/>
            <a:ext cx="14071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/>
              <a:t>Grammar-VAE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8CB960-B726-43C1-B7F6-F41B308C3EC8}"/>
              </a:ext>
            </a:extLst>
          </p:cNvPr>
          <p:cNvSpPr txBox="1"/>
          <p:nvPr/>
        </p:nvSpPr>
        <p:spPr>
          <a:xfrm>
            <a:off x="4486972" y="6036100"/>
            <a:ext cx="14150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/>
              <a:t>Character-VAE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7638BC-EA4C-4072-9F75-2794FD164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"/>
          <a:stretch/>
        </p:blipFill>
        <p:spPr>
          <a:xfrm>
            <a:off x="26894" y="2909865"/>
            <a:ext cx="4356847" cy="37410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0203F05-25BD-4207-8007-E727C4272D1E}"/>
              </a:ext>
            </a:extLst>
          </p:cNvPr>
          <p:cNvSpPr/>
          <p:nvPr/>
        </p:nvSpPr>
        <p:spPr>
          <a:xfrm>
            <a:off x="2820954" y="4775206"/>
            <a:ext cx="1468582" cy="1403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0C5B7-DB7B-481B-A6EC-F1B8BED7C736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3CC4F-73A2-43B5-A78B-329E3BEF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00C0A9-3F6C-42C8-B547-8D84FCA6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/ GMD : Next step –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molecule optimization</a:t>
            </a:r>
            <a:endParaRPr kumimoji="0" lang="en-US" sz="2600" b="1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371265F-3EA6-447C-96F3-FBE89564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27538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000" b="1" i="1" kern="0" dirty="0">
                <a:latin typeface="Arial"/>
              </a:rPr>
              <a:t>Fast-JTVAE Method implemented and refined for best Autoencoding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solidFill>
                  <a:srgbClr val="0000FF"/>
                </a:solidFill>
                <a:latin typeface="Arial"/>
              </a:rPr>
              <a:t>Next step is to combine with molecule optimization method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Many claim to be superior to previous methods, but results misleading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Most applied to “toy” problems or same datasets (Zinc), few explore “new research”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solidFill>
                  <a:srgbClr val="006600"/>
                </a:solidFill>
                <a:latin typeface="Arial"/>
              </a:rPr>
              <a:t>What are the main differences in methods?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6600"/>
                </a:solidFill>
                <a:latin typeface="Arial"/>
              </a:rPr>
              <a:t>Type of autoencoder used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6600"/>
                </a:solidFill>
                <a:latin typeface="Arial"/>
              </a:rPr>
              <a:t>Type of chemical representation used – SMILES, SELFIES, Graph, (Tree – JTVAE)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6600"/>
                </a:solidFill>
                <a:latin typeface="Arial"/>
              </a:rPr>
              <a:t>How autoencoder is trained/used, e.g., weight input molecules by their property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solidFill>
                  <a:srgbClr val="FF0000"/>
                </a:solidFill>
                <a:latin typeface="Arial"/>
              </a:rPr>
              <a:t>Weighted Training Datasets (Tripp, et al. </a:t>
            </a:r>
            <a:r>
              <a:rPr lang="en-US" altLang="en-US" sz="2000" b="1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Byung-Jun, et al.)</a:t>
            </a:r>
            <a:endParaRPr lang="en-US" altLang="en-US" sz="2000" b="1" i="1" kern="0" dirty="0">
              <a:solidFill>
                <a:srgbClr val="FF0000"/>
              </a:solidFill>
              <a:latin typeface="Arial"/>
            </a:endParaRP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Modified Fast-JTVAE to replicate (backwards compatible) Old/Original-JTVAE</a:t>
            </a:r>
          </a:p>
          <a:p>
            <a:pPr marL="855662" lvl="2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* No Reconstruction Evaluations for trained/updated Models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Add weights for molecules during autoencoding training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Start with Original-JTVAE Trained Model for Zinc database (on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Arial"/>
              </a:rPr>
              <a:t>Github</a:t>
            </a: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) + epoch(s)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latin typeface="Arial"/>
              </a:rPr>
              <a:t>But what if your autoencoder is already good?</a:t>
            </a:r>
          </a:p>
          <a:p>
            <a:pPr lvl="1" indent="-287338" defTabSz="914400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latin typeface="Arial"/>
              </a:rPr>
              <a:t>E.g., 100 % reconstruction accuracy means no need for weighting?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62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A4B54A-ACD3-463E-84E6-26276C4D02BA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8EE81-B3DA-4EEB-ADCF-94C40F4E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A8BBC-06ED-4577-9C3F-759EA54D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JTVAE</a:t>
            </a:r>
            <a:r>
              <a:rPr lang="en-US" i="1" kern="0" dirty="0">
                <a:solidFill>
                  <a:srgbClr val="FFFFFF"/>
                </a:solidFill>
                <a:latin typeface="Arial"/>
              </a:rPr>
              <a:t> / GMD : Next step – </a:t>
            </a:r>
            <a:r>
              <a:rPr lang="en-US" i="1" u="sng" kern="0" dirty="0">
                <a:solidFill>
                  <a:srgbClr val="FFFFFF"/>
                </a:solidFill>
                <a:latin typeface="Arial"/>
              </a:rPr>
              <a:t>molecule optimization</a:t>
            </a:r>
            <a:endParaRPr kumimoji="0" lang="en-US" sz="2600" b="1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0D16EE-011F-43ED-AD2A-D8F6BC1B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0291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latin typeface="Arial"/>
              </a:rPr>
              <a:t>Difficult to identify a molecular optimization method that:</a:t>
            </a:r>
          </a:p>
          <a:p>
            <a:pPr marL="400050" lvl="1" indent="0" defTabSz="914400">
              <a:buClrTx/>
              <a:buNone/>
              <a:defRPr/>
            </a:pPr>
            <a:r>
              <a:rPr lang="en-US" altLang="en-US" sz="1800" b="1" i="1" kern="0" dirty="0">
                <a:solidFill>
                  <a:srgbClr val="FF0000"/>
                </a:solidFill>
                <a:latin typeface="Arial"/>
              </a:rPr>
              <a:t>1. Hasn’t only been used on “toy” problems</a:t>
            </a:r>
          </a:p>
          <a:p>
            <a:pPr marL="400050" lvl="1" indent="0" defTabSz="914400">
              <a:buClrTx/>
              <a:buNone/>
              <a:defRPr/>
            </a:pPr>
            <a:r>
              <a:rPr lang="en-US" altLang="en-US" sz="1800" b="1" i="1" kern="0" dirty="0">
                <a:solidFill>
                  <a:srgbClr val="0000FF"/>
                </a:solidFill>
                <a:latin typeface="Arial"/>
              </a:rPr>
              <a:t>2. Explores diversity of chemical space vs. only in region of 1-few molecules</a:t>
            </a:r>
          </a:p>
          <a:p>
            <a:pPr marL="400050" lvl="1" indent="0" defTabSz="914400"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3. Is applicable to range of chemical properties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Fluorescence (absorbance/emission energies/wavelengths) | </a:t>
            </a:r>
            <a:r>
              <a:rPr lang="en-US" altLang="en-US" sz="1800" b="1" i="1" kern="0" dirty="0">
                <a:solidFill>
                  <a:srgbClr val="0000FF"/>
                </a:solidFill>
                <a:latin typeface="Arial"/>
              </a:rPr>
              <a:t>Test project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Reaction barriers (transition state energies) 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Acidity (</a:t>
            </a:r>
            <a:r>
              <a:rPr lang="en-US" altLang="en-US" sz="1800" b="1" i="1" kern="0" dirty="0" err="1">
                <a:solidFill>
                  <a:srgbClr val="006600"/>
                </a:solidFill>
                <a:latin typeface="Arial"/>
              </a:rPr>
              <a:t>pKa</a:t>
            </a: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)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Solubility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Protein Binding/Docking | </a:t>
            </a:r>
            <a:r>
              <a:rPr lang="en-US" altLang="en-US" sz="1800" b="1" i="1" kern="0" dirty="0">
                <a:solidFill>
                  <a:srgbClr val="0000FF"/>
                </a:solidFill>
                <a:latin typeface="Arial"/>
              </a:rPr>
              <a:t>Anticipate this to be a focus</a:t>
            </a: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r>
              <a:rPr lang="en-US" altLang="en-US" sz="1800" b="1" i="1" kern="0" dirty="0">
                <a:solidFill>
                  <a:srgbClr val="006600"/>
                </a:solidFill>
                <a:latin typeface="Arial"/>
              </a:rPr>
              <a:t>   - Other?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2000" b="1" i="1" kern="0" dirty="0"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kern="0" dirty="0">
                <a:latin typeface="Arial"/>
              </a:rPr>
              <a:t>When you read enough papers, all roads seem to lead to BO 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latin typeface="Arial"/>
              </a:rPr>
              <a:t>“Regular Bayesian Optimization” main method used for optimization in latent space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latin typeface="Arial"/>
              </a:rPr>
              <a:t>Working now to combine with Fast-JTVAE – this wasn’t done in </a:t>
            </a:r>
            <a:r>
              <a:rPr lang="en-US" altLang="en-US" sz="1600" b="1" i="1" kern="0" dirty="0" err="1">
                <a:latin typeface="Arial"/>
              </a:rPr>
              <a:t>Github</a:t>
            </a:r>
            <a:endParaRPr lang="en-US" altLang="en-US" sz="1600" i="1" kern="0" dirty="0">
              <a:latin typeface="Arial"/>
            </a:endParaRP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800" b="1" i="1" kern="0" dirty="0">
              <a:solidFill>
                <a:srgbClr val="006600"/>
              </a:solidFill>
              <a:latin typeface="Arial"/>
            </a:endParaRP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800" b="1" i="1" kern="0" dirty="0">
              <a:solidFill>
                <a:srgbClr val="006600"/>
              </a:solidFill>
              <a:latin typeface="Arial"/>
            </a:endParaRPr>
          </a:p>
          <a:p>
            <a:pPr lvl="1" indent="-287338" defTabSz="914400"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b="1" i="1" kern="0" dirty="0">
              <a:solidFill>
                <a:srgbClr val="FF0000"/>
              </a:solidFill>
              <a:latin typeface="Arial"/>
            </a:endParaRPr>
          </a:p>
          <a:p>
            <a:pPr lvl="1" indent="-287338" defTabSz="914400"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i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11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D46C06-825C-41FE-8BF7-FB827592EB74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44EC5-6B0E-4DC1-A194-66B7F5F7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DABED7-97D5-4023-A071-1F8FD222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3" y="131033"/>
            <a:ext cx="894525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    ATOM for </a:t>
            </a:r>
            <a:r>
              <a:rPr kumimoji="0" lang="en-US" sz="2600" b="1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Real Chemistry Design </a:t>
            </a: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– </a:t>
            </a:r>
            <a:r>
              <a:rPr kumimoji="0" lang="en-US" sz="2600" b="1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With NCI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D90315-1949-4CB2-9222-57875E6D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4" y="3487281"/>
            <a:ext cx="8509647" cy="331480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79DCFFA-CBA2-430B-8246-2EDC4C37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7" y="868441"/>
            <a:ext cx="9144000" cy="6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8575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859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4597A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28600" algn="l" rtl="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rgbClr val="0C479D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5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i="1" u="sng" kern="0" dirty="0">
                <a:latin typeface="Arial"/>
              </a:rPr>
              <a:t>NCI Group found and shared publication below:</a:t>
            </a:r>
          </a:p>
          <a:p>
            <a:pPr lvl="1" indent="-287338" defTabSz="914400"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NCI group has collated small library of near-infrared dyes that we </a:t>
            </a:r>
          </a:p>
          <a:p>
            <a:pPr marL="400050" lvl="1" indent="0" defTabSz="914400">
              <a:spcBef>
                <a:spcPts val="0"/>
              </a:spcBef>
              <a:buClrTx/>
              <a:buNone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    </a:t>
            </a:r>
            <a:r>
              <a:rPr lang="en-US" altLang="en-US" sz="1600" b="1" i="1" kern="0" dirty="0">
                <a:solidFill>
                  <a:srgbClr val="FF0000"/>
                </a:solidFill>
                <a:latin typeface="Arial"/>
              </a:rPr>
              <a:t>“…can definitely use to train your program.”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This is perfect research application, in chemical design, for initial AMPL modeling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altLang="en-US" sz="1600" b="1" i="1" kern="0" dirty="0">
                <a:solidFill>
                  <a:srgbClr val="0000FF"/>
                </a:solidFill>
                <a:latin typeface="Arial"/>
              </a:rPr>
              <a:t>Could do with some help on this…</a:t>
            </a: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b="1" i="1" kern="0" dirty="0">
              <a:solidFill>
                <a:srgbClr val="0000FF"/>
              </a:solidFill>
              <a:latin typeface="Arial"/>
            </a:endParaRP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marL="400050" lvl="1" indent="0" defTabSz="914400">
              <a:spcBef>
                <a:spcPts val="600"/>
              </a:spcBef>
              <a:buClrTx/>
              <a:buNone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  <a:p>
            <a:pPr lvl="1" indent="-287338" defTabSz="914400"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altLang="en-US" sz="1600" i="1" kern="0" dirty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17A2D4-E357-4765-8431-03810ED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4" y="2651285"/>
            <a:ext cx="5906936" cy="841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432857-D94B-40F2-AB61-4ADC6C77BD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6" r="6166"/>
          <a:stretch/>
        </p:blipFill>
        <p:spPr>
          <a:xfrm>
            <a:off x="6205406" y="2606460"/>
            <a:ext cx="2863510" cy="8135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1E3F73-D3D9-486E-BC51-E3387A93B40A}"/>
              </a:ext>
            </a:extLst>
          </p:cNvPr>
          <p:cNvSpPr/>
          <p:nvPr/>
        </p:nvSpPr>
        <p:spPr>
          <a:xfrm>
            <a:off x="123663" y="2537011"/>
            <a:ext cx="8896674" cy="4265074"/>
          </a:xfrm>
          <a:custGeom>
            <a:avLst/>
            <a:gdLst>
              <a:gd name="connsiteX0" fmla="*/ 0 w 8896674"/>
              <a:gd name="connsiteY0" fmla="*/ 0 h 4265074"/>
              <a:gd name="connsiteX1" fmla="*/ 8896674 w 8896674"/>
              <a:gd name="connsiteY1" fmla="*/ 0 h 4265074"/>
              <a:gd name="connsiteX2" fmla="*/ 8896674 w 8896674"/>
              <a:gd name="connsiteY2" fmla="*/ 4265074 h 4265074"/>
              <a:gd name="connsiteX3" fmla="*/ 0 w 8896674"/>
              <a:gd name="connsiteY3" fmla="*/ 4265074 h 4265074"/>
              <a:gd name="connsiteX4" fmla="*/ 0 w 8896674"/>
              <a:gd name="connsiteY4" fmla="*/ 0 h 426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674" h="4265074" extrusionOk="0">
                <a:moveTo>
                  <a:pt x="0" y="0"/>
                </a:moveTo>
                <a:cubicBezTo>
                  <a:pt x="3695828" y="61707"/>
                  <a:pt x="4813206" y="-32963"/>
                  <a:pt x="8896674" y="0"/>
                </a:cubicBezTo>
                <a:cubicBezTo>
                  <a:pt x="9052240" y="1720089"/>
                  <a:pt x="8818867" y="2339626"/>
                  <a:pt x="8896674" y="4265074"/>
                </a:cubicBezTo>
                <a:cubicBezTo>
                  <a:pt x="7630228" y="4221770"/>
                  <a:pt x="2334385" y="4102874"/>
                  <a:pt x="0" y="4265074"/>
                </a:cubicBezTo>
                <a:cubicBezTo>
                  <a:pt x="-93411" y="2607535"/>
                  <a:pt x="-32337" y="86272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30941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78734-18FF-429B-9B36-AFBB1E0668C2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10394-ED4E-486C-A2CD-9AA5F473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CA1B8-2807-463F-B8BF-1A0B2029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FA2BF-7883-4F53-BF2E-0D8C761C6EB9}"/>
              </a:ext>
            </a:extLst>
          </p:cNvPr>
          <p:cNvSpPr txBox="1"/>
          <p:nvPr/>
        </p:nvSpPr>
        <p:spPr>
          <a:xfrm>
            <a:off x="323232" y="906954"/>
            <a:ext cx="5091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latin typeface="Arial" charset="0"/>
              </a:rPr>
              <a:t>CN(C)c1ccc2c(c1)C(F)(F)C(=O)C=C2 </a:t>
            </a: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(SMILES string)</a:t>
            </a:r>
            <a:endParaRPr lang="en-US" sz="1400" b="1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1C597D-86C6-4D77-85B1-033BCF3EEF8B}"/>
              </a:ext>
            </a:extLst>
          </p:cNvPr>
          <p:cNvGrpSpPr/>
          <p:nvPr/>
        </p:nvGrpSpPr>
        <p:grpSpPr>
          <a:xfrm>
            <a:off x="374402" y="1488220"/>
            <a:ext cx="2889423" cy="1552364"/>
            <a:chOff x="3336296" y="1179156"/>
            <a:chExt cx="2889423" cy="1552364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D496D99-566B-4182-9724-DFC90830D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8" t="24739" r="1275" b="25402"/>
            <a:stretch/>
          </p:blipFill>
          <p:spPr>
            <a:xfrm>
              <a:off x="3352799" y="1338669"/>
              <a:ext cx="2710056" cy="13928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553B73-0A49-40FB-AB28-B4E1F490E684}"/>
                </a:ext>
              </a:extLst>
            </p:cNvPr>
            <p:cNvSpPr txBox="1"/>
            <p:nvPr/>
          </p:nvSpPr>
          <p:spPr>
            <a:xfrm>
              <a:off x="3336296" y="172250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C0A20D-ACB8-4FF6-A3D2-E4C542588CFD}"/>
                </a:ext>
              </a:extLst>
            </p:cNvPr>
            <p:cNvSpPr txBox="1"/>
            <p:nvPr/>
          </p:nvSpPr>
          <p:spPr>
            <a:xfrm>
              <a:off x="3555459" y="243581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92E251-C717-487E-A1EE-8EEE86E10411}"/>
                </a:ext>
              </a:extLst>
            </p:cNvPr>
            <p:cNvSpPr txBox="1"/>
            <p:nvPr/>
          </p:nvSpPr>
          <p:spPr>
            <a:xfrm>
              <a:off x="3801874" y="214842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D87E53-61FE-4851-9DA6-9F75539E26F6}"/>
                </a:ext>
              </a:extLst>
            </p:cNvPr>
            <p:cNvSpPr txBox="1"/>
            <p:nvPr/>
          </p:nvSpPr>
          <p:spPr>
            <a:xfrm>
              <a:off x="3937468" y="1813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8C62F-693A-4A9A-9537-7C4A661F58D8}"/>
                </a:ext>
              </a:extLst>
            </p:cNvPr>
            <p:cNvSpPr txBox="1"/>
            <p:nvPr/>
          </p:nvSpPr>
          <p:spPr>
            <a:xfrm>
              <a:off x="3982849" y="140052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81405-5C23-49BC-BED1-0C0B771F98BB}"/>
                </a:ext>
              </a:extLst>
            </p:cNvPr>
            <p:cNvSpPr txBox="1"/>
            <p:nvPr/>
          </p:nvSpPr>
          <p:spPr>
            <a:xfrm>
              <a:off x="4410924" y="117915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4C20E9-D5D0-48BB-9297-E4EA8E6DDE57}"/>
                </a:ext>
              </a:extLst>
            </p:cNvPr>
            <p:cNvSpPr txBox="1"/>
            <p:nvPr/>
          </p:nvSpPr>
          <p:spPr>
            <a:xfrm>
              <a:off x="4776728" y="1360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9BAFA8-BA1B-47CE-85C3-0AC28208C6CB}"/>
                </a:ext>
              </a:extLst>
            </p:cNvPr>
            <p:cNvSpPr txBox="1"/>
            <p:nvPr/>
          </p:nvSpPr>
          <p:spPr>
            <a:xfrm>
              <a:off x="4856164" y="187179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4DB043-306C-47B1-BA67-5439A1C42269}"/>
                </a:ext>
              </a:extLst>
            </p:cNvPr>
            <p:cNvSpPr txBox="1"/>
            <p:nvPr/>
          </p:nvSpPr>
          <p:spPr>
            <a:xfrm>
              <a:off x="4395728" y="221739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D710FC-D118-4192-A809-44FB4A706257}"/>
                </a:ext>
              </a:extLst>
            </p:cNvPr>
            <p:cNvSpPr txBox="1"/>
            <p:nvPr/>
          </p:nvSpPr>
          <p:spPr>
            <a:xfrm>
              <a:off x="5075239" y="121457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C466DB-98CD-41EF-B65E-7385599E41C9}"/>
                </a:ext>
              </a:extLst>
            </p:cNvPr>
            <p:cNvSpPr txBox="1"/>
            <p:nvPr/>
          </p:nvSpPr>
          <p:spPr>
            <a:xfrm>
              <a:off x="5559564" y="1476690"/>
              <a:ext cx="346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9228F0-F61A-40D6-89F0-F313D148D408}"/>
                </a:ext>
              </a:extLst>
            </p:cNvPr>
            <p:cNvSpPr txBox="1"/>
            <p:nvPr/>
          </p:nvSpPr>
          <p:spPr>
            <a:xfrm>
              <a:off x="5550039" y="182911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CEB381-8154-4816-985C-1FC215A77562}"/>
                </a:ext>
              </a:extLst>
            </p:cNvPr>
            <p:cNvSpPr txBox="1"/>
            <p:nvPr/>
          </p:nvSpPr>
          <p:spPr>
            <a:xfrm>
              <a:off x="5871135" y="202765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40B539-AE43-49ED-9843-A0AE3E53BF60}"/>
                </a:ext>
              </a:extLst>
            </p:cNvPr>
            <p:cNvSpPr txBox="1"/>
            <p:nvPr/>
          </p:nvSpPr>
          <p:spPr>
            <a:xfrm>
              <a:off x="5452695" y="242920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BBE0E3">
                      <a:lumMod val="75000"/>
                    </a:srgbClr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1592F-EE28-4B3C-BB4A-2DE2C94406BB}"/>
                </a:ext>
              </a:extLst>
            </p:cNvPr>
            <p:cNvSpPr txBox="1"/>
            <p:nvPr/>
          </p:nvSpPr>
          <p:spPr>
            <a:xfrm>
              <a:off x="5047643" y="197958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203C3E-A6B6-4E67-B866-E1E4E536AE44}"/>
                </a:ext>
              </a:extLst>
            </p:cNvPr>
            <p:cNvSpPr txBox="1"/>
            <p:nvPr/>
          </p:nvSpPr>
          <p:spPr>
            <a:xfrm>
              <a:off x="4617287" y="2421912"/>
              <a:ext cx="377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BBE0E3">
                      <a:lumMod val="75000"/>
                    </a:srgbClr>
                  </a:solidFill>
                  <a:latin typeface="Arial" charset="0"/>
                </a:rPr>
                <a:t>16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2D3D7-AC8E-461C-A335-44A7BB8624A9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150E95-6BEE-49CF-B805-5D94D20C77FD}"/>
              </a:ext>
            </a:extLst>
          </p:cNvPr>
          <p:cNvGrpSpPr/>
          <p:nvPr/>
        </p:nvGrpSpPr>
        <p:grpSpPr>
          <a:xfrm>
            <a:off x="122613" y="3664059"/>
            <a:ext cx="3345788" cy="3231654"/>
            <a:chOff x="-28498" y="3223008"/>
            <a:chExt cx="3345788" cy="32316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E2542E-95AE-4D4A-BF68-9E67D5168429}"/>
                </a:ext>
              </a:extLst>
            </p:cNvPr>
            <p:cNvSpPr txBox="1"/>
            <p:nvPr/>
          </p:nvSpPr>
          <p:spPr>
            <a:xfrm>
              <a:off x="-28498" y="3223008"/>
              <a:ext cx="3345788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C N C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 F </a:t>
              </a:r>
              <a:r>
                <a:rPr lang="en-US" sz="1200" b="1" u="sng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1200" b="1" u="sng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1 1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1   2  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2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1  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2   1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  1   1  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1  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  1      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        2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          1   1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            1      1     1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                      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                      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                          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366B04-A08A-4537-8C2F-15BF9DD749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721" y="3245391"/>
              <a:ext cx="0" cy="310621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5B5F359-3BDE-45C1-9F2B-F23BD5C667AD}"/>
              </a:ext>
            </a:extLst>
          </p:cNvPr>
          <p:cNvSpPr/>
          <p:nvPr/>
        </p:nvSpPr>
        <p:spPr>
          <a:xfrm flipH="1">
            <a:off x="3556878" y="3056965"/>
            <a:ext cx="99448" cy="3672421"/>
          </a:xfrm>
          <a:custGeom>
            <a:avLst/>
            <a:gdLst>
              <a:gd name="connsiteX0" fmla="*/ 0 w 99448"/>
              <a:gd name="connsiteY0" fmla="*/ 0 h 3672421"/>
              <a:gd name="connsiteX1" fmla="*/ 99448 w 99448"/>
              <a:gd name="connsiteY1" fmla="*/ 0 h 3672421"/>
              <a:gd name="connsiteX2" fmla="*/ 99448 w 99448"/>
              <a:gd name="connsiteY2" fmla="*/ 561356 h 3672421"/>
              <a:gd name="connsiteX3" fmla="*/ 99448 w 99448"/>
              <a:gd name="connsiteY3" fmla="*/ 1012539 h 3672421"/>
              <a:gd name="connsiteX4" fmla="*/ 99448 w 99448"/>
              <a:gd name="connsiteY4" fmla="*/ 1610619 h 3672421"/>
              <a:gd name="connsiteX5" fmla="*/ 99448 w 99448"/>
              <a:gd name="connsiteY5" fmla="*/ 2135250 h 3672421"/>
              <a:gd name="connsiteX6" fmla="*/ 99448 w 99448"/>
              <a:gd name="connsiteY6" fmla="*/ 2586434 h 3672421"/>
              <a:gd name="connsiteX7" fmla="*/ 99448 w 99448"/>
              <a:gd name="connsiteY7" fmla="*/ 3111065 h 3672421"/>
              <a:gd name="connsiteX8" fmla="*/ 99448 w 99448"/>
              <a:gd name="connsiteY8" fmla="*/ 3672421 h 3672421"/>
              <a:gd name="connsiteX9" fmla="*/ 0 w 99448"/>
              <a:gd name="connsiteY9" fmla="*/ 3672421 h 3672421"/>
              <a:gd name="connsiteX10" fmla="*/ 0 w 99448"/>
              <a:gd name="connsiteY10" fmla="*/ 3111065 h 3672421"/>
              <a:gd name="connsiteX11" fmla="*/ 0 w 99448"/>
              <a:gd name="connsiteY11" fmla="*/ 2696606 h 3672421"/>
              <a:gd name="connsiteX12" fmla="*/ 0 w 99448"/>
              <a:gd name="connsiteY12" fmla="*/ 2208699 h 3672421"/>
              <a:gd name="connsiteX13" fmla="*/ 0 w 99448"/>
              <a:gd name="connsiteY13" fmla="*/ 1610619 h 3672421"/>
              <a:gd name="connsiteX14" fmla="*/ 0 w 99448"/>
              <a:gd name="connsiteY14" fmla="*/ 1085987 h 3672421"/>
              <a:gd name="connsiteX15" fmla="*/ 0 w 99448"/>
              <a:gd name="connsiteY15" fmla="*/ 524632 h 3672421"/>
              <a:gd name="connsiteX16" fmla="*/ 0 w 99448"/>
              <a:gd name="connsiteY16" fmla="*/ 0 h 367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448" h="3672421" fill="none" extrusionOk="0">
                <a:moveTo>
                  <a:pt x="0" y="0"/>
                </a:moveTo>
                <a:cubicBezTo>
                  <a:pt x="24145" y="-11596"/>
                  <a:pt x="72004" y="3990"/>
                  <a:pt x="99448" y="0"/>
                </a:cubicBezTo>
                <a:cubicBezTo>
                  <a:pt x="125359" y="208482"/>
                  <a:pt x="62186" y="440003"/>
                  <a:pt x="99448" y="561356"/>
                </a:cubicBezTo>
                <a:cubicBezTo>
                  <a:pt x="136710" y="682709"/>
                  <a:pt x="83950" y="899467"/>
                  <a:pt x="99448" y="1012539"/>
                </a:cubicBezTo>
                <a:cubicBezTo>
                  <a:pt x="114946" y="1125611"/>
                  <a:pt x="81781" y="1396090"/>
                  <a:pt x="99448" y="1610619"/>
                </a:cubicBezTo>
                <a:cubicBezTo>
                  <a:pt x="117115" y="1825148"/>
                  <a:pt x="84597" y="1995918"/>
                  <a:pt x="99448" y="2135250"/>
                </a:cubicBezTo>
                <a:cubicBezTo>
                  <a:pt x="114299" y="2274582"/>
                  <a:pt x="84953" y="2381565"/>
                  <a:pt x="99448" y="2586434"/>
                </a:cubicBezTo>
                <a:cubicBezTo>
                  <a:pt x="113943" y="2791303"/>
                  <a:pt x="95052" y="2913843"/>
                  <a:pt x="99448" y="3111065"/>
                </a:cubicBezTo>
                <a:cubicBezTo>
                  <a:pt x="103844" y="3308287"/>
                  <a:pt x="60955" y="3549904"/>
                  <a:pt x="99448" y="3672421"/>
                </a:cubicBezTo>
                <a:cubicBezTo>
                  <a:pt x="67334" y="3676177"/>
                  <a:pt x="26483" y="3666814"/>
                  <a:pt x="0" y="3672421"/>
                </a:cubicBezTo>
                <a:cubicBezTo>
                  <a:pt x="-27500" y="3435217"/>
                  <a:pt x="30626" y="3342084"/>
                  <a:pt x="0" y="3111065"/>
                </a:cubicBezTo>
                <a:cubicBezTo>
                  <a:pt x="-30626" y="2880046"/>
                  <a:pt x="14884" y="2902889"/>
                  <a:pt x="0" y="2696606"/>
                </a:cubicBezTo>
                <a:cubicBezTo>
                  <a:pt x="-14884" y="2490323"/>
                  <a:pt x="31090" y="2441263"/>
                  <a:pt x="0" y="2208699"/>
                </a:cubicBezTo>
                <a:cubicBezTo>
                  <a:pt x="-31090" y="1976135"/>
                  <a:pt x="25729" y="1850868"/>
                  <a:pt x="0" y="1610619"/>
                </a:cubicBezTo>
                <a:cubicBezTo>
                  <a:pt x="-25729" y="1370370"/>
                  <a:pt x="26347" y="1255401"/>
                  <a:pt x="0" y="1085987"/>
                </a:cubicBezTo>
                <a:cubicBezTo>
                  <a:pt x="-26347" y="916573"/>
                  <a:pt x="13662" y="803746"/>
                  <a:pt x="0" y="524632"/>
                </a:cubicBezTo>
                <a:cubicBezTo>
                  <a:pt x="-13662" y="245519"/>
                  <a:pt x="17299" y="115645"/>
                  <a:pt x="0" y="0"/>
                </a:cubicBezTo>
                <a:close/>
              </a:path>
              <a:path w="99448" h="3672421" stroke="0" extrusionOk="0">
                <a:moveTo>
                  <a:pt x="0" y="0"/>
                </a:moveTo>
                <a:cubicBezTo>
                  <a:pt x="22271" y="-10087"/>
                  <a:pt x="63969" y="359"/>
                  <a:pt x="99448" y="0"/>
                </a:cubicBezTo>
                <a:cubicBezTo>
                  <a:pt x="104858" y="95281"/>
                  <a:pt x="80605" y="222288"/>
                  <a:pt x="99448" y="414459"/>
                </a:cubicBezTo>
                <a:cubicBezTo>
                  <a:pt x="118291" y="606630"/>
                  <a:pt x="95525" y="836420"/>
                  <a:pt x="99448" y="1012539"/>
                </a:cubicBezTo>
                <a:cubicBezTo>
                  <a:pt x="103371" y="1188658"/>
                  <a:pt x="54520" y="1343834"/>
                  <a:pt x="99448" y="1537171"/>
                </a:cubicBezTo>
                <a:cubicBezTo>
                  <a:pt x="144376" y="1730508"/>
                  <a:pt x="94356" y="1865084"/>
                  <a:pt x="99448" y="1988354"/>
                </a:cubicBezTo>
                <a:cubicBezTo>
                  <a:pt x="104540" y="2111624"/>
                  <a:pt x="86039" y="2275825"/>
                  <a:pt x="99448" y="2439537"/>
                </a:cubicBezTo>
                <a:cubicBezTo>
                  <a:pt x="112857" y="2603249"/>
                  <a:pt x="53349" y="2780771"/>
                  <a:pt x="99448" y="2964168"/>
                </a:cubicBezTo>
                <a:cubicBezTo>
                  <a:pt x="145547" y="3147565"/>
                  <a:pt x="34695" y="3359746"/>
                  <a:pt x="99448" y="3672421"/>
                </a:cubicBezTo>
                <a:cubicBezTo>
                  <a:pt x="74904" y="3678475"/>
                  <a:pt x="41940" y="3661348"/>
                  <a:pt x="0" y="3672421"/>
                </a:cubicBezTo>
                <a:cubicBezTo>
                  <a:pt x="-58465" y="3450378"/>
                  <a:pt x="37318" y="3289445"/>
                  <a:pt x="0" y="3147789"/>
                </a:cubicBezTo>
                <a:cubicBezTo>
                  <a:pt x="-37318" y="3006133"/>
                  <a:pt x="4133" y="2829911"/>
                  <a:pt x="0" y="2659882"/>
                </a:cubicBezTo>
                <a:cubicBezTo>
                  <a:pt x="-4133" y="2489853"/>
                  <a:pt x="59656" y="2373230"/>
                  <a:pt x="0" y="2098526"/>
                </a:cubicBezTo>
                <a:cubicBezTo>
                  <a:pt x="-59656" y="1823822"/>
                  <a:pt x="39937" y="1828283"/>
                  <a:pt x="0" y="1610619"/>
                </a:cubicBezTo>
                <a:cubicBezTo>
                  <a:pt x="-39937" y="1392955"/>
                  <a:pt x="71450" y="1227492"/>
                  <a:pt x="0" y="1012539"/>
                </a:cubicBezTo>
                <a:cubicBezTo>
                  <a:pt x="-71450" y="797586"/>
                  <a:pt x="79457" y="441670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35393C-13F3-441F-BF41-979C159C70B8}"/>
              </a:ext>
            </a:extLst>
          </p:cNvPr>
          <p:cNvSpPr txBox="1"/>
          <p:nvPr/>
        </p:nvSpPr>
        <p:spPr>
          <a:xfrm>
            <a:off x="698006" y="3393335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Arial" charset="0"/>
              </a:rPr>
              <a:t>Graph (in terms of atoms)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1F4D517C-0ECB-402D-BC9B-62A7954659D4}"/>
              </a:ext>
            </a:extLst>
          </p:cNvPr>
          <p:cNvSpPr/>
          <p:nvPr/>
        </p:nvSpPr>
        <p:spPr>
          <a:xfrm>
            <a:off x="1803476" y="1250780"/>
            <a:ext cx="269626" cy="390632"/>
          </a:xfrm>
          <a:prstGeom prst="upDown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5CD2915D-CEAB-4EE7-B754-6422E16ECC8A}"/>
              </a:ext>
            </a:extLst>
          </p:cNvPr>
          <p:cNvSpPr/>
          <p:nvPr/>
        </p:nvSpPr>
        <p:spPr>
          <a:xfrm>
            <a:off x="1814834" y="3035733"/>
            <a:ext cx="269626" cy="390632"/>
          </a:xfrm>
          <a:prstGeom prst="upDown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BC79A-30F2-4C55-88B0-132C92044240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53CF82-C7AD-473D-98D3-70682AD4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08A8-CEDC-49A9-9DB2-45D4A14FBF6C}"/>
              </a:ext>
            </a:extLst>
          </p:cNvPr>
          <p:cNvSpPr txBox="1"/>
          <p:nvPr/>
        </p:nvSpPr>
        <p:spPr>
          <a:xfrm>
            <a:off x="323232" y="906954"/>
            <a:ext cx="3725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latin typeface="Arial" charset="0"/>
              </a:rPr>
              <a:t>CN(C)c1ccc2c(c1)C(F)(F)C(=O)C=C2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E7EEC-4B15-4D9D-BACF-8E6E2FFF26DA}"/>
              </a:ext>
            </a:extLst>
          </p:cNvPr>
          <p:cNvSpPr txBox="1"/>
          <p:nvPr/>
        </p:nvSpPr>
        <p:spPr>
          <a:xfrm>
            <a:off x="3631102" y="3564642"/>
            <a:ext cx="2603661" cy="30623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257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Vocabulary (clusters)</a:t>
            </a:r>
            <a:endParaRPr lang="en-US" sz="1400" b="1" i="1" u="sng" dirty="0">
              <a:solidFill>
                <a:srgbClr val="2575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914400" fontAlgn="base">
              <a:spcBef>
                <a:spcPts val="600"/>
              </a:spcBef>
              <a:spcAft>
                <a:spcPct val="0"/>
              </a:spcAft>
            </a:pPr>
            <a:endParaRPr lang="en-US" sz="1400" b="1" i="1" dirty="0">
              <a:solidFill>
                <a:srgbClr val="2575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        C1–N3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C2–N3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N3-C4</a:t>
            </a:r>
            <a:endParaRPr lang="en-US" sz="1400" b="1" i="1" dirty="0">
              <a:solidFill>
                <a:srgbClr val="257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N3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C4C5C6C7C8C9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C7C10C11C12C13C8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C12=O14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    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C13</a:t>
            </a:r>
            <a:endParaRPr lang="en-US" sz="1400" b="1" i="1" dirty="0">
              <a:solidFill>
                <a:srgbClr val="257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C13-F15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baseline="-25000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400" b="1" dirty="0">
                <a:solidFill>
                  <a:srgbClr val="257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      C13-F16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2B5AE-4410-4499-A23A-4D317091039B}"/>
              </a:ext>
            </a:extLst>
          </p:cNvPr>
          <p:cNvGrpSpPr/>
          <p:nvPr/>
        </p:nvGrpSpPr>
        <p:grpSpPr>
          <a:xfrm>
            <a:off x="374402" y="1488220"/>
            <a:ext cx="2889423" cy="1552364"/>
            <a:chOff x="3336296" y="1179156"/>
            <a:chExt cx="2889423" cy="1552364"/>
          </a:xfrm>
        </p:grpSpPr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4A3B72B-F3BB-4A5C-B45F-3FD514ED5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8" t="24739" r="1275" b="25402"/>
            <a:stretch/>
          </p:blipFill>
          <p:spPr>
            <a:xfrm>
              <a:off x="3352799" y="1338669"/>
              <a:ext cx="2710056" cy="139285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C4644B-81C6-46E0-A7AB-5A346A78958C}"/>
                </a:ext>
              </a:extLst>
            </p:cNvPr>
            <p:cNvSpPr txBox="1"/>
            <p:nvPr/>
          </p:nvSpPr>
          <p:spPr>
            <a:xfrm>
              <a:off x="3336296" y="172250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5F8FB5-4078-4121-902A-1A3A05D64F42}"/>
                </a:ext>
              </a:extLst>
            </p:cNvPr>
            <p:cNvSpPr txBox="1"/>
            <p:nvPr/>
          </p:nvSpPr>
          <p:spPr>
            <a:xfrm>
              <a:off x="3555459" y="243581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6EC16E-2C2A-4158-BB78-995AD47B11DE}"/>
                </a:ext>
              </a:extLst>
            </p:cNvPr>
            <p:cNvSpPr txBox="1"/>
            <p:nvPr/>
          </p:nvSpPr>
          <p:spPr>
            <a:xfrm>
              <a:off x="3801874" y="214842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5F9131-C07E-43B2-9117-C11B9183A912}"/>
                </a:ext>
              </a:extLst>
            </p:cNvPr>
            <p:cNvSpPr txBox="1"/>
            <p:nvPr/>
          </p:nvSpPr>
          <p:spPr>
            <a:xfrm>
              <a:off x="3937468" y="1813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36AB64-4751-49DB-A53F-32B08923B732}"/>
                </a:ext>
              </a:extLst>
            </p:cNvPr>
            <p:cNvSpPr txBox="1"/>
            <p:nvPr/>
          </p:nvSpPr>
          <p:spPr>
            <a:xfrm>
              <a:off x="3982849" y="140052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9DCFA7-F3EF-4EA5-A9A5-35F32588A699}"/>
                </a:ext>
              </a:extLst>
            </p:cNvPr>
            <p:cNvSpPr txBox="1"/>
            <p:nvPr/>
          </p:nvSpPr>
          <p:spPr>
            <a:xfrm>
              <a:off x="4410924" y="117915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C5CAF0-CB4E-484D-8BF0-E56AED6B7BD1}"/>
                </a:ext>
              </a:extLst>
            </p:cNvPr>
            <p:cNvSpPr txBox="1"/>
            <p:nvPr/>
          </p:nvSpPr>
          <p:spPr>
            <a:xfrm>
              <a:off x="4776728" y="1360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635BE4-A6EE-4425-B170-ABA0E3F7FBF6}"/>
                </a:ext>
              </a:extLst>
            </p:cNvPr>
            <p:cNvSpPr txBox="1"/>
            <p:nvPr/>
          </p:nvSpPr>
          <p:spPr>
            <a:xfrm>
              <a:off x="4856164" y="187179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52AC6-4231-4AA3-8DD5-CE50F6BF2B76}"/>
                </a:ext>
              </a:extLst>
            </p:cNvPr>
            <p:cNvSpPr txBox="1"/>
            <p:nvPr/>
          </p:nvSpPr>
          <p:spPr>
            <a:xfrm>
              <a:off x="4395728" y="221739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0053A6-E7C6-4E6C-946F-5429DA19397D}"/>
                </a:ext>
              </a:extLst>
            </p:cNvPr>
            <p:cNvSpPr txBox="1"/>
            <p:nvPr/>
          </p:nvSpPr>
          <p:spPr>
            <a:xfrm>
              <a:off x="5075239" y="121457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BB64C0-DAD5-4FDA-A7D6-7DDFAB60DE34}"/>
                </a:ext>
              </a:extLst>
            </p:cNvPr>
            <p:cNvSpPr txBox="1"/>
            <p:nvPr/>
          </p:nvSpPr>
          <p:spPr>
            <a:xfrm>
              <a:off x="5559564" y="1476690"/>
              <a:ext cx="346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0438C-CF69-46E6-B599-5CAF601B3A97}"/>
                </a:ext>
              </a:extLst>
            </p:cNvPr>
            <p:cNvSpPr txBox="1"/>
            <p:nvPr/>
          </p:nvSpPr>
          <p:spPr>
            <a:xfrm>
              <a:off x="5550039" y="182911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E1319-E7B7-472B-AB65-5EDBE330CE1B}"/>
                </a:ext>
              </a:extLst>
            </p:cNvPr>
            <p:cNvSpPr txBox="1"/>
            <p:nvPr/>
          </p:nvSpPr>
          <p:spPr>
            <a:xfrm>
              <a:off x="5871135" y="202765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BC1BA0-DAEF-4A7A-8C07-4E326D8E6869}"/>
                </a:ext>
              </a:extLst>
            </p:cNvPr>
            <p:cNvSpPr txBox="1"/>
            <p:nvPr/>
          </p:nvSpPr>
          <p:spPr>
            <a:xfrm>
              <a:off x="5452695" y="242920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BBE0E3">
                      <a:lumMod val="75000"/>
                    </a:srgbClr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8D44F5-2D40-4433-8A1A-A41CDBDF75DE}"/>
                </a:ext>
              </a:extLst>
            </p:cNvPr>
            <p:cNvSpPr txBox="1"/>
            <p:nvPr/>
          </p:nvSpPr>
          <p:spPr>
            <a:xfrm>
              <a:off x="5047643" y="197958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900FE-3719-4720-B5D5-0C6B23DD25BA}"/>
                </a:ext>
              </a:extLst>
            </p:cNvPr>
            <p:cNvSpPr txBox="1"/>
            <p:nvPr/>
          </p:nvSpPr>
          <p:spPr>
            <a:xfrm>
              <a:off x="4617287" y="2421912"/>
              <a:ext cx="377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BBE0E3">
                      <a:lumMod val="75000"/>
                    </a:srgbClr>
                  </a:solidFill>
                  <a:latin typeface="Arial" charset="0"/>
                </a:rPr>
                <a:t>16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361DE5-EEF2-42A6-B5F7-A38A77D53999}"/>
              </a:ext>
            </a:extLst>
          </p:cNvPr>
          <p:cNvGrpSpPr/>
          <p:nvPr/>
        </p:nvGrpSpPr>
        <p:grpSpPr>
          <a:xfrm>
            <a:off x="4550344" y="1448137"/>
            <a:ext cx="2710056" cy="1434786"/>
            <a:chOff x="6357744" y="1307887"/>
            <a:chExt cx="2710056" cy="1434786"/>
          </a:xfrm>
        </p:grpSpPr>
        <p:pic>
          <p:nvPicPr>
            <p:cNvPr id="27" name="Picture 2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C050D2E-E9FF-40F8-92EC-3260C7A88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8" t="24739" r="1275" b="25402"/>
            <a:stretch/>
          </p:blipFill>
          <p:spPr>
            <a:xfrm>
              <a:off x="6357744" y="1349822"/>
              <a:ext cx="2710056" cy="1392851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A11D98-EB97-431F-8AA9-DE9D59DB1685}"/>
                </a:ext>
              </a:extLst>
            </p:cNvPr>
            <p:cNvSpPr/>
            <p:nvPr/>
          </p:nvSpPr>
          <p:spPr>
            <a:xfrm>
              <a:off x="6478260" y="1965660"/>
              <a:ext cx="257175" cy="255042"/>
            </a:xfrm>
            <a:prstGeom prst="ellipse">
              <a:avLst/>
            </a:prstGeom>
            <a:solidFill>
              <a:srgbClr val="0000FF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4843CF-CCBE-4E0F-B3C9-2F6C78A53788}"/>
                </a:ext>
              </a:extLst>
            </p:cNvPr>
            <p:cNvSpPr/>
            <p:nvPr/>
          </p:nvSpPr>
          <p:spPr>
            <a:xfrm>
              <a:off x="6678285" y="2356185"/>
              <a:ext cx="257175" cy="255042"/>
            </a:xfrm>
            <a:prstGeom prst="ellipse">
              <a:avLst/>
            </a:prstGeom>
            <a:solidFill>
              <a:srgbClr val="0000FF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5479AC-95EC-4EE9-82B7-7DE88963C456}"/>
                </a:ext>
              </a:extLst>
            </p:cNvPr>
            <p:cNvSpPr/>
            <p:nvPr/>
          </p:nvSpPr>
          <p:spPr>
            <a:xfrm>
              <a:off x="6925935" y="1984710"/>
              <a:ext cx="236865" cy="255042"/>
            </a:xfrm>
            <a:prstGeom prst="ellipse">
              <a:avLst/>
            </a:prstGeom>
            <a:solidFill>
              <a:srgbClr val="0000FF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2FB3D5-741F-4169-AA43-3638FAB773D4}"/>
                </a:ext>
              </a:extLst>
            </p:cNvPr>
            <p:cNvSpPr/>
            <p:nvPr/>
          </p:nvSpPr>
          <p:spPr>
            <a:xfrm>
              <a:off x="7962901" y="2337135"/>
              <a:ext cx="247650" cy="255042"/>
            </a:xfrm>
            <a:prstGeom prst="ellipse">
              <a:avLst/>
            </a:prstGeom>
            <a:solidFill>
              <a:srgbClr val="BBE0E3">
                <a:lumMod val="50000"/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0657A3-570F-4D8E-BECD-5FA2CECB3C1F}"/>
                </a:ext>
              </a:extLst>
            </p:cNvPr>
            <p:cNvSpPr/>
            <p:nvPr/>
          </p:nvSpPr>
          <p:spPr>
            <a:xfrm>
              <a:off x="8239125" y="2327610"/>
              <a:ext cx="266699" cy="255042"/>
            </a:xfrm>
            <a:prstGeom prst="ellipse">
              <a:avLst/>
            </a:prstGeom>
            <a:solidFill>
              <a:srgbClr val="BBE0E3">
                <a:lumMod val="50000"/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D16C55-5A50-4F99-9070-736661BDDE37}"/>
                </a:ext>
              </a:extLst>
            </p:cNvPr>
            <p:cNvSpPr/>
            <p:nvPr/>
          </p:nvSpPr>
          <p:spPr>
            <a:xfrm>
              <a:off x="8636729" y="2078654"/>
              <a:ext cx="247650" cy="255042"/>
            </a:xfrm>
            <a:prstGeom prst="ellipse">
              <a:avLst/>
            </a:prstGeom>
            <a:solidFill>
              <a:srgbClr val="FF0000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C86A0F-83E2-4892-9D74-FD674341FA13}"/>
                </a:ext>
              </a:extLst>
            </p:cNvPr>
            <p:cNvSpPr/>
            <p:nvPr/>
          </p:nvSpPr>
          <p:spPr>
            <a:xfrm>
              <a:off x="7089340" y="1366996"/>
              <a:ext cx="930709" cy="948956"/>
            </a:xfrm>
            <a:prstGeom prst="ellipse">
              <a:avLst/>
            </a:prstGeom>
            <a:solidFill>
              <a:srgbClr val="808080">
                <a:lumMod val="75000"/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2BF396-212F-4DA1-BC7A-C886B3063F2A}"/>
                </a:ext>
              </a:extLst>
            </p:cNvPr>
            <p:cNvSpPr/>
            <p:nvPr/>
          </p:nvSpPr>
          <p:spPr>
            <a:xfrm>
              <a:off x="7803715" y="1386046"/>
              <a:ext cx="930709" cy="948956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306697-BD23-43EE-A73A-85529B2C8EC5}"/>
                </a:ext>
              </a:extLst>
            </p:cNvPr>
            <p:cNvSpPr/>
            <p:nvPr/>
          </p:nvSpPr>
          <p:spPr>
            <a:xfrm>
              <a:off x="6706860" y="2079960"/>
              <a:ext cx="236865" cy="255042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6949EE-2800-4C22-91B6-11B870F3EEA5}"/>
                </a:ext>
              </a:extLst>
            </p:cNvPr>
            <p:cNvSpPr txBox="1"/>
            <p:nvPr/>
          </p:nvSpPr>
          <p:spPr>
            <a:xfrm>
              <a:off x="6432879" y="173329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C5BF2D-2B9E-4637-A8BE-C10F0D38777D}"/>
                </a:ext>
              </a:extLst>
            </p:cNvPr>
            <p:cNvSpPr txBox="1"/>
            <p:nvPr/>
          </p:nvSpPr>
          <p:spPr>
            <a:xfrm>
              <a:off x="6477460" y="237969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A05E45-55FA-46CC-AF5D-5D5BC11260F8}"/>
                </a:ext>
              </a:extLst>
            </p:cNvPr>
            <p:cNvSpPr txBox="1"/>
            <p:nvPr/>
          </p:nvSpPr>
          <p:spPr>
            <a:xfrm>
              <a:off x="6970971" y="216053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7AE595-F04A-43F9-B1A3-5A87A0EEC0E9}"/>
                </a:ext>
              </a:extLst>
            </p:cNvPr>
            <p:cNvSpPr txBox="1"/>
            <p:nvPr/>
          </p:nvSpPr>
          <p:spPr>
            <a:xfrm>
              <a:off x="6686061" y="18356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AEC7A8-C82A-4189-987E-BA06C90A162C}"/>
                </a:ext>
              </a:extLst>
            </p:cNvPr>
            <p:cNvSpPr txBox="1"/>
            <p:nvPr/>
          </p:nvSpPr>
          <p:spPr>
            <a:xfrm>
              <a:off x="6943197" y="13497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50000"/>
                    </a:srgbClr>
                  </a:solidFill>
                  <a:effectLst/>
                  <a:uLnTx/>
                  <a:uFillTx/>
                  <a:latin typeface="Arial" charset="0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F144AD-450A-4DC8-88F6-10ED7C46E592}"/>
                </a:ext>
              </a:extLst>
            </p:cNvPr>
            <p:cNvSpPr txBox="1"/>
            <p:nvPr/>
          </p:nvSpPr>
          <p:spPr>
            <a:xfrm>
              <a:off x="8503627" y="130788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charset="0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D542BE-D20C-4616-8F8F-4547A3EF70E5}"/>
                </a:ext>
              </a:extLst>
            </p:cNvPr>
            <p:cNvSpPr txBox="1"/>
            <p:nvPr/>
          </p:nvSpPr>
          <p:spPr>
            <a:xfrm>
              <a:off x="8758611" y="18765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FD68CF-E08F-45FD-8B04-D1D61E309EA7}"/>
                </a:ext>
              </a:extLst>
            </p:cNvPr>
            <p:cNvSpPr txBox="1"/>
            <p:nvPr/>
          </p:nvSpPr>
          <p:spPr>
            <a:xfrm>
              <a:off x="8417974" y="229457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BBE0E3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</a:rPr>
                <a:t>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715A4F-29E8-4A22-9D54-2E5C9ACE64C5}"/>
                </a:ext>
              </a:extLst>
            </p:cNvPr>
            <p:cNvSpPr txBox="1"/>
            <p:nvPr/>
          </p:nvSpPr>
          <p:spPr>
            <a:xfrm>
              <a:off x="7693904" y="226183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BBE0E3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</a:rPr>
                <a:t>10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27C2D-6008-4FA7-B54B-72490F9B86DA}"/>
                </a:ext>
              </a:extLst>
            </p:cNvPr>
            <p:cNvSpPr/>
            <p:nvPr/>
          </p:nvSpPr>
          <p:spPr>
            <a:xfrm>
              <a:off x="8105238" y="2126333"/>
              <a:ext cx="266699" cy="255042"/>
            </a:xfrm>
            <a:prstGeom prst="ellipse">
              <a:avLst/>
            </a:prstGeom>
            <a:solidFill>
              <a:srgbClr val="FFFF00">
                <a:alpha val="5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C93B43-1C1C-4062-B9EB-8B2602229619}"/>
                </a:ext>
              </a:extLst>
            </p:cNvPr>
            <p:cNvSpPr txBox="1"/>
            <p:nvPr/>
          </p:nvSpPr>
          <p:spPr>
            <a:xfrm>
              <a:off x="8108492" y="188491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</a:rPr>
                <a:t>8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E0F3F30-C40A-4470-A226-B53F291C8730}"/>
              </a:ext>
            </a:extLst>
          </p:cNvPr>
          <p:cNvSpPr txBox="1"/>
          <p:nvPr/>
        </p:nvSpPr>
        <p:spPr>
          <a:xfrm>
            <a:off x="5430489" y="892894"/>
            <a:ext cx="1862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b="1" i="1" u="sng" dirty="0">
                <a:latin typeface="Arial" charset="0"/>
              </a:rPr>
              <a:t>Junction Tree</a:t>
            </a:r>
            <a:endParaRPr lang="en-US" b="1" i="1" u="sng" dirty="0"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7E6955-6148-4C49-B08B-7118FDEE5AB3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CAF0FB-6EC5-44F7-87EA-DC38E6D5124B}"/>
              </a:ext>
            </a:extLst>
          </p:cNvPr>
          <p:cNvGrpSpPr/>
          <p:nvPr/>
        </p:nvGrpSpPr>
        <p:grpSpPr>
          <a:xfrm>
            <a:off x="122613" y="3393335"/>
            <a:ext cx="3345788" cy="3502378"/>
            <a:chOff x="122613" y="3393335"/>
            <a:chExt cx="3345788" cy="35023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5A707E-2371-486A-8553-F6353C2E9D21}"/>
                </a:ext>
              </a:extLst>
            </p:cNvPr>
            <p:cNvSpPr txBox="1"/>
            <p:nvPr/>
          </p:nvSpPr>
          <p:spPr>
            <a:xfrm>
              <a:off x="698006" y="3393335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i="1" dirty="0">
                  <a:solidFill>
                    <a:srgbClr val="000000"/>
                  </a:solidFill>
                  <a:latin typeface="Arial" charset="0"/>
                </a:rPr>
                <a:t>Graph (in terms of atoms)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6AFF33-C29D-43B0-8261-211F8327723C}"/>
                </a:ext>
              </a:extLst>
            </p:cNvPr>
            <p:cNvGrpSpPr/>
            <p:nvPr/>
          </p:nvGrpSpPr>
          <p:grpSpPr>
            <a:xfrm>
              <a:off x="122613" y="3664059"/>
              <a:ext cx="3345788" cy="3231654"/>
              <a:chOff x="-28498" y="3223008"/>
              <a:chExt cx="3345788" cy="32316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53BA57-94F1-4B27-B4AE-8F90AE101160}"/>
                  </a:ext>
                </a:extLst>
              </p:cNvPr>
              <p:cNvSpPr txBox="1"/>
              <p:nvPr/>
            </p:nvSpPr>
            <p:spPr>
              <a:xfrm>
                <a:off x="-28498" y="3223008"/>
                <a:ext cx="3345788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C N C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 F </a:t>
                </a:r>
                <a:r>
                  <a:rPr lang="en-US" sz="1200" b="1" u="sng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12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 1 1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1   2  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2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1   2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2   1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  1   1  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1  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  1       2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        2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          1   1 2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               1      1     1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                       2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                           1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                           1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B1142E2-91EB-4EC1-A781-BDD9958D3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721" y="3245391"/>
                <a:ext cx="0" cy="310621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C639E78-25B3-4F80-A944-33F38D85BDED}"/>
              </a:ext>
            </a:extLst>
          </p:cNvPr>
          <p:cNvSpPr/>
          <p:nvPr/>
        </p:nvSpPr>
        <p:spPr>
          <a:xfrm flipH="1">
            <a:off x="3556878" y="3056965"/>
            <a:ext cx="99448" cy="3672421"/>
          </a:xfrm>
          <a:custGeom>
            <a:avLst/>
            <a:gdLst>
              <a:gd name="connsiteX0" fmla="*/ 0 w 99448"/>
              <a:gd name="connsiteY0" fmla="*/ 0 h 3672421"/>
              <a:gd name="connsiteX1" fmla="*/ 99448 w 99448"/>
              <a:gd name="connsiteY1" fmla="*/ 0 h 3672421"/>
              <a:gd name="connsiteX2" fmla="*/ 99448 w 99448"/>
              <a:gd name="connsiteY2" fmla="*/ 561356 h 3672421"/>
              <a:gd name="connsiteX3" fmla="*/ 99448 w 99448"/>
              <a:gd name="connsiteY3" fmla="*/ 1012539 h 3672421"/>
              <a:gd name="connsiteX4" fmla="*/ 99448 w 99448"/>
              <a:gd name="connsiteY4" fmla="*/ 1610619 h 3672421"/>
              <a:gd name="connsiteX5" fmla="*/ 99448 w 99448"/>
              <a:gd name="connsiteY5" fmla="*/ 2135250 h 3672421"/>
              <a:gd name="connsiteX6" fmla="*/ 99448 w 99448"/>
              <a:gd name="connsiteY6" fmla="*/ 2586434 h 3672421"/>
              <a:gd name="connsiteX7" fmla="*/ 99448 w 99448"/>
              <a:gd name="connsiteY7" fmla="*/ 3111065 h 3672421"/>
              <a:gd name="connsiteX8" fmla="*/ 99448 w 99448"/>
              <a:gd name="connsiteY8" fmla="*/ 3672421 h 3672421"/>
              <a:gd name="connsiteX9" fmla="*/ 0 w 99448"/>
              <a:gd name="connsiteY9" fmla="*/ 3672421 h 3672421"/>
              <a:gd name="connsiteX10" fmla="*/ 0 w 99448"/>
              <a:gd name="connsiteY10" fmla="*/ 3111065 h 3672421"/>
              <a:gd name="connsiteX11" fmla="*/ 0 w 99448"/>
              <a:gd name="connsiteY11" fmla="*/ 2696606 h 3672421"/>
              <a:gd name="connsiteX12" fmla="*/ 0 w 99448"/>
              <a:gd name="connsiteY12" fmla="*/ 2208699 h 3672421"/>
              <a:gd name="connsiteX13" fmla="*/ 0 w 99448"/>
              <a:gd name="connsiteY13" fmla="*/ 1610619 h 3672421"/>
              <a:gd name="connsiteX14" fmla="*/ 0 w 99448"/>
              <a:gd name="connsiteY14" fmla="*/ 1085987 h 3672421"/>
              <a:gd name="connsiteX15" fmla="*/ 0 w 99448"/>
              <a:gd name="connsiteY15" fmla="*/ 524632 h 3672421"/>
              <a:gd name="connsiteX16" fmla="*/ 0 w 99448"/>
              <a:gd name="connsiteY16" fmla="*/ 0 h 367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448" h="3672421" fill="none" extrusionOk="0">
                <a:moveTo>
                  <a:pt x="0" y="0"/>
                </a:moveTo>
                <a:cubicBezTo>
                  <a:pt x="24145" y="-11596"/>
                  <a:pt x="72004" y="3990"/>
                  <a:pt x="99448" y="0"/>
                </a:cubicBezTo>
                <a:cubicBezTo>
                  <a:pt x="125359" y="208482"/>
                  <a:pt x="62186" y="440003"/>
                  <a:pt x="99448" y="561356"/>
                </a:cubicBezTo>
                <a:cubicBezTo>
                  <a:pt x="136710" y="682709"/>
                  <a:pt x="83950" y="899467"/>
                  <a:pt x="99448" y="1012539"/>
                </a:cubicBezTo>
                <a:cubicBezTo>
                  <a:pt x="114946" y="1125611"/>
                  <a:pt x="81781" y="1396090"/>
                  <a:pt x="99448" y="1610619"/>
                </a:cubicBezTo>
                <a:cubicBezTo>
                  <a:pt x="117115" y="1825148"/>
                  <a:pt x="84597" y="1995918"/>
                  <a:pt x="99448" y="2135250"/>
                </a:cubicBezTo>
                <a:cubicBezTo>
                  <a:pt x="114299" y="2274582"/>
                  <a:pt x="84953" y="2381565"/>
                  <a:pt x="99448" y="2586434"/>
                </a:cubicBezTo>
                <a:cubicBezTo>
                  <a:pt x="113943" y="2791303"/>
                  <a:pt x="95052" y="2913843"/>
                  <a:pt x="99448" y="3111065"/>
                </a:cubicBezTo>
                <a:cubicBezTo>
                  <a:pt x="103844" y="3308287"/>
                  <a:pt x="60955" y="3549904"/>
                  <a:pt x="99448" y="3672421"/>
                </a:cubicBezTo>
                <a:cubicBezTo>
                  <a:pt x="67334" y="3676177"/>
                  <a:pt x="26483" y="3666814"/>
                  <a:pt x="0" y="3672421"/>
                </a:cubicBezTo>
                <a:cubicBezTo>
                  <a:pt x="-27500" y="3435217"/>
                  <a:pt x="30626" y="3342084"/>
                  <a:pt x="0" y="3111065"/>
                </a:cubicBezTo>
                <a:cubicBezTo>
                  <a:pt x="-30626" y="2880046"/>
                  <a:pt x="14884" y="2902889"/>
                  <a:pt x="0" y="2696606"/>
                </a:cubicBezTo>
                <a:cubicBezTo>
                  <a:pt x="-14884" y="2490323"/>
                  <a:pt x="31090" y="2441263"/>
                  <a:pt x="0" y="2208699"/>
                </a:cubicBezTo>
                <a:cubicBezTo>
                  <a:pt x="-31090" y="1976135"/>
                  <a:pt x="25729" y="1850868"/>
                  <a:pt x="0" y="1610619"/>
                </a:cubicBezTo>
                <a:cubicBezTo>
                  <a:pt x="-25729" y="1370370"/>
                  <a:pt x="26347" y="1255401"/>
                  <a:pt x="0" y="1085987"/>
                </a:cubicBezTo>
                <a:cubicBezTo>
                  <a:pt x="-26347" y="916573"/>
                  <a:pt x="13662" y="803746"/>
                  <a:pt x="0" y="524632"/>
                </a:cubicBezTo>
                <a:cubicBezTo>
                  <a:pt x="-13662" y="245519"/>
                  <a:pt x="17299" y="115645"/>
                  <a:pt x="0" y="0"/>
                </a:cubicBezTo>
                <a:close/>
              </a:path>
              <a:path w="99448" h="3672421" stroke="0" extrusionOk="0">
                <a:moveTo>
                  <a:pt x="0" y="0"/>
                </a:moveTo>
                <a:cubicBezTo>
                  <a:pt x="22271" y="-10087"/>
                  <a:pt x="63969" y="359"/>
                  <a:pt x="99448" y="0"/>
                </a:cubicBezTo>
                <a:cubicBezTo>
                  <a:pt x="104858" y="95281"/>
                  <a:pt x="80605" y="222288"/>
                  <a:pt x="99448" y="414459"/>
                </a:cubicBezTo>
                <a:cubicBezTo>
                  <a:pt x="118291" y="606630"/>
                  <a:pt x="95525" y="836420"/>
                  <a:pt x="99448" y="1012539"/>
                </a:cubicBezTo>
                <a:cubicBezTo>
                  <a:pt x="103371" y="1188658"/>
                  <a:pt x="54520" y="1343834"/>
                  <a:pt x="99448" y="1537171"/>
                </a:cubicBezTo>
                <a:cubicBezTo>
                  <a:pt x="144376" y="1730508"/>
                  <a:pt x="94356" y="1865084"/>
                  <a:pt x="99448" y="1988354"/>
                </a:cubicBezTo>
                <a:cubicBezTo>
                  <a:pt x="104540" y="2111624"/>
                  <a:pt x="86039" y="2275825"/>
                  <a:pt x="99448" y="2439537"/>
                </a:cubicBezTo>
                <a:cubicBezTo>
                  <a:pt x="112857" y="2603249"/>
                  <a:pt x="53349" y="2780771"/>
                  <a:pt x="99448" y="2964168"/>
                </a:cubicBezTo>
                <a:cubicBezTo>
                  <a:pt x="145547" y="3147565"/>
                  <a:pt x="34695" y="3359746"/>
                  <a:pt x="99448" y="3672421"/>
                </a:cubicBezTo>
                <a:cubicBezTo>
                  <a:pt x="74904" y="3678475"/>
                  <a:pt x="41940" y="3661348"/>
                  <a:pt x="0" y="3672421"/>
                </a:cubicBezTo>
                <a:cubicBezTo>
                  <a:pt x="-58465" y="3450378"/>
                  <a:pt x="37318" y="3289445"/>
                  <a:pt x="0" y="3147789"/>
                </a:cubicBezTo>
                <a:cubicBezTo>
                  <a:pt x="-37318" y="3006133"/>
                  <a:pt x="4133" y="2829911"/>
                  <a:pt x="0" y="2659882"/>
                </a:cubicBezTo>
                <a:cubicBezTo>
                  <a:pt x="-4133" y="2489853"/>
                  <a:pt x="59656" y="2373230"/>
                  <a:pt x="0" y="2098526"/>
                </a:cubicBezTo>
                <a:cubicBezTo>
                  <a:pt x="-59656" y="1823822"/>
                  <a:pt x="39937" y="1828283"/>
                  <a:pt x="0" y="1610619"/>
                </a:cubicBezTo>
                <a:cubicBezTo>
                  <a:pt x="-39937" y="1392955"/>
                  <a:pt x="71450" y="1227492"/>
                  <a:pt x="0" y="1012539"/>
                </a:cubicBezTo>
                <a:cubicBezTo>
                  <a:pt x="-71450" y="797586"/>
                  <a:pt x="79457" y="441670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6F0ED32-7662-4C52-BF41-9424F3400125}"/>
              </a:ext>
            </a:extLst>
          </p:cNvPr>
          <p:cNvSpPr/>
          <p:nvPr/>
        </p:nvSpPr>
        <p:spPr>
          <a:xfrm>
            <a:off x="3513804" y="1745088"/>
            <a:ext cx="857976" cy="57964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75CAD72-E839-4EEE-A554-9C7E1F512AFE}"/>
              </a:ext>
            </a:extLst>
          </p:cNvPr>
          <p:cNvSpPr/>
          <p:nvPr/>
        </p:nvSpPr>
        <p:spPr>
          <a:xfrm rot="3239974">
            <a:off x="6817400" y="2959155"/>
            <a:ext cx="490931" cy="428168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932AB50-CD4D-4873-A467-615264C9C3E3}"/>
              </a:ext>
            </a:extLst>
          </p:cNvPr>
          <p:cNvSpPr/>
          <p:nvPr/>
        </p:nvSpPr>
        <p:spPr>
          <a:xfrm rot="18360026" flipH="1">
            <a:off x="5025145" y="2959457"/>
            <a:ext cx="490931" cy="428168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FC224-41B3-444C-8FCC-1D5904390B77}"/>
              </a:ext>
            </a:extLst>
          </p:cNvPr>
          <p:cNvSpPr txBox="1"/>
          <p:nvPr/>
        </p:nvSpPr>
        <p:spPr>
          <a:xfrm>
            <a:off x="7358193" y="1448151"/>
            <a:ext cx="171768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70C0"/>
                </a:solidFill>
                <a:latin typeface="Arial" charset="0"/>
              </a:rPr>
              <a:t>1. Bonds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70C0"/>
                </a:solidFill>
                <a:latin typeface="Arial" charset="0"/>
              </a:rPr>
              <a:t>2. Rings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70C0"/>
                </a:solidFill>
                <a:latin typeface="Arial" charset="0"/>
              </a:rPr>
              <a:t>3. Atoms joined to    </a:t>
            </a:r>
          </a:p>
          <a:p>
            <a:pPr defTabSz="914400" fontAlgn="base">
              <a:spcAft>
                <a:spcPct val="0"/>
              </a:spcAft>
            </a:pPr>
            <a:r>
              <a:rPr lang="en-US" sz="1400" b="1" i="1" dirty="0">
                <a:solidFill>
                  <a:srgbClr val="0070C0"/>
                </a:solidFill>
                <a:latin typeface="Arial" charset="0"/>
              </a:rPr>
              <a:t>    ≥ 3 bonds/rings</a:t>
            </a:r>
          </a:p>
        </p:txBody>
      </p:sp>
      <p:sp>
        <p:nvSpPr>
          <p:cNvPr id="62" name="Double Bracket 61">
            <a:extLst>
              <a:ext uri="{FF2B5EF4-FFF2-40B4-BE49-F238E27FC236}">
                <a16:creationId xmlns:a16="http://schemas.microsoft.com/office/drawing/2014/main" id="{EB55FED7-F543-465E-B1B4-9DE30D581E64}"/>
              </a:ext>
            </a:extLst>
          </p:cNvPr>
          <p:cNvSpPr/>
          <p:nvPr/>
        </p:nvSpPr>
        <p:spPr>
          <a:xfrm>
            <a:off x="7383726" y="1424908"/>
            <a:ext cx="1692150" cy="1188806"/>
          </a:xfrm>
          <a:prstGeom prst="bracketPair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70C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20E488-204A-45F7-A995-4F635EA72538}"/>
              </a:ext>
            </a:extLst>
          </p:cNvPr>
          <p:cNvGrpSpPr/>
          <p:nvPr/>
        </p:nvGrpSpPr>
        <p:grpSpPr>
          <a:xfrm>
            <a:off x="6133265" y="3530465"/>
            <a:ext cx="3023585" cy="3102597"/>
            <a:chOff x="6133265" y="3530465"/>
            <a:chExt cx="3023585" cy="31025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737F8C-DD32-471F-91D2-4761AE423A15}"/>
                </a:ext>
              </a:extLst>
            </p:cNvPr>
            <p:cNvSpPr txBox="1"/>
            <p:nvPr/>
          </p:nvSpPr>
          <p:spPr>
            <a:xfrm>
              <a:off x="6133265" y="3832295"/>
              <a:ext cx="302358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u="sng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1 2 3 4 5 6 7 8 9 10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   1 1 ∞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1   1 ∞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1 1   ∞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∞ ∞ ∞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5     1     1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        1   1 ∞ 1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7           1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8           ∞     ∞ ∞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9           1   ∞   1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           1   ∞ 1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D1A61A-4082-4F9F-9256-B854511A4178}"/>
                </a:ext>
              </a:extLst>
            </p:cNvPr>
            <p:cNvSpPr txBox="1"/>
            <p:nvPr/>
          </p:nvSpPr>
          <p:spPr>
            <a:xfrm>
              <a:off x="6577945" y="3530465"/>
              <a:ext cx="2379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i="1" dirty="0">
                  <a:solidFill>
                    <a:srgbClr val="C00000"/>
                  </a:solidFill>
                  <a:latin typeface="Arial" charset="0"/>
                </a:rPr>
                <a:t>Tree (in terms of clusters)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C54FF1-58EE-4A86-AE4C-1C78C7A6670E}"/>
                </a:ext>
              </a:extLst>
            </p:cNvPr>
            <p:cNvCxnSpPr>
              <a:cxnSpLocks/>
            </p:cNvCxnSpPr>
            <p:nvPr/>
          </p:nvCxnSpPr>
          <p:spPr>
            <a:xfrm>
              <a:off x="6533120" y="3832295"/>
              <a:ext cx="0" cy="276884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2">
            <a:extLst>
              <a:ext uri="{FF2B5EF4-FFF2-40B4-BE49-F238E27FC236}">
                <a16:creationId xmlns:a16="http://schemas.microsoft.com/office/drawing/2014/main" id="{34E11665-B5D2-4BE9-B997-4C907C9A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69" name="Arrow: Up-Down 68">
            <a:extLst>
              <a:ext uri="{FF2B5EF4-FFF2-40B4-BE49-F238E27FC236}">
                <a16:creationId xmlns:a16="http://schemas.microsoft.com/office/drawing/2014/main" id="{C4693F04-D793-43E0-92E5-BC1F363A55B8}"/>
              </a:ext>
            </a:extLst>
          </p:cNvPr>
          <p:cNvSpPr/>
          <p:nvPr/>
        </p:nvSpPr>
        <p:spPr>
          <a:xfrm>
            <a:off x="1803476" y="1250780"/>
            <a:ext cx="269626" cy="390632"/>
          </a:xfrm>
          <a:prstGeom prst="upDown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A925214D-0AD2-4A3C-94CA-436130287B8E}"/>
              </a:ext>
            </a:extLst>
          </p:cNvPr>
          <p:cNvSpPr/>
          <p:nvPr/>
        </p:nvSpPr>
        <p:spPr>
          <a:xfrm>
            <a:off x="1814834" y="3035733"/>
            <a:ext cx="269626" cy="390632"/>
          </a:xfrm>
          <a:prstGeom prst="upDown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0A33C2-FBA0-4D45-8757-B9CC69869031}"/>
              </a:ext>
            </a:extLst>
          </p:cNvPr>
          <p:cNvSpPr txBox="1"/>
          <p:nvPr/>
        </p:nvSpPr>
        <p:spPr>
          <a:xfrm>
            <a:off x="7710968" y="111713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70C0"/>
                </a:solidFill>
                <a:latin typeface="Arial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99568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A50202C-0932-4E88-9593-E7431824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" y="4264168"/>
            <a:ext cx="2506535" cy="259382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48C371C-8426-4275-8763-2BF27DEB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616F64-E3DE-4402-B269-22B646CD3AFC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EFB6C-A786-4005-9EC2-624785FA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0DF7AC-299B-4C1E-8993-A847EEE609AD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A606F87-5A12-4A46-8929-2F873F1BC5E3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6BF901-B572-4B9A-B26D-4EB00F316BCA}"/>
              </a:ext>
            </a:extLst>
          </p:cNvPr>
          <p:cNvSpPr txBox="1"/>
          <p:nvPr/>
        </p:nvSpPr>
        <p:spPr>
          <a:xfrm>
            <a:off x="3602424" y="929927"/>
            <a:ext cx="1862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Latent Vectors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92" name="Double Bracket 91">
            <a:extLst>
              <a:ext uri="{FF2B5EF4-FFF2-40B4-BE49-F238E27FC236}">
                <a16:creationId xmlns:a16="http://schemas.microsoft.com/office/drawing/2014/main" id="{BEF4A6F3-AAB9-454B-920C-0C0DCFA77C09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uble Bracket 92">
            <a:extLst>
              <a:ext uri="{FF2B5EF4-FFF2-40B4-BE49-F238E27FC236}">
                <a16:creationId xmlns:a16="http://schemas.microsoft.com/office/drawing/2014/main" id="{B1E20B5E-436F-4BCF-BA6F-7D9EDF0B219A}"/>
              </a:ext>
            </a:extLst>
          </p:cNvPr>
          <p:cNvSpPr/>
          <p:nvPr/>
        </p:nvSpPr>
        <p:spPr>
          <a:xfrm>
            <a:off x="4213412" y="4352365"/>
            <a:ext cx="546847" cy="2447364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7340C4-59A7-40F2-AAA4-27119AC4C8C6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0F103F-92F5-4732-A3A9-39ACC0398376}"/>
              </a:ext>
            </a:extLst>
          </p:cNvPr>
          <p:cNvSpPr txBox="1"/>
          <p:nvPr/>
        </p:nvSpPr>
        <p:spPr>
          <a:xfrm>
            <a:off x="4228832" y="5345214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z</a:t>
            </a:r>
            <a:r>
              <a:rPr lang="en-US" sz="3600" b="1" i="1" baseline="-25000" dirty="0" err="1">
                <a:solidFill>
                  <a:srgbClr val="C00000"/>
                </a:solidFill>
              </a:rPr>
              <a:t>T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0410F7EF-79A9-43A9-9D6A-A8F4BD3C68DD}"/>
              </a:ext>
            </a:extLst>
          </p:cNvPr>
          <p:cNvSpPr/>
          <p:nvPr/>
        </p:nvSpPr>
        <p:spPr>
          <a:xfrm>
            <a:off x="2995102" y="5347296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06F0FA-9A8F-48DB-AEFE-8FA5570DDE7B}"/>
              </a:ext>
            </a:extLst>
          </p:cNvPr>
          <p:cNvSpPr txBox="1"/>
          <p:nvPr/>
        </p:nvSpPr>
        <p:spPr>
          <a:xfrm>
            <a:off x="499516" y="3462943"/>
            <a:ext cx="120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+ other data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B1CB14-3B72-45E9-A1C1-61C56D56DF66}"/>
              </a:ext>
            </a:extLst>
          </p:cNvPr>
          <p:cNvSpPr txBox="1"/>
          <p:nvPr/>
        </p:nvSpPr>
        <p:spPr>
          <a:xfrm>
            <a:off x="2652048" y="3843451"/>
            <a:ext cx="1428208" cy="584775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Encoding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 * complex! *</a:t>
            </a:r>
            <a:endParaRPr lang="en-US" sz="1600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220DC35-7D5B-4DCB-B7AC-062154A9B632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3A456C-2395-4C0D-AB16-9D816F064E56}"/>
              </a:ext>
            </a:extLst>
          </p:cNvPr>
          <p:cNvSpPr txBox="1"/>
          <p:nvPr/>
        </p:nvSpPr>
        <p:spPr>
          <a:xfrm>
            <a:off x="1584354" y="467812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23" name="Rectangle 2">
            <a:extLst>
              <a:ext uri="{FF2B5EF4-FFF2-40B4-BE49-F238E27FC236}">
                <a16:creationId xmlns:a16="http://schemas.microsoft.com/office/drawing/2014/main" id="{2731B017-2B30-4173-B9BF-DCC9323E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9902-D3CD-49DD-8E0F-02D44ADF62EC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E00A8-D079-4F15-A420-D050E0249620}"/>
              </a:ext>
            </a:extLst>
          </p:cNvPr>
          <p:cNvSpPr txBox="1"/>
          <p:nvPr/>
        </p:nvSpPr>
        <p:spPr>
          <a:xfrm>
            <a:off x="2260896" y="5912109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Message Passing NN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BDBF3-73DD-477A-98A6-4C4EC1AF3403}"/>
              </a:ext>
            </a:extLst>
          </p:cNvPr>
          <p:cNvSpPr txBox="1"/>
          <p:nvPr/>
        </p:nvSpPr>
        <p:spPr>
          <a:xfrm>
            <a:off x="2815160" y="5024489"/>
            <a:ext cx="122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Weights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E764-FE35-4019-ADB7-27F9D0B02235}"/>
              </a:ext>
            </a:extLst>
          </p:cNvPr>
          <p:cNvSpPr txBox="1"/>
          <p:nvPr/>
        </p:nvSpPr>
        <p:spPr>
          <a:xfrm>
            <a:off x="2829502" y="1977263"/>
            <a:ext cx="110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</a:t>
            </a:r>
            <a:endParaRPr lang="en-US" sz="1400" b="1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AB437B0-7F9F-4197-B4B7-17009AF9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61" y="4635962"/>
            <a:ext cx="2045955" cy="21172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B87B52-115C-42AD-9ED7-AC25F804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" y="4264168"/>
            <a:ext cx="2506535" cy="25938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B63EA1-08E0-49BF-BAC8-8BDE7D07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BB0AC-F0EC-4C8C-8AB4-CAE0874359A3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49A9E3-52AB-4524-B09D-BB58731A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AFEA-AFE0-45D5-80CC-58BCF65122F2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8AAF83-981A-47BA-9A08-1C9B8BA9FE8F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A5E4-8427-4675-994A-344A4FCC281E}"/>
              </a:ext>
            </a:extLst>
          </p:cNvPr>
          <p:cNvSpPr txBox="1"/>
          <p:nvPr/>
        </p:nvSpPr>
        <p:spPr>
          <a:xfrm>
            <a:off x="3602424" y="929927"/>
            <a:ext cx="1862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Latent Vectors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01E43D33-89EC-451B-97AA-3A2C1BA9B1A2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C2E0205F-5D68-4DCE-80F4-BCD3DEE7D99B}"/>
              </a:ext>
            </a:extLst>
          </p:cNvPr>
          <p:cNvSpPr/>
          <p:nvPr/>
        </p:nvSpPr>
        <p:spPr>
          <a:xfrm>
            <a:off x="4213412" y="4352365"/>
            <a:ext cx="546847" cy="2447364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D0F0-E04C-411A-8233-03AA2ECE453E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6A4692-7DD8-4AB2-973F-DD36E785EB5C}"/>
              </a:ext>
            </a:extLst>
          </p:cNvPr>
          <p:cNvSpPr/>
          <p:nvPr/>
        </p:nvSpPr>
        <p:spPr>
          <a:xfrm>
            <a:off x="2995102" y="5347296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E1F60-828B-4497-BAE0-E2A022FA03CB}"/>
              </a:ext>
            </a:extLst>
          </p:cNvPr>
          <p:cNvSpPr txBox="1"/>
          <p:nvPr/>
        </p:nvSpPr>
        <p:spPr>
          <a:xfrm>
            <a:off x="499516" y="3462943"/>
            <a:ext cx="120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+ other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D1A86D-4213-4B1A-ADF9-5F8E3FA8FF84}"/>
              </a:ext>
            </a:extLst>
          </p:cNvPr>
          <p:cNvSpPr/>
          <p:nvPr/>
        </p:nvSpPr>
        <p:spPr>
          <a:xfrm>
            <a:off x="5676054" y="5009938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E7B03-CA1D-4148-8166-3BFD96D1D89B}"/>
              </a:ext>
            </a:extLst>
          </p:cNvPr>
          <p:cNvSpPr txBox="1"/>
          <p:nvPr/>
        </p:nvSpPr>
        <p:spPr>
          <a:xfrm>
            <a:off x="8183547" y="5037438"/>
            <a:ext cx="61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282C2-7DFB-4ED2-8E4E-C53A9DBD12CF}"/>
              </a:ext>
            </a:extLst>
          </p:cNvPr>
          <p:cNvSpPr txBox="1"/>
          <p:nvPr/>
        </p:nvSpPr>
        <p:spPr>
          <a:xfrm>
            <a:off x="2652048" y="3843451"/>
            <a:ext cx="1428208" cy="584775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Encoding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 * complex! *</a:t>
            </a:r>
            <a:endParaRPr lang="en-US" sz="1600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5E924-C5F0-4BA0-B201-312E6BECA2BA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C1AD3-E7AF-4232-95F9-636EB414895D}"/>
              </a:ext>
            </a:extLst>
          </p:cNvPr>
          <p:cNvSpPr txBox="1"/>
          <p:nvPr/>
        </p:nvSpPr>
        <p:spPr>
          <a:xfrm>
            <a:off x="1584354" y="467812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1888A54-47F7-4A61-B1E8-3C4CA61F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9D3D07-385B-4959-BC1C-C2309B20AB2C}"/>
              </a:ext>
            </a:extLst>
          </p:cNvPr>
          <p:cNvSpPr txBox="1"/>
          <p:nvPr/>
        </p:nvSpPr>
        <p:spPr>
          <a:xfrm>
            <a:off x="4921804" y="5658214"/>
            <a:ext cx="21622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Build T’ one node/cluster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at a time with each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step maximizing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&lt;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 | 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T’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&gt;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4CF12-948A-4FE5-960D-41ADFCE20049}"/>
              </a:ext>
            </a:extLst>
          </p:cNvPr>
          <p:cNvSpPr txBox="1"/>
          <p:nvPr/>
        </p:nvSpPr>
        <p:spPr>
          <a:xfrm>
            <a:off x="5148463" y="3824633"/>
            <a:ext cx="1428208" cy="584775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Decoding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 * complex! *</a:t>
            </a:r>
            <a:endParaRPr lang="en-US" sz="1600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12345-D043-47FE-9488-51281391BE7D}"/>
              </a:ext>
            </a:extLst>
          </p:cNvPr>
          <p:cNvSpPr txBox="1"/>
          <p:nvPr/>
        </p:nvSpPr>
        <p:spPr>
          <a:xfrm>
            <a:off x="4893415" y="4702162"/>
            <a:ext cx="2162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Parameters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0D8EF0-3ED3-4094-89F9-160A29172126}"/>
              </a:ext>
            </a:extLst>
          </p:cNvPr>
          <p:cNvSpPr txBox="1"/>
          <p:nvPr/>
        </p:nvSpPr>
        <p:spPr>
          <a:xfrm>
            <a:off x="4228832" y="5345214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z</a:t>
            </a:r>
            <a:r>
              <a:rPr lang="en-US" sz="3600" b="1" i="1" baseline="-25000" dirty="0" err="1">
                <a:solidFill>
                  <a:srgbClr val="C00000"/>
                </a:solidFill>
              </a:rPr>
              <a:t>T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ACC1E0-64B3-4612-A4C4-3650A6CBE8F8}"/>
              </a:ext>
            </a:extLst>
          </p:cNvPr>
          <p:cNvSpPr txBox="1"/>
          <p:nvPr/>
        </p:nvSpPr>
        <p:spPr>
          <a:xfrm>
            <a:off x="2815160" y="5024489"/>
            <a:ext cx="122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Weights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913361-2D66-4D10-9FEB-4FEAFCB85CA1}"/>
              </a:ext>
            </a:extLst>
          </p:cNvPr>
          <p:cNvSpPr txBox="1"/>
          <p:nvPr/>
        </p:nvSpPr>
        <p:spPr>
          <a:xfrm>
            <a:off x="2829502" y="1977263"/>
            <a:ext cx="110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EAFE5-688B-40AB-909A-3D0852B2CF7C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A4703-A699-4C9F-AE1C-6EAC60F101A2}"/>
              </a:ext>
            </a:extLst>
          </p:cNvPr>
          <p:cNvSpPr txBox="1"/>
          <p:nvPr/>
        </p:nvSpPr>
        <p:spPr>
          <a:xfrm>
            <a:off x="2260896" y="5912109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Message Passing NN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4ADDEED-08CC-430C-9409-311F3EDE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61" y="4635962"/>
            <a:ext cx="2045955" cy="2117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B9AECCE-C655-42B5-A019-AECF745D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" y="4264168"/>
            <a:ext cx="2506535" cy="25938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2A7CCF-725F-4AF6-8507-31220021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BC43AC-4245-46C7-8DAF-9D33FE18141F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0374A3-4676-4589-8EEF-17A42786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6E076-9B24-48A6-86CE-522B623F5DB6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A4EBEA-CAB4-46BA-A560-056992B971D6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7B2B2-A839-407F-929F-348FC8D55875}"/>
              </a:ext>
            </a:extLst>
          </p:cNvPr>
          <p:cNvSpPr txBox="1"/>
          <p:nvPr/>
        </p:nvSpPr>
        <p:spPr>
          <a:xfrm>
            <a:off x="3602424" y="929927"/>
            <a:ext cx="1862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Latent Vectors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9A3BDBFE-8332-4BFF-B6A8-AAF4E9AFD1C3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60D966B9-705C-4B36-9679-F5836B94C388}"/>
              </a:ext>
            </a:extLst>
          </p:cNvPr>
          <p:cNvSpPr/>
          <p:nvPr/>
        </p:nvSpPr>
        <p:spPr>
          <a:xfrm>
            <a:off x="4213412" y="4352365"/>
            <a:ext cx="546847" cy="2447364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C6091-225B-4811-A317-9306DDFA4FFE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0C4802-4A0C-45C4-9300-D6370CA65C89}"/>
              </a:ext>
            </a:extLst>
          </p:cNvPr>
          <p:cNvSpPr/>
          <p:nvPr/>
        </p:nvSpPr>
        <p:spPr>
          <a:xfrm>
            <a:off x="2995102" y="5347296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51607-9823-4E47-A0FA-FE8D56084709}"/>
              </a:ext>
            </a:extLst>
          </p:cNvPr>
          <p:cNvSpPr txBox="1"/>
          <p:nvPr/>
        </p:nvSpPr>
        <p:spPr>
          <a:xfrm>
            <a:off x="499516" y="3462943"/>
            <a:ext cx="120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+ other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C5AEBC-F20E-4068-86C7-D2C8D3110370}"/>
              </a:ext>
            </a:extLst>
          </p:cNvPr>
          <p:cNvSpPr/>
          <p:nvPr/>
        </p:nvSpPr>
        <p:spPr>
          <a:xfrm rot="16200000">
            <a:off x="7806682" y="3785676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148A8-A6C6-4BED-97D9-AC5DCBC115A3}"/>
              </a:ext>
            </a:extLst>
          </p:cNvPr>
          <p:cNvSpPr txBox="1"/>
          <p:nvPr/>
        </p:nvSpPr>
        <p:spPr>
          <a:xfrm>
            <a:off x="7102418" y="3498399"/>
            <a:ext cx="2022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Parameters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574CE-839F-4375-BE4A-6040E11CCF4E}"/>
              </a:ext>
            </a:extLst>
          </p:cNvPr>
          <p:cNvSpPr txBox="1"/>
          <p:nvPr/>
        </p:nvSpPr>
        <p:spPr>
          <a:xfrm>
            <a:off x="8183547" y="5037438"/>
            <a:ext cx="61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T’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1A6428-07BE-4000-A912-1A825A01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15" y="1156123"/>
            <a:ext cx="2054068" cy="21663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226A8E-49F3-4CA9-806D-91F46B0E3672}"/>
              </a:ext>
            </a:extLst>
          </p:cNvPr>
          <p:cNvSpPr txBox="1"/>
          <p:nvPr/>
        </p:nvSpPr>
        <p:spPr>
          <a:xfrm>
            <a:off x="8301131" y="1469863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202C6-D586-4685-8E56-3A4023DB8BE5}"/>
              </a:ext>
            </a:extLst>
          </p:cNvPr>
          <p:cNvSpPr txBox="1"/>
          <p:nvPr/>
        </p:nvSpPr>
        <p:spPr>
          <a:xfrm>
            <a:off x="2652048" y="3843451"/>
            <a:ext cx="1428208" cy="584775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Encoding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 * complex! *</a:t>
            </a:r>
            <a:endParaRPr lang="en-US" sz="1600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59BD9-4205-40EA-8F8F-560309ED4E6A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74DE45-6280-4896-9FB6-FD64C72B7713}"/>
              </a:ext>
            </a:extLst>
          </p:cNvPr>
          <p:cNvSpPr txBox="1"/>
          <p:nvPr/>
        </p:nvSpPr>
        <p:spPr>
          <a:xfrm>
            <a:off x="1584354" y="467812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9B5CFFEA-DF94-46A4-908E-CF29D139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48F07F-0162-461B-8D46-B3AE33CF3E76}"/>
              </a:ext>
            </a:extLst>
          </p:cNvPr>
          <p:cNvSpPr/>
          <p:nvPr/>
        </p:nvSpPr>
        <p:spPr>
          <a:xfrm>
            <a:off x="5676054" y="5009938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99B61-0248-47C3-9CBD-C53AAAECC45D}"/>
              </a:ext>
            </a:extLst>
          </p:cNvPr>
          <p:cNvSpPr txBox="1"/>
          <p:nvPr/>
        </p:nvSpPr>
        <p:spPr>
          <a:xfrm>
            <a:off x="4893415" y="4702162"/>
            <a:ext cx="2162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Parameters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41BF7-5D36-4582-8571-C55A88F3CE45}"/>
              </a:ext>
            </a:extLst>
          </p:cNvPr>
          <p:cNvSpPr txBox="1"/>
          <p:nvPr/>
        </p:nvSpPr>
        <p:spPr>
          <a:xfrm>
            <a:off x="4921804" y="5658214"/>
            <a:ext cx="21622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Build T’ one node/cluster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at a time with each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step maximizing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&lt;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 | 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T’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&gt;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A4CAB-7664-46F8-A490-C018C2D25992}"/>
              </a:ext>
            </a:extLst>
          </p:cNvPr>
          <p:cNvSpPr txBox="1"/>
          <p:nvPr/>
        </p:nvSpPr>
        <p:spPr>
          <a:xfrm>
            <a:off x="5676054" y="3718979"/>
            <a:ext cx="2162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Build G’ from T’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each step maximizing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&lt;</a:t>
            </a:r>
            <a:r>
              <a:rPr lang="pt-BR" sz="1400" b="1" dirty="0">
                <a:latin typeface="Arial" charset="0"/>
              </a:rPr>
              <a:t>z</a:t>
            </a:r>
            <a:r>
              <a:rPr lang="pt-BR" sz="1400" b="1" i="1" baseline="-25000" dirty="0">
                <a:latin typeface="Arial" charset="0"/>
              </a:rPr>
              <a:t>G</a:t>
            </a:r>
            <a:r>
              <a:rPr lang="pt-BR" sz="1400" b="1" i="1" dirty="0">
                <a:latin typeface="Arial" charset="0"/>
              </a:rPr>
              <a:t> | </a:t>
            </a:r>
            <a:r>
              <a:rPr lang="pt-BR" sz="1400" b="1" dirty="0">
                <a:latin typeface="Arial" charset="0"/>
              </a:rPr>
              <a:t>z</a:t>
            </a:r>
            <a:r>
              <a:rPr lang="pt-BR" sz="1400" b="1" i="1" baseline="-25000" dirty="0">
                <a:latin typeface="Arial" charset="0"/>
              </a:rPr>
              <a:t>G’</a:t>
            </a:r>
            <a:r>
              <a:rPr lang="pt-BR" sz="1400" b="1" i="1" dirty="0">
                <a:latin typeface="Arial" charset="0"/>
              </a:rPr>
              <a:t>&gt;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BE704B-373E-416B-9D3A-7CDFE9FECB61}"/>
              </a:ext>
            </a:extLst>
          </p:cNvPr>
          <p:cNvSpPr txBox="1"/>
          <p:nvPr/>
        </p:nvSpPr>
        <p:spPr>
          <a:xfrm>
            <a:off x="4228832" y="5345214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z</a:t>
            </a:r>
            <a:r>
              <a:rPr lang="en-US" sz="3600" b="1" i="1" baseline="-25000" dirty="0" err="1">
                <a:solidFill>
                  <a:srgbClr val="C00000"/>
                </a:solidFill>
              </a:rPr>
              <a:t>T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94C6E-8A13-41EB-A638-C35DA6D67198}"/>
              </a:ext>
            </a:extLst>
          </p:cNvPr>
          <p:cNvSpPr txBox="1"/>
          <p:nvPr/>
        </p:nvSpPr>
        <p:spPr>
          <a:xfrm>
            <a:off x="2815160" y="5024489"/>
            <a:ext cx="122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Weights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01A09-0F39-4B32-92B7-D9D325D3D798}"/>
              </a:ext>
            </a:extLst>
          </p:cNvPr>
          <p:cNvSpPr txBox="1"/>
          <p:nvPr/>
        </p:nvSpPr>
        <p:spPr>
          <a:xfrm>
            <a:off x="2829502" y="1977263"/>
            <a:ext cx="110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644EBA-F0B9-4990-A83E-D11A744B1EFE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955167-DA5D-4701-9444-213C3C2E2890}"/>
              </a:ext>
            </a:extLst>
          </p:cNvPr>
          <p:cNvSpPr txBox="1"/>
          <p:nvPr/>
        </p:nvSpPr>
        <p:spPr>
          <a:xfrm>
            <a:off x="2260896" y="5912109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Message Passing NN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4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6419374-D093-4F65-A085-F79A83D1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61" y="4635962"/>
            <a:ext cx="2045955" cy="21172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F01C75-6A6B-456E-A82C-CF1103E8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" y="4264168"/>
            <a:ext cx="2506535" cy="2593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E87723-02BE-4515-B7CE-F43F7307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953ED7-0FE6-4655-BD83-4024D3BA0400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442BF-BC41-42D7-B612-26E126E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9FB0C-6D25-4717-8BE4-06B00B47523D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D720A4-6C50-4EAE-96DA-8FB85FC6AB2B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DC835-7915-4A05-86F5-AA6D60AEC464}"/>
              </a:ext>
            </a:extLst>
          </p:cNvPr>
          <p:cNvSpPr txBox="1"/>
          <p:nvPr/>
        </p:nvSpPr>
        <p:spPr>
          <a:xfrm>
            <a:off x="3602424" y="929927"/>
            <a:ext cx="1862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Latent Vectors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9DE8EBEB-F87E-40CC-988B-631C9C270CE8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61EA55F8-E2A1-4A18-BC62-AE097A699592}"/>
              </a:ext>
            </a:extLst>
          </p:cNvPr>
          <p:cNvSpPr/>
          <p:nvPr/>
        </p:nvSpPr>
        <p:spPr>
          <a:xfrm>
            <a:off x="4213412" y="4352365"/>
            <a:ext cx="546847" cy="2447364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F3D2A-534A-402B-A1A8-B14EFBE8798F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D18D5A-D290-4E4A-A945-0AC33347EC7A}"/>
              </a:ext>
            </a:extLst>
          </p:cNvPr>
          <p:cNvSpPr/>
          <p:nvPr/>
        </p:nvSpPr>
        <p:spPr>
          <a:xfrm>
            <a:off x="2995102" y="5347296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89458-34F2-4537-AF4E-F9AAE4812BB3}"/>
              </a:ext>
            </a:extLst>
          </p:cNvPr>
          <p:cNvSpPr txBox="1"/>
          <p:nvPr/>
        </p:nvSpPr>
        <p:spPr>
          <a:xfrm>
            <a:off x="499516" y="3462943"/>
            <a:ext cx="120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+ other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6B100-89AF-4B4B-A937-AF888132FB4E}"/>
              </a:ext>
            </a:extLst>
          </p:cNvPr>
          <p:cNvSpPr txBox="1"/>
          <p:nvPr/>
        </p:nvSpPr>
        <p:spPr>
          <a:xfrm>
            <a:off x="2815160" y="5024489"/>
            <a:ext cx="122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Weights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1A7D81-DAD2-4D26-BE70-B4C9A75206EE}"/>
              </a:ext>
            </a:extLst>
          </p:cNvPr>
          <p:cNvSpPr/>
          <p:nvPr/>
        </p:nvSpPr>
        <p:spPr>
          <a:xfrm rot="16200000">
            <a:off x="7806682" y="3785676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38818-F91E-433D-B8C3-B0D1BFD31CB0}"/>
              </a:ext>
            </a:extLst>
          </p:cNvPr>
          <p:cNvSpPr txBox="1"/>
          <p:nvPr/>
        </p:nvSpPr>
        <p:spPr>
          <a:xfrm>
            <a:off x="7102418" y="3498399"/>
            <a:ext cx="2022978" cy="30777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Parameters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6AC10-59D2-4876-A78A-CD688E7CFB00}"/>
              </a:ext>
            </a:extLst>
          </p:cNvPr>
          <p:cNvSpPr txBox="1"/>
          <p:nvPr/>
        </p:nvSpPr>
        <p:spPr>
          <a:xfrm>
            <a:off x="8183547" y="5037438"/>
            <a:ext cx="61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T’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FFDAA6-E2B7-41E7-872B-8A9B9581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15" y="1156123"/>
            <a:ext cx="2054068" cy="2166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E6182-8A49-473F-9871-1B9176DBAB44}"/>
              </a:ext>
            </a:extLst>
          </p:cNvPr>
          <p:cNvSpPr txBox="1"/>
          <p:nvPr/>
        </p:nvSpPr>
        <p:spPr>
          <a:xfrm>
            <a:off x="8301131" y="1469863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355375-56C3-47E4-8811-D72DBF8FF96B}"/>
              </a:ext>
            </a:extLst>
          </p:cNvPr>
          <p:cNvSpPr txBox="1"/>
          <p:nvPr/>
        </p:nvSpPr>
        <p:spPr>
          <a:xfrm>
            <a:off x="2652048" y="3843451"/>
            <a:ext cx="1428208" cy="584775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Encoding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i="1" dirty="0">
                <a:solidFill>
                  <a:srgbClr val="006600"/>
                </a:solidFill>
                <a:latin typeface="Arial" charset="0"/>
              </a:rPr>
              <a:t> * complex! *</a:t>
            </a:r>
            <a:endParaRPr lang="en-US" sz="1600" b="1" i="1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8553A-989B-427F-8D46-939C2BED2EB2}"/>
              </a:ext>
            </a:extLst>
          </p:cNvPr>
          <p:cNvSpPr txBox="1"/>
          <p:nvPr/>
        </p:nvSpPr>
        <p:spPr>
          <a:xfrm>
            <a:off x="2829502" y="1977263"/>
            <a:ext cx="110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EAB1-DA48-4C5E-B049-49C06C3FE560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41D5F-2E4C-4358-9CAA-4EA99C572A20}"/>
              </a:ext>
            </a:extLst>
          </p:cNvPr>
          <p:cNvSpPr txBox="1"/>
          <p:nvPr/>
        </p:nvSpPr>
        <p:spPr>
          <a:xfrm>
            <a:off x="1584354" y="467812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23B1282-D77C-4212-85AA-CB0688A6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797F051-6082-48FB-ABFC-DC6D17CD5633}"/>
              </a:ext>
            </a:extLst>
          </p:cNvPr>
          <p:cNvSpPr/>
          <p:nvPr/>
        </p:nvSpPr>
        <p:spPr>
          <a:xfrm>
            <a:off x="5676054" y="5009938"/>
            <a:ext cx="564268" cy="6052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11FDD-EE59-4BB7-8212-F80271F28C06}"/>
              </a:ext>
            </a:extLst>
          </p:cNvPr>
          <p:cNvSpPr txBox="1"/>
          <p:nvPr/>
        </p:nvSpPr>
        <p:spPr>
          <a:xfrm>
            <a:off x="4893415" y="4702162"/>
            <a:ext cx="2162258" cy="30777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Parameters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FA8ED7-13F2-484E-9FE2-C6F4CD8B8731}"/>
              </a:ext>
            </a:extLst>
          </p:cNvPr>
          <p:cNvSpPr txBox="1"/>
          <p:nvPr/>
        </p:nvSpPr>
        <p:spPr>
          <a:xfrm>
            <a:off x="4921804" y="5658214"/>
            <a:ext cx="21622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Build T’ one node/cluster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at a time with each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step maximizing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&lt;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 | </a:t>
            </a:r>
            <a:r>
              <a:rPr lang="pt-BR" sz="1400" b="1" dirty="0">
                <a:solidFill>
                  <a:srgbClr val="C00000"/>
                </a:solidFill>
                <a:latin typeface="Arial" charset="0"/>
              </a:rPr>
              <a:t>z</a:t>
            </a:r>
            <a:r>
              <a:rPr lang="pt-BR" sz="1400" b="1" i="1" baseline="-25000" dirty="0">
                <a:solidFill>
                  <a:srgbClr val="C00000"/>
                </a:solidFill>
                <a:latin typeface="Arial" charset="0"/>
              </a:rPr>
              <a:t>T’</a:t>
            </a: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&gt;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74C39-336B-4481-AED8-C8AE7E58C4B2}"/>
              </a:ext>
            </a:extLst>
          </p:cNvPr>
          <p:cNvSpPr txBox="1"/>
          <p:nvPr/>
        </p:nvSpPr>
        <p:spPr>
          <a:xfrm>
            <a:off x="5676054" y="3718979"/>
            <a:ext cx="2162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Build G’ from T’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each step maximizing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&lt;</a:t>
            </a:r>
            <a:r>
              <a:rPr lang="pt-BR" sz="1400" b="1" dirty="0">
                <a:latin typeface="Arial" charset="0"/>
              </a:rPr>
              <a:t>z</a:t>
            </a:r>
            <a:r>
              <a:rPr lang="pt-BR" sz="1400" b="1" i="1" baseline="-25000" dirty="0">
                <a:latin typeface="Arial" charset="0"/>
              </a:rPr>
              <a:t>G</a:t>
            </a:r>
            <a:r>
              <a:rPr lang="pt-BR" sz="1400" b="1" i="1" dirty="0">
                <a:latin typeface="Arial" charset="0"/>
              </a:rPr>
              <a:t> | </a:t>
            </a:r>
            <a:r>
              <a:rPr lang="pt-BR" sz="1400" b="1" dirty="0">
                <a:latin typeface="Arial" charset="0"/>
              </a:rPr>
              <a:t>z</a:t>
            </a:r>
            <a:r>
              <a:rPr lang="pt-BR" sz="1400" b="1" i="1" baseline="-25000" dirty="0">
                <a:latin typeface="Arial" charset="0"/>
              </a:rPr>
              <a:t>G’</a:t>
            </a:r>
            <a:r>
              <a:rPr lang="pt-BR" sz="1400" b="1" i="1" dirty="0">
                <a:latin typeface="Arial" charset="0"/>
              </a:rPr>
              <a:t>&gt;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4E323-6BD0-45EA-B81B-EDF6E5392046}"/>
              </a:ext>
            </a:extLst>
          </p:cNvPr>
          <p:cNvSpPr txBox="1"/>
          <p:nvPr/>
        </p:nvSpPr>
        <p:spPr>
          <a:xfrm>
            <a:off x="4875509" y="1598496"/>
            <a:ext cx="2100896" cy="1600438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Model/parameters trained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by maximizing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&lt;G|G’&gt;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&amp;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&lt;T|T’&gt;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0000FF"/>
                </a:solidFill>
                <a:latin typeface="Arial" charset="0"/>
              </a:rPr>
              <a:t>via Deep Learning</a:t>
            </a:r>
            <a:endParaRPr lang="en-US" sz="1400" b="1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08F94D-A314-424F-8E03-1E56ECED554F}"/>
              </a:ext>
            </a:extLst>
          </p:cNvPr>
          <p:cNvSpPr txBox="1"/>
          <p:nvPr/>
        </p:nvSpPr>
        <p:spPr>
          <a:xfrm>
            <a:off x="4228832" y="5345214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z</a:t>
            </a:r>
            <a:r>
              <a:rPr lang="en-US" sz="3600" b="1" i="1" baseline="-25000" dirty="0" err="1">
                <a:solidFill>
                  <a:srgbClr val="C00000"/>
                </a:solidFill>
              </a:rPr>
              <a:t>T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AC01FD-DFCC-46CE-87C5-CB7158D71B6E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78908-7A64-40B0-B20B-172117E3B019}"/>
              </a:ext>
            </a:extLst>
          </p:cNvPr>
          <p:cNvSpPr txBox="1"/>
          <p:nvPr/>
        </p:nvSpPr>
        <p:spPr>
          <a:xfrm>
            <a:off x="2260896" y="5912109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C00000"/>
                </a:solidFill>
                <a:latin typeface="Arial" charset="0"/>
              </a:rPr>
              <a:t>Message Passing NN</a:t>
            </a:r>
            <a:endParaRPr lang="en-US" sz="1400" b="1" i="1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0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64EDA9A-02F0-4C76-A02F-38A67ABB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" y="1177239"/>
            <a:ext cx="2510164" cy="264739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57C7CC9-D6C6-4134-861B-21C06F199BAD}"/>
              </a:ext>
            </a:extLst>
          </p:cNvPr>
          <p:cNvSpPr/>
          <p:nvPr/>
        </p:nvSpPr>
        <p:spPr>
          <a:xfrm>
            <a:off x="8965" y="905435"/>
            <a:ext cx="3864422" cy="59525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AB9E2F-4BBA-4D22-BD4E-7614F3FB72C7}"/>
              </a:ext>
            </a:extLst>
          </p:cNvPr>
          <p:cNvSpPr/>
          <p:nvPr/>
        </p:nvSpPr>
        <p:spPr>
          <a:xfrm>
            <a:off x="2995102" y="2278227"/>
            <a:ext cx="564268" cy="60526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F80CD0-CADE-456C-BB01-CB2C4B222692}"/>
              </a:ext>
            </a:extLst>
          </p:cNvPr>
          <p:cNvSpPr txBox="1"/>
          <p:nvPr/>
        </p:nvSpPr>
        <p:spPr>
          <a:xfrm>
            <a:off x="5085286" y="1442087"/>
            <a:ext cx="1960973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Given </a:t>
            </a:r>
            <a:r>
              <a:rPr lang="pt-BR" sz="1600" b="1" dirty="0">
                <a:latin typeface="Arial" charset="0"/>
              </a:rPr>
              <a:t>Z</a:t>
            </a:r>
            <a:r>
              <a:rPr lang="pt-BR" sz="1600" b="1" i="1" baseline="-25000" dirty="0">
                <a:latin typeface="Arial" charset="0"/>
              </a:rPr>
              <a:t>G</a:t>
            </a:r>
            <a:r>
              <a:rPr lang="pt-BR" sz="1600" b="1" i="1" dirty="0">
                <a:latin typeface="Arial" charset="0"/>
              </a:rPr>
              <a:t> find 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charset="0"/>
              </a:rPr>
              <a:t>G’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G’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For training set we know how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 →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so we can try to train Model to help.</a:t>
            </a: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Bef>
                <a:spcPts val="300"/>
              </a:spcBef>
              <a:spcAft>
                <a:spcPct val="0"/>
              </a:spcAft>
            </a:pP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Of course, we can also test every possible G’ in Universe until we find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= z</a:t>
            </a:r>
            <a:r>
              <a:rPr lang="pt-BR" sz="1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G’</a:t>
            </a:r>
            <a:endParaRPr lang="pt-B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6A988C99-B932-4E8B-BFF3-85A39562EE74}"/>
              </a:ext>
            </a:extLst>
          </p:cNvPr>
          <p:cNvSpPr/>
          <p:nvPr/>
        </p:nvSpPr>
        <p:spPr>
          <a:xfrm>
            <a:off x="4213412" y="1631473"/>
            <a:ext cx="546847" cy="244736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F86AF9-770C-4BDF-8564-EE693CBE5542}"/>
              </a:ext>
            </a:extLst>
          </p:cNvPr>
          <p:cNvSpPr txBox="1"/>
          <p:nvPr/>
        </p:nvSpPr>
        <p:spPr>
          <a:xfrm>
            <a:off x="4191903" y="2362536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z</a:t>
            </a:r>
            <a:r>
              <a:rPr lang="en-US" sz="3600" b="1" i="1" baseline="-25000" dirty="0" err="1"/>
              <a:t>G</a:t>
            </a:r>
            <a:endParaRPr lang="en-US" sz="3600" b="1" i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BA81E42-A2FC-48B2-9A16-71F2255A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15" y="1577465"/>
            <a:ext cx="2054068" cy="21663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E3190A-6D9A-48FE-8AD3-BA1E07BF3F27}"/>
              </a:ext>
            </a:extLst>
          </p:cNvPr>
          <p:cNvSpPr txBox="1"/>
          <p:nvPr/>
        </p:nvSpPr>
        <p:spPr>
          <a:xfrm>
            <a:off x="8301131" y="1891205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9FC295-4587-4571-8A1A-2E39D112996F}"/>
              </a:ext>
            </a:extLst>
          </p:cNvPr>
          <p:cNvSpPr txBox="1"/>
          <p:nvPr/>
        </p:nvSpPr>
        <p:spPr>
          <a:xfrm>
            <a:off x="2196107" y="2004699"/>
            <a:ext cx="2162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Weights/Parameters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2E9672-C483-4774-B6D0-F94286B1AD1E}"/>
              </a:ext>
            </a:extLst>
          </p:cNvPr>
          <p:cNvSpPr txBox="1"/>
          <p:nvPr/>
        </p:nvSpPr>
        <p:spPr>
          <a:xfrm>
            <a:off x="1533486" y="1508786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2CF66-4917-424C-BA86-BBD39CDD3ED2}"/>
              </a:ext>
            </a:extLst>
          </p:cNvPr>
          <p:cNvSpPr txBox="1"/>
          <p:nvPr/>
        </p:nvSpPr>
        <p:spPr>
          <a:xfrm>
            <a:off x="5270615" y="880454"/>
            <a:ext cx="278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Another way to look at this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51E5C4-B6B5-4629-8237-6AF6446ED9CF}"/>
              </a:ext>
            </a:extLst>
          </p:cNvPr>
          <p:cNvSpPr/>
          <p:nvPr/>
        </p:nvSpPr>
        <p:spPr>
          <a:xfrm>
            <a:off x="-17929" y="878541"/>
            <a:ext cx="4179735" cy="59794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4B6F24-F4A7-476E-A29E-92FC53892252}"/>
              </a:ext>
            </a:extLst>
          </p:cNvPr>
          <p:cNvSpPr txBox="1"/>
          <p:nvPr/>
        </p:nvSpPr>
        <p:spPr>
          <a:xfrm rot="18575954">
            <a:off x="277133" y="2057075"/>
            <a:ext cx="322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Don’t know this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5CB69-781A-4C95-B449-0C06FD2AA575}"/>
              </a:ext>
            </a:extLst>
          </p:cNvPr>
          <p:cNvSpPr/>
          <p:nvPr/>
        </p:nvSpPr>
        <p:spPr>
          <a:xfrm>
            <a:off x="0" y="3"/>
            <a:ext cx="9144000" cy="896505"/>
          </a:xfrm>
          <a:prstGeom prst="rect">
            <a:avLst/>
          </a:prstGeom>
          <a:gradFill flip="none" rotWithShape="1">
            <a:gsLst>
              <a:gs pos="0">
                <a:srgbClr val="142B2E"/>
              </a:gs>
              <a:gs pos="100000">
                <a:srgbClr val="28585E"/>
              </a:gs>
              <a:gs pos="85000">
                <a:srgbClr val="1E41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4A73586-3A36-4542-832D-7E43DF63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C0F6EBBE-699A-4071-A3C9-E4540843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8" y="131033"/>
            <a:ext cx="8340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400550" algn="l"/>
              </a:tabLs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0C479D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00550" algn="l"/>
              </a:tabLst>
              <a:defRPr/>
            </a:pP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Junction Tree Variational Autoencoder (JTVAE)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D1B8EA-A7DF-46D7-8280-E6A2FE45058B}"/>
              </a:ext>
            </a:extLst>
          </p:cNvPr>
          <p:cNvSpPr txBox="1"/>
          <p:nvPr/>
        </p:nvSpPr>
        <p:spPr>
          <a:xfrm>
            <a:off x="2269899" y="2837937"/>
            <a:ext cx="197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latin typeface="Arial" charset="0"/>
              </a:rPr>
              <a:t>Message Passing NN</a:t>
            </a:r>
            <a:endParaRPr lang="en-US" sz="1400" b="1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8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</TotalTime>
  <Words>2548</Words>
  <Application>Microsoft Office PowerPoint</Application>
  <PresentationFormat>On-screen Show (4:3)</PresentationFormat>
  <Paragraphs>507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Ivanic</dc:creator>
  <cp:lastModifiedBy>Joseph Ivanic</cp:lastModifiedBy>
  <cp:revision>500</cp:revision>
  <dcterms:created xsi:type="dcterms:W3CDTF">2022-03-02T16:05:34Z</dcterms:created>
  <dcterms:modified xsi:type="dcterms:W3CDTF">2022-03-18T14:21:32Z</dcterms:modified>
</cp:coreProperties>
</file>