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0" r:id="rId4"/>
    <p:sldId id="260" r:id="rId5"/>
    <p:sldId id="276" r:id="rId6"/>
    <p:sldId id="268" r:id="rId7"/>
    <p:sldId id="264" r:id="rId8"/>
    <p:sldId id="261" r:id="rId9"/>
    <p:sldId id="262" r:id="rId10"/>
    <p:sldId id="265" r:id="rId11"/>
    <p:sldId id="267" r:id="rId12"/>
    <p:sldId id="266" r:id="rId13"/>
    <p:sldId id="269" r:id="rId14"/>
    <p:sldId id="271" r:id="rId15"/>
    <p:sldId id="263" r:id="rId16"/>
    <p:sldId id="274" r:id="rId17"/>
    <p:sldId id="275" r:id="rId18"/>
    <p:sldId id="277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83046" autoAdjust="0"/>
  </p:normalViewPr>
  <p:slideViewPr>
    <p:cSldViewPr snapToGrid="0">
      <p:cViewPr varScale="1">
        <p:scale>
          <a:sx n="78" d="100"/>
          <a:sy n="78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4T18:22:0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20735 0 0,'0'0'2272'0'0,"17"12"-2272"0"0,1-3 0 0 0,1 4 0 0 0,6-4 0 0 0,-5 3-9183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8E7C2-DE3E-4893-9678-A95D83F9D7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1E43C-2608-4FBB-BC11-BE7506ACC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7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4fd9ca0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4fd9ca0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-Cut down on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1E43C-2608-4FBB-BC11-BE7506ACC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Four FDA approved PARP1 inhibitors:</a:t>
            </a:r>
          </a:p>
          <a:p>
            <a:r>
              <a:rPr lang="en-US" sz="2000" dirty="0"/>
              <a:t>Machine learning modeling predicts PARP1 inhibiting potency based on structure. </a:t>
            </a:r>
          </a:p>
          <a:p>
            <a:r>
              <a:rPr lang="en-US" sz="2000" dirty="0"/>
              <a:t>Need for new and improved cancer therapies: </a:t>
            </a:r>
          </a:p>
          <a:p>
            <a:pPr lvl="1"/>
            <a:r>
              <a:rPr lang="en-US" sz="2000" dirty="0"/>
              <a:t>More effective, less adverse effects, reach different and new target sites.</a:t>
            </a:r>
          </a:p>
          <a:p>
            <a:r>
              <a:rPr lang="en-US" sz="2000" dirty="0"/>
              <a:t>Computational methods save costs researching of new candidates.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1E43C-2608-4FBB-BC11-BE7506ACC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Published articles focused on one structural template and assessed how changes of one substituent effects values.</a:t>
            </a:r>
          </a:p>
          <a:p>
            <a:pPr lvl="1"/>
            <a:r>
              <a:rPr lang="en-US" sz="1200" dirty="0"/>
              <a:t>No available diverse sets of PARP1 inhibitors.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1E43C-2608-4FBB-BC11-BE7506ACC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Values determined experimentally and provided the assay type used.</a:t>
            </a:r>
          </a:p>
          <a:p>
            <a:r>
              <a:rPr lang="en-US" sz="1200" dirty="0"/>
              <a:t>Assay descriptions compared to ensure combinable results. </a:t>
            </a:r>
          </a:p>
          <a:p>
            <a:r>
              <a:rPr lang="en-US" sz="1200" dirty="0"/>
              <a:t>Incomparable assay descriptions removed.</a:t>
            </a:r>
          </a:p>
          <a:p>
            <a:r>
              <a:rPr lang="en-US" sz="1200" dirty="0"/>
              <a:t>Assay types such as cell-based assays and binding affinity were removed.</a:t>
            </a:r>
          </a:p>
          <a:p>
            <a:r>
              <a:rPr lang="en-US" sz="1200" dirty="0"/>
              <a:t>Checked correlations between different assay types  </a:t>
            </a:r>
          </a:p>
          <a:p>
            <a:r>
              <a:rPr lang="en-US" sz="1200" dirty="0"/>
              <a:t>Assays without detailed descriptions were checked based on correlation with rest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1E43C-2608-4FBB-BC11-BE7506ACC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of </a:t>
            </a:r>
            <a:r>
              <a:rPr lang="en-US" dirty="0" err="1"/>
              <a:t>tanimoto</a:t>
            </a:r>
            <a:r>
              <a:rPr lang="en-US" dirty="0"/>
              <a:t> distance peaks at 0.85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degree of diversity, some shared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projection of </a:t>
            </a:r>
            <a:r>
              <a:rPr lang="en-US" dirty="0" err="1"/>
              <a:t>Tanimoto</a:t>
            </a:r>
            <a:r>
              <a:rPr lang="en-US" dirty="0"/>
              <a:t> distances dispersed across entire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Clustered toward center but little overlap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amount of purple along diagonal axis signifies high diversity.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1E43C-2608-4FBB-BC11-BE7506ACC3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pKi</a:t>
            </a:r>
            <a:r>
              <a:rPr lang="en-US" dirty="0"/>
              <a:t> values extremely low standard deviations.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standard deviations even exceed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dropping of outlier values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Bulk of </a:t>
            </a:r>
            <a:r>
              <a:rPr lang="en-US" dirty="0" err="1"/>
              <a:t>pKi</a:t>
            </a:r>
            <a:r>
              <a:rPr lang="en-US" dirty="0"/>
              <a:t> values fall between 6.5 and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pKi</a:t>
            </a:r>
            <a:r>
              <a:rPr lang="en-US" dirty="0"/>
              <a:t> values shifted higher than pXC50 values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1E43C-2608-4FBB-BC11-BE7506ACC3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of </a:t>
            </a:r>
            <a:r>
              <a:rPr lang="en-US" dirty="0" err="1"/>
              <a:t>tanimoto</a:t>
            </a:r>
            <a:r>
              <a:rPr lang="en-US" dirty="0"/>
              <a:t> distance peaks around 0.85.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peak at 0.6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Signifies less diversity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diverse than XC50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2D projection: several isolated clusters of highly similar molecules.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Molecules fall into ‘structural groups’ much more than XC50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more purple along diagonal axis than compared to XC50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1E43C-2608-4FBB-BC11-BE7506ACC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2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Then making predictions based on the train values from that “cluster” of highly similar molecules rather than truly predicting based on structure.</a:t>
            </a:r>
          </a:p>
          <a:p>
            <a:r>
              <a:rPr lang="en-US" dirty="0"/>
              <a:t>Both explanation could be involved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1E43C-2608-4FBB-BC11-BE7506ACC3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59EB-2046-4BD3-958B-6A9C5F136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552A4-7BD9-442C-8932-40540268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37F3-E31B-4275-A61E-3EB5E354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3232-DFF7-441A-A0D7-C5E29230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5E66-15DD-452F-ADEC-342949B7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FD8C-39EB-4989-8F62-B084B0B6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2F6ED-87C5-4262-B098-C6DBD5632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6188-B40C-44FA-93BE-85B107F6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7E0-FD30-4801-8D74-B8697DF9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FFD9-8443-42D6-B036-CD7A6AE7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DE1E7-5CFB-44D3-A5FD-2ACF2C5D5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C7EF-489E-4833-B670-4106AA8A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E1537-A830-432A-A58D-EF4CC3F5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5C3FE-BAE7-4ADE-A611-B77BFF2E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514C-DF92-4CFF-8D4B-CB69712C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7CF3-75CB-4801-9149-E3050C60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83"/>
            <a:ext cx="10515600" cy="55609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CCE7-FCAD-45F0-AD54-DDE43B0B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244"/>
            <a:ext cx="10515600" cy="48414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87A2-4C8F-4383-8836-2509210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1FED-66BC-4C03-9016-FD41D1C797D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51FC78-A2F6-4718-8336-21A959410FD9}"/>
              </a:ext>
            </a:extLst>
          </p:cNvPr>
          <p:cNvCxnSpPr>
            <a:cxnSpLocks/>
          </p:cNvCxnSpPr>
          <p:nvPr userDrawn="1"/>
        </p:nvCxnSpPr>
        <p:spPr>
          <a:xfrm>
            <a:off x="457200" y="6243851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BC7D17-7C77-4131-A7C4-11DFA67FA060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10124"/>
            <a:ext cx="11201400" cy="0"/>
          </a:xfrm>
          <a:prstGeom prst="line">
            <a:avLst/>
          </a:prstGeom>
          <a:ln w="1651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AD7124-30A5-4284-9CD9-EC88A20CB1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710407"/>
            <a:ext cx="10515600" cy="358775"/>
          </a:xfrm>
        </p:spPr>
        <p:txBody>
          <a:bodyPr>
            <a:noAutofit/>
          </a:bodyPr>
          <a:lstStyle>
            <a:lvl1pPr marL="0" indent="0">
              <a:buNone/>
              <a:defRPr sz="165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416F40B-299C-46A7-A0BC-A80B2E840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15046"/>
            <a:ext cx="1443991" cy="2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1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 1">
  <p:cSld name="Title Slide 2 1">
    <p:bg>
      <p:bgPr>
        <a:solidFill>
          <a:srgbClr val="00000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>
            <a:spLocks noGrp="1"/>
          </p:cNvSpPr>
          <p:nvPr>
            <p:ph type="ctrTitle"/>
          </p:nvPr>
        </p:nvSpPr>
        <p:spPr>
          <a:xfrm>
            <a:off x="457200" y="3674227"/>
            <a:ext cx="5638800" cy="2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  <a:defRPr sz="50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457200" y="5800295"/>
            <a:ext cx="56388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3" name="Google Shape;63;p10"/>
          <p:cNvCxnSpPr/>
          <p:nvPr/>
        </p:nvCxnSpPr>
        <p:spPr>
          <a:xfrm>
            <a:off x="457200" y="6243851"/>
            <a:ext cx="11201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4" name="Google Shape;6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6391492"/>
            <a:ext cx="1271892" cy="29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96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E71D-B452-4020-93CE-920ABFD7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61CCF-7A8C-42BE-B611-3F7C5A5DC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8CF9-6E28-4808-A767-05F759B9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4494-C44B-47BF-835E-29655E7B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1402-B4AE-4AD6-9E9C-D247DA47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08C2-D9AC-4D31-A96B-A958AF0E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C50BB-2698-438F-BBED-0124B0899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2098-223B-42B2-BC36-5A9C5CDE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9FF0-7AC9-4305-A339-36F07EB2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B3DE-0C52-4925-A720-DE964E9C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8C41-9AB0-4D27-8017-95FFF132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CA76-E28C-4C16-A429-D22D5AB87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85CC3-43FF-43B6-BEAF-31EAA15F2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6BF6-EFFF-49A8-8EEF-8C969868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2C88-3D4A-44B5-AE56-61429FC6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0160E-4D25-429E-B152-C8F7EF23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5B8-D25F-4E17-AA45-4AD1B1C6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93FF-44EC-440B-BD30-971F8EEC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B24D6-ECB3-4329-88E8-E3B9CA44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D1CBB-D10E-4984-9D29-54F02635F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F190D-D057-4BB9-AE39-21E77E8FD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9BDF4-79EB-47E1-A650-EEBC8BDD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6B53F-72F1-433D-BA6A-00AB2110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481FD-E273-418A-B1AA-17BF78F5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1591-31E0-4D5D-9B5C-C4C14F4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B3A13-937E-4CDB-BCB3-441F28A5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23BD4-E014-4673-8939-CA9A0AB3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7E8FD-B534-4153-8764-C161BA50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1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498A5-BB90-4F89-8087-E1CEC10A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F6862-B0A7-42E7-A91F-E143A7B6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ADE1C-C93B-4F53-8635-68BF2502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6F9C-EB2D-437B-961C-09F03EB1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1D16-30A1-4247-A14D-807BD7D9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AC1AC-F862-45DE-909B-876A4442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CAF6-B7DB-473C-8FBD-65730F9A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E2F09-5DA9-4F5A-A93F-DC05F96A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FF2F1-55A3-4931-A83D-D02CE93A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D7C7-3665-4DC0-9171-650578E9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2EE96-E4B6-4913-9F03-D92EF6AE4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B167E-E507-4CE1-95DD-35C4A0012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7927-AEA6-4035-83F0-B952C051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34290-F17E-4F2B-BE06-85DA8EC1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F334-5D97-4FC6-9EA5-0DD68D05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236F8-C583-49FC-B1F1-BFE39858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A9A5-C7F3-4713-800F-C7FE5393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0D50-D6FB-45E8-B6F7-3D49E79E5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EE3C6-FAD7-4F8D-BB85-048D338F9C8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B321-7382-4D7D-902B-A94D1B016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011ED-270F-4A36-8B0B-D8D7A2B58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623F-0747-4121-84D0-685DB5456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ctrTitle"/>
          </p:nvPr>
        </p:nvSpPr>
        <p:spPr>
          <a:xfrm>
            <a:off x="684266" y="664905"/>
            <a:ext cx="5638800" cy="2126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r>
              <a:rPr lang="en" dirty="0"/>
              <a:t>Data driven predictive modeling for PARP1 inhibition</a:t>
            </a:r>
            <a:endParaRPr dirty="0"/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1"/>
          </p:nvPr>
        </p:nvSpPr>
        <p:spPr>
          <a:xfrm>
            <a:off x="457199" y="4316453"/>
            <a:ext cx="11390243" cy="180397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/>
            <a:r>
              <a:rPr lang="en" sz="2400" dirty="0"/>
              <a:t>Ryan Friedrich, PharmD Candidate</a:t>
            </a:r>
          </a:p>
          <a:p>
            <a:pPr marL="0" indent="0"/>
            <a:r>
              <a:rPr lang="en" sz="2400" dirty="0"/>
              <a:t>Butler University</a:t>
            </a:r>
          </a:p>
          <a:p>
            <a:pPr marL="0" indent="0"/>
            <a:r>
              <a:rPr lang="en" sz="2400" dirty="0"/>
              <a:t>Mentor: Amanda Paulson Ph.D.</a:t>
            </a:r>
          </a:p>
          <a:p>
            <a:pPr marL="0" indent="0"/>
            <a:r>
              <a:rPr lang="en" sz="2400" dirty="0"/>
              <a:t>2021 ATOM Internship Symposium | July 30,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2FEC-0EFD-4B1B-8BF2-C981A2F0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XC50 data – Diversity of Molecules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B0757B5-A86F-49C1-87DF-014EF2864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89" y="1567591"/>
            <a:ext cx="3558608" cy="340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C4E409F-929B-4B76-B06B-F314FB4A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93" y="1270343"/>
            <a:ext cx="3637744" cy="363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6DAB0-5FD6-4BED-859E-350D5F7C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" y="1671599"/>
            <a:ext cx="4263063" cy="307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B69BF2-A33D-43CA-9E05-2B720D0C9499}"/>
              </a:ext>
            </a:extLst>
          </p:cNvPr>
          <p:cNvSpPr/>
          <p:nvPr/>
        </p:nvSpPr>
        <p:spPr>
          <a:xfrm>
            <a:off x="75759" y="1410790"/>
            <a:ext cx="4263063" cy="556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37BD1-C2B1-4E19-A25F-A68EE3F7384F}"/>
              </a:ext>
            </a:extLst>
          </p:cNvPr>
          <p:cNvSpPr/>
          <p:nvPr/>
        </p:nvSpPr>
        <p:spPr>
          <a:xfrm>
            <a:off x="7629276" y="1132740"/>
            <a:ext cx="4263063" cy="5560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15C44-4DA5-4A8D-B1A0-31D6F10AA8B1}"/>
              </a:ext>
            </a:extLst>
          </p:cNvPr>
          <p:cNvSpPr txBox="1"/>
          <p:nvPr/>
        </p:nvSpPr>
        <p:spPr>
          <a:xfrm>
            <a:off x="679991" y="1371379"/>
            <a:ext cx="339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</a:t>
            </a:r>
            <a:r>
              <a:rPr lang="en-US" dirty="0" err="1"/>
              <a:t>tanimoto</a:t>
            </a:r>
            <a:r>
              <a:rPr lang="en-US" dirty="0"/>
              <a:t> distances for molecules in XC50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BEE790-295A-41FE-B09B-37290C979C08}"/>
              </a:ext>
            </a:extLst>
          </p:cNvPr>
          <p:cNvSpPr txBox="1"/>
          <p:nvPr/>
        </p:nvSpPr>
        <p:spPr>
          <a:xfrm>
            <a:off x="8333731" y="1087623"/>
            <a:ext cx="3558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2D projection of </a:t>
            </a:r>
            <a:r>
              <a:rPr lang="en-US" dirty="0" err="1"/>
              <a:t>tanimoto</a:t>
            </a:r>
            <a:r>
              <a:rPr lang="en-US" dirty="0"/>
              <a:t> distances for molecules in XC50 data</a:t>
            </a:r>
          </a:p>
        </p:txBody>
      </p:sp>
    </p:spTree>
    <p:extLst>
      <p:ext uri="{BB962C8B-B14F-4D97-AF65-F5344CB8AC3E}">
        <p14:creationId xmlns:p14="http://schemas.microsoft.com/office/powerpoint/2010/main" val="61220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4579-4251-4727-95A2-B9A17AEE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 Data – Distributions of PARP1 Inhibiting Compounds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C5BBF-E5C9-4557-AEB4-ECD33E54E691}"/>
              </a:ext>
            </a:extLst>
          </p:cNvPr>
          <p:cNvSpPr txBox="1"/>
          <p:nvPr/>
        </p:nvSpPr>
        <p:spPr>
          <a:xfrm>
            <a:off x="459028" y="1221246"/>
            <a:ext cx="1127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Ki dataset = 1,088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threshold = 7.7 for </a:t>
            </a:r>
            <a:r>
              <a:rPr lang="en-US" dirty="0" err="1"/>
              <a:t>pKi</a:t>
            </a:r>
            <a:r>
              <a:rPr lang="en-US" dirty="0"/>
              <a:t>: 545 active and 543 inactive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1,017 molecules with molecular weights under 500.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molecule with MW ~ 1350.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molecule </a:t>
            </a:r>
            <a:r>
              <a:rPr lang="en-US" dirty="0" err="1"/>
              <a:t>pKi</a:t>
            </a:r>
            <a:r>
              <a:rPr lang="en-US" dirty="0"/>
              <a:t> ~ 10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410C9FD-7681-43C1-A632-75DE384F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8" y="2931939"/>
            <a:ext cx="5811080" cy="30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FD5A054E-7B92-4360-B5B2-FEE51AE7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381" y="2931940"/>
            <a:ext cx="5674071" cy="30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13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14A2-03E0-4B1B-A007-3DFA406D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 Data – Distributions of PARP1 Inhibiting Compounds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EC1946-E0EB-405C-98A3-18ED1893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7" y="1603035"/>
            <a:ext cx="4322149" cy="422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2C9757B9-9B17-4A48-9A26-82282687E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22" y="1603035"/>
            <a:ext cx="4201304" cy="422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5119CC-BED1-4244-BAD1-A3177E658F4F}"/>
              </a:ext>
            </a:extLst>
          </p:cNvPr>
          <p:cNvSpPr/>
          <p:nvPr/>
        </p:nvSpPr>
        <p:spPr>
          <a:xfrm>
            <a:off x="8326768" y="1580299"/>
            <a:ext cx="1528092" cy="221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C70492-8612-4599-B849-4DA32F47D7AA}"/>
              </a:ext>
            </a:extLst>
          </p:cNvPr>
          <p:cNvSpPr/>
          <p:nvPr/>
        </p:nvSpPr>
        <p:spPr>
          <a:xfrm>
            <a:off x="2446583" y="1525381"/>
            <a:ext cx="1528092" cy="221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55F01F-9925-4172-B2CA-561EA10DF72E}"/>
              </a:ext>
            </a:extLst>
          </p:cNvPr>
          <p:cNvSpPr txBox="1"/>
          <p:nvPr/>
        </p:nvSpPr>
        <p:spPr>
          <a:xfrm>
            <a:off x="1231986" y="141482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Distribution of </a:t>
            </a:r>
            <a:r>
              <a:rPr lang="en-US" dirty="0" err="1"/>
              <a:t>pKi</a:t>
            </a:r>
            <a:r>
              <a:rPr lang="en-US" dirty="0"/>
              <a:t> standard deviations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FECA3B-33BF-46B5-9F36-77A44403385C}"/>
              </a:ext>
            </a:extLst>
          </p:cNvPr>
          <p:cNvSpPr txBox="1"/>
          <p:nvPr/>
        </p:nvSpPr>
        <p:spPr>
          <a:xfrm>
            <a:off x="7755524" y="145135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Distribution of </a:t>
            </a:r>
            <a:r>
              <a:rPr lang="en-US" dirty="0" err="1"/>
              <a:t>pKi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52347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0D7D-F7B6-43AF-83D1-280C43B2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 Data – Diversity of Molecules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ADB18981-1862-4549-B1C5-49ACEE87A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98" y="1522867"/>
            <a:ext cx="3498484" cy="349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9175EDF-D328-4B06-ABC4-075AD001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06" y="1991467"/>
            <a:ext cx="4296090" cy="309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5A02862-DB22-4026-80BB-83435A42E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785" y="1704389"/>
            <a:ext cx="3514290" cy="331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ECECC6-DD02-42B4-8BE2-1B295181FA59}"/>
              </a:ext>
            </a:extLst>
          </p:cNvPr>
          <p:cNvSpPr/>
          <p:nvPr/>
        </p:nvSpPr>
        <p:spPr>
          <a:xfrm>
            <a:off x="379069" y="1530213"/>
            <a:ext cx="4296090" cy="770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5780A5-F592-40BE-9043-91C6D3C7C59F}"/>
              </a:ext>
            </a:extLst>
          </p:cNvPr>
          <p:cNvSpPr/>
          <p:nvPr/>
        </p:nvSpPr>
        <p:spPr>
          <a:xfrm>
            <a:off x="7785697" y="1592493"/>
            <a:ext cx="4230378" cy="223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AE814-AB88-493E-BEE4-552A9F77D786}"/>
              </a:ext>
            </a:extLst>
          </p:cNvPr>
          <p:cNvSpPr txBox="1"/>
          <p:nvPr/>
        </p:nvSpPr>
        <p:spPr>
          <a:xfrm>
            <a:off x="1005948" y="1704388"/>
            <a:ext cx="33880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Distribution of </a:t>
            </a:r>
            <a:r>
              <a:rPr lang="en-US" dirty="0" err="1"/>
              <a:t>tanimoto</a:t>
            </a:r>
            <a:r>
              <a:rPr lang="en-US" dirty="0"/>
              <a:t> distances for molecules in Ki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A1326-05BB-4858-8581-3A1255A32771}"/>
              </a:ext>
            </a:extLst>
          </p:cNvPr>
          <p:cNvSpPr txBox="1"/>
          <p:nvPr/>
        </p:nvSpPr>
        <p:spPr>
          <a:xfrm>
            <a:off x="8614692" y="1269327"/>
            <a:ext cx="3610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2D projection of </a:t>
            </a:r>
            <a:r>
              <a:rPr lang="en-US" dirty="0" err="1"/>
              <a:t>tanimoto</a:t>
            </a:r>
            <a:r>
              <a:rPr lang="en-US" dirty="0"/>
              <a:t> distances for molecules in Ki data</a:t>
            </a:r>
          </a:p>
        </p:txBody>
      </p:sp>
    </p:spTree>
    <p:extLst>
      <p:ext uri="{BB962C8B-B14F-4D97-AF65-F5344CB8AC3E}">
        <p14:creationId xmlns:p14="http://schemas.microsoft.com/office/powerpoint/2010/main" val="380565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0D11-F7FC-49B6-A8AD-68C8459C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BB01-854B-47DC-9E4E-2C249003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21" y="1231244"/>
            <a:ext cx="11377835" cy="4841414"/>
          </a:xfrm>
        </p:spPr>
        <p:txBody>
          <a:bodyPr>
            <a:normAutofit/>
          </a:bodyPr>
          <a:lstStyle/>
          <a:p>
            <a:r>
              <a:rPr lang="en-US" sz="2200" dirty="0"/>
              <a:t>XC50:</a:t>
            </a:r>
          </a:p>
          <a:p>
            <a:pPr lvl="1"/>
            <a:r>
              <a:rPr lang="en-US" sz="2200" dirty="0"/>
              <a:t>Regression: Valid R</a:t>
            </a:r>
            <a:r>
              <a:rPr lang="en-US" sz="2200" baseline="30000" dirty="0"/>
              <a:t>2</a:t>
            </a:r>
            <a:r>
              <a:rPr lang="en-US" sz="2200" dirty="0"/>
              <a:t> = 0.6443 Random Forest with Mordred</a:t>
            </a:r>
          </a:p>
          <a:p>
            <a:pPr lvl="1"/>
            <a:r>
              <a:rPr lang="en-US" sz="2200" dirty="0"/>
              <a:t>Classification: Valid ROC AUC score = 0.8985 Random Forest with ECFP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Ki:</a:t>
            </a:r>
          </a:p>
          <a:p>
            <a:pPr lvl="1"/>
            <a:r>
              <a:rPr lang="en-US" sz="2200" dirty="0"/>
              <a:t>Regression: Valid R</a:t>
            </a:r>
            <a:r>
              <a:rPr lang="en-US" sz="2200" baseline="30000" dirty="0"/>
              <a:t>2</a:t>
            </a:r>
            <a:r>
              <a:rPr lang="en-US" sz="2200" dirty="0"/>
              <a:t> = 0.7454 Random Forest with ECFP</a:t>
            </a:r>
          </a:p>
          <a:p>
            <a:pPr lvl="1"/>
            <a:r>
              <a:rPr lang="en-US" sz="2200" dirty="0"/>
              <a:t>Classification: Valid ROC AUC score = 0.978 by graph convolutional neural networks </a:t>
            </a:r>
          </a:p>
          <a:p>
            <a:endParaRPr lang="en-US" sz="2200" dirty="0"/>
          </a:p>
          <a:p>
            <a:r>
              <a:rPr lang="en-US" sz="2200" dirty="0"/>
              <a:t>Best performers: Random Forest, ECFP</a:t>
            </a:r>
          </a:p>
        </p:txBody>
      </p:sp>
    </p:spTree>
    <p:extLst>
      <p:ext uri="{BB962C8B-B14F-4D97-AF65-F5344CB8AC3E}">
        <p14:creationId xmlns:p14="http://schemas.microsoft.com/office/powerpoint/2010/main" val="25327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5946-D66A-4C68-87DF-3ABE39DA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17E2-93FD-4B0D-9EBB-B1FCE6FDB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Used neural networks, random forests, and </a:t>
            </a:r>
            <a:r>
              <a:rPr lang="en-US" sz="2000" dirty="0" err="1"/>
              <a:t>XgBoost</a:t>
            </a:r>
            <a:r>
              <a:rPr lang="en-US" sz="2000" dirty="0"/>
              <a:t>. </a:t>
            </a:r>
          </a:p>
          <a:p>
            <a:r>
              <a:rPr lang="en-US" sz="2000" dirty="0"/>
              <a:t>Descriptors: ECFP, MOE, Mordred, </a:t>
            </a:r>
            <a:r>
              <a:rPr lang="en-US" sz="2000" dirty="0" err="1"/>
              <a:t>RDKit</a:t>
            </a:r>
            <a:r>
              <a:rPr lang="en-US" sz="2000" dirty="0"/>
              <a:t>, and graph convolutional neural networks.</a:t>
            </a:r>
          </a:p>
          <a:p>
            <a:r>
              <a:rPr lang="en-US" sz="2000" dirty="0"/>
              <a:t>Ki dataset consistently produced higher performing models than the XC50 dataset</a:t>
            </a:r>
          </a:p>
          <a:p>
            <a:pPr lvl="1"/>
            <a:r>
              <a:rPr lang="en-US" sz="2000" dirty="0"/>
              <a:t>Despite ~ 1/3 of the size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69CBA3-C952-4138-818D-08C6175C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4" y="2933444"/>
            <a:ext cx="5640518" cy="2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35D60DD-A1DA-4458-986A-40D17903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87" y="2933444"/>
            <a:ext cx="5736196" cy="28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D9906-9EDD-4990-B319-42095761D2F1}"/>
              </a:ext>
            </a:extLst>
          </p:cNvPr>
          <p:cNvSpPr txBox="1"/>
          <p:nvPr/>
        </p:nvSpPr>
        <p:spPr>
          <a:xfrm>
            <a:off x="1104645" y="5849904"/>
            <a:ext cx="3332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Majority of Ki regression r2 scores ~ 0.55 – 0.75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7EFB6-0B08-418D-BF4C-E17ECF6037ED}"/>
              </a:ext>
            </a:extLst>
          </p:cNvPr>
          <p:cNvSpPr txBox="1"/>
          <p:nvPr/>
        </p:nvSpPr>
        <p:spPr>
          <a:xfrm>
            <a:off x="6572633" y="5849904"/>
            <a:ext cx="4050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Majority of XC50 regression r2 scores ~  0.4 – 0.6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49359-1E83-4DA7-A5BA-4BA7662091FC}"/>
              </a:ext>
            </a:extLst>
          </p:cNvPr>
          <p:cNvSpPr/>
          <p:nvPr/>
        </p:nvSpPr>
        <p:spPr>
          <a:xfrm>
            <a:off x="1957675" y="2933444"/>
            <a:ext cx="2178604" cy="220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BB588-50A6-403F-B831-3AFD27DA8AFE}"/>
              </a:ext>
            </a:extLst>
          </p:cNvPr>
          <p:cNvSpPr/>
          <p:nvPr/>
        </p:nvSpPr>
        <p:spPr>
          <a:xfrm>
            <a:off x="7682391" y="2871052"/>
            <a:ext cx="2357597" cy="220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B205-2BE5-48CB-B1B0-245978DBC6B5}"/>
              </a:ext>
            </a:extLst>
          </p:cNvPr>
          <p:cNvSpPr txBox="1"/>
          <p:nvPr/>
        </p:nvSpPr>
        <p:spPr>
          <a:xfrm>
            <a:off x="2084626" y="2878641"/>
            <a:ext cx="2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Scores from Ki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A9616-24F8-45FC-B432-FA93E319E7AE}"/>
              </a:ext>
            </a:extLst>
          </p:cNvPr>
          <p:cNvSpPr txBox="1"/>
          <p:nvPr/>
        </p:nvSpPr>
        <p:spPr>
          <a:xfrm>
            <a:off x="7830701" y="2871052"/>
            <a:ext cx="263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Scores from XC50 Data</a:t>
            </a:r>
          </a:p>
        </p:txBody>
      </p:sp>
    </p:spTree>
    <p:extLst>
      <p:ext uri="{BB962C8B-B14F-4D97-AF65-F5344CB8AC3E}">
        <p14:creationId xmlns:p14="http://schemas.microsoft.com/office/powerpoint/2010/main" val="82608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D5B7-C6DD-47C1-948E-D0A3113D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XC50 and Ki: Differences in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1BAE-CF8C-4061-BC29-8FC77B7A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14642" y="2000633"/>
            <a:ext cx="6331707" cy="4137645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Ki values more consistent for the same molecules.</a:t>
            </a:r>
          </a:p>
          <a:p>
            <a:pPr lvl="3"/>
            <a:r>
              <a:rPr lang="en-US" sz="2000" dirty="0"/>
              <a:t>Standard deviations were extremely small</a:t>
            </a:r>
          </a:p>
          <a:p>
            <a:pPr marL="1371600" lvl="3" indent="0">
              <a:buNone/>
            </a:pPr>
            <a:endParaRPr lang="en-US" sz="2000" dirty="0"/>
          </a:p>
          <a:p>
            <a:pPr lvl="2"/>
            <a:r>
              <a:rPr lang="en-US" dirty="0"/>
              <a:t>Maybe Ki was a more stable measurement relating closer to structure.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Lack of diversity could have led to models “memorizing” values from train set compounds. </a:t>
            </a:r>
          </a:p>
          <a:p>
            <a:pPr marL="1371600" lvl="3" indent="0">
              <a:buNone/>
            </a:pPr>
            <a:endParaRPr lang="en-US" sz="2000" dirty="0"/>
          </a:p>
          <a:p>
            <a:pPr lvl="2"/>
            <a:endParaRPr lang="en-US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A6401550-AD1F-4F78-A9F1-EF8B31E5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37" y="1506730"/>
            <a:ext cx="2194644" cy="19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29038-875D-41EB-A43A-F0FD8B3E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908" y="1505939"/>
            <a:ext cx="2101901" cy="195401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0439D2F-19D0-4F32-ACD3-5C1C30D4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37" y="4058068"/>
            <a:ext cx="2194644" cy="210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6DCE5D-654D-4DF7-B944-0A3CE2EF9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909" y="4120491"/>
            <a:ext cx="2194644" cy="204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B290BB-FB91-4578-93B1-E2F332B83E82}"/>
              </a:ext>
            </a:extLst>
          </p:cNvPr>
          <p:cNvSpPr/>
          <p:nvPr/>
        </p:nvSpPr>
        <p:spPr>
          <a:xfrm>
            <a:off x="6141630" y="1401446"/>
            <a:ext cx="2879631" cy="188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D195A-6FC0-4317-AEFA-79F5794E57F7}"/>
              </a:ext>
            </a:extLst>
          </p:cNvPr>
          <p:cNvSpPr/>
          <p:nvPr/>
        </p:nvSpPr>
        <p:spPr>
          <a:xfrm>
            <a:off x="6244537" y="3932476"/>
            <a:ext cx="2879631" cy="246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64263-85EA-4588-AF95-4EAC4AADD303}"/>
              </a:ext>
            </a:extLst>
          </p:cNvPr>
          <p:cNvSpPr txBox="1"/>
          <p:nvPr/>
        </p:nvSpPr>
        <p:spPr>
          <a:xfrm>
            <a:off x="6078677" y="3762269"/>
            <a:ext cx="2526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2D projection of </a:t>
            </a:r>
            <a:r>
              <a:rPr lang="en-US" sz="1200" dirty="0" err="1"/>
              <a:t>tanimoto</a:t>
            </a:r>
            <a:r>
              <a:rPr lang="en-US" sz="1200" dirty="0"/>
              <a:t> distances for molecules in XC50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D815C-43F5-41C9-A6D1-B4EEEB2DF209}"/>
              </a:ext>
            </a:extLst>
          </p:cNvPr>
          <p:cNvSpPr txBox="1"/>
          <p:nvPr/>
        </p:nvSpPr>
        <p:spPr>
          <a:xfrm>
            <a:off x="6097713" y="1215272"/>
            <a:ext cx="2444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2D projection of </a:t>
            </a:r>
            <a:r>
              <a:rPr lang="en-US" sz="1200" dirty="0" err="1"/>
              <a:t>tanimoto</a:t>
            </a:r>
            <a:r>
              <a:rPr lang="en-US" sz="1200" dirty="0"/>
              <a:t> distances for molecules in Ki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6173F-DD30-4AEC-9E29-65A0889EFF40}"/>
              </a:ext>
            </a:extLst>
          </p:cNvPr>
          <p:cNvSpPr txBox="1"/>
          <p:nvPr/>
        </p:nvSpPr>
        <p:spPr>
          <a:xfrm>
            <a:off x="9456982" y="3717572"/>
            <a:ext cx="2287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Tanimoto</a:t>
            </a:r>
            <a:r>
              <a:rPr lang="en-US" sz="1200" dirty="0"/>
              <a:t> distances to most similar molecule in XC50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46066-695F-41E0-AA5F-E91D187F0C81}"/>
              </a:ext>
            </a:extLst>
          </p:cNvPr>
          <p:cNvSpPr txBox="1"/>
          <p:nvPr/>
        </p:nvSpPr>
        <p:spPr>
          <a:xfrm>
            <a:off x="9240051" y="1113801"/>
            <a:ext cx="2425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Tanimoto</a:t>
            </a:r>
            <a:r>
              <a:rPr lang="en-US" sz="1200" dirty="0"/>
              <a:t> distances to most similar molecule in Ki data</a:t>
            </a:r>
          </a:p>
        </p:txBody>
      </p:sp>
    </p:spTree>
    <p:extLst>
      <p:ext uri="{BB962C8B-B14F-4D97-AF65-F5344CB8AC3E}">
        <p14:creationId xmlns:p14="http://schemas.microsoft.com/office/powerpoint/2010/main" val="128370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13AD-6DF2-42A8-BA6F-F812B443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5F4F-588D-44F3-B023-DCF346B0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Build model to predict both Ki and IC50 values.</a:t>
            </a:r>
          </a:p>
          <a:p>
            <a:r>
              <a:rPr lang="en-US" sz="2400" dirty="0"/>
              <a:t>Gather more data, specifically Ki values to add diversity.</a:t>
            </a:r>
          </a:p>
          <a:p>
            <a:r>
              <a:rPr lang="en-US" sz="2400" dirty="0"/>
              <a:t>Use insights from modeling to help predict new PARP1 inhibitors.</a:t>
            </a:r>
          </a:p>
          <a:p>
            <a:r>
              <a:rPr lang="en-US" sz="2400" dirty="0"/>
              <a:t>Find way to incorporate </a:t>
            </a:r>
            <a:r>
              <a:rPr lang="en-US" sz="2400" dirty="0" err="1"/>
              <a:t>Excape</a:t>
            </a:r>
            <a:r>
              <a:rPr lang="en-US" sz="2400" dirty="0"/>
              <a:t> data and identify value types.</a:t>
            </a:r>
          </a:p>
        </p:txBody>
      </p:sp>
    </p:spTree>
    <p:extLst>
      <p:ext uri="{BB962C8B-B14F-4D97-AF65-F5344CB8AC3E}">
        <p14:creationId xmlns:p14="http://schemas.microsoft.com/office/powerpoint/2010/main" val="1334150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68A2-98E4-4DA0-AB63-E7CAAA5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C038F-C225-41E4-9E60-CA279307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Amanda Paulson Ph.D.</a:t>
            </a:r>
          </a:p>
          <a:p>
            <a:r>
              <a:rPr lang="en-US" dirty="0"/>
              <a:t>Caleb Class Ph.D.</a:t>
            </a:r>
          </a:p>
          <a:p>
            <a:r>
              <a:rPr lang="en-US" dirty="0"/>
              <a:t>Da Shi Ph.D.</a:t>
            </a:r>
          </a:p>
          <a:p>
            <a:r>
              <a:rPr lang="en-US" dirty="0" err="1"/>
              <a:t>Sarangan</a:t>
            </a:r>
            <a:r>
              <a:rPr lang="en-US" dirty="0"/>
              <a:t> Ravichandran Ph.D.</a:t>
            </a:r>
          </a:p>
          <a:p>
            <a:r>
              <a:rPr lang="en-US" dirty="0"/>
              <a:t>Susan </a:t>
            </a:r>
            <a:r>
              <a:rPr lang="en-US" dirty="0" err="1"/>
              <a:t>Mertis</a:t>
            </a:r>
            <a:r>
              <a:rPr lang="en-US" dirty="0"/>
              <a:t> Ph.D.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for all of you help!</a:t>
            </a:r>
          </a:p>
        </p:txBody>
      </p:sp>
    </p:spTree>
    <p:extLst>
      <p:ext uri="{BB962C8B-B14F-4D97-AF65-F5344CB8AC3E}">
        <p14:creationId xmlns:p14="http://schemas.microsoft.com/office/powerpoint/2010/main" val="99729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7B0B-38FF-4F94-820A-FDB4F54F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F958-9540-4B78-B8A1-47A66F4C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>
                <a:effectLst/>
              </a:rPr>
              <a:t>Malyuchenko</a:t>
            </a:r>
            <a:r>
              <a:rPr lang="en-US" sz="2000" dirty="0">
                <a:effectLst/>
              </a:rPr>
              <a:t>, N. V., </a:t>
            </a:r>
            <a:r>
              <a:rPr lang="en-US" sz="2000" dirty="0" err="1">
                <a:effectLst/>
              </a:rPr>
              <a:t>Kotova</a:t>
            </a:r>
            <a:r>
              <a:rPr lang="en-US" sz="2000" dirty="0">
                <a:effectLst/>
              </a:rPr>
              <a:t>, E. Y., </a:t>
            </a:r>
            <a:r>
              <a:rPr lang="en-US" sz="2000" dirty="0" err="1">
                <a:effectLst/>
              </a:rPr>
              <a:t>Kulaeva</a:t>
            </a:r>
            <a:r>
              <a:rPr lang="en-US" sz="2000" dirty="0">
                <a:effectLst/>
              </a:rPr>
              <a:t>, O. I., </a:t>
            </a:r>
            <a:r>
              <a:rPr lang="en-US" sz="2000" dirty="0" err="1">
                <a:effectLst/>
              </a:rPr>
              <a:t>Kirpichnikov</a:t>
            </a:r>
            <a:r>
              <a:rPr lang="en-US" sz="2000" dirty="0">
                <a:effectLst/>
              </a:rPr>
              <a:t>, M. P., &amp; </a:t>
            </a:r>
            <a:r>
              <a:rPr lang="en-US" sz="2000" dirty="0" err="1">
                <a:effectLst/>
              </a:rPr>
              <a:t>Studitskiy</a:t>
            </a:r>
            <a:r>
              <a:rPr lang="en-US" sz="2000" dirty="0">
                <a:effectLst/>
              </a:rPr>
              <a:t>, V. M. (2015). </a:t>
            </a:r>
            <a:r>
              <a:rPr lang="en-US" sz="2000" i="1" dirty="0">
                <a:effectLst/>
              </a:rPr>
              <a:t>PARP1 Inhibitors: antitumor drug design</a:t>
            </a:r>
            <a:r>
              <a:rPr lang="en-US" sz="2000" dirty="0">
                <a:effectLst/>
              </a:rPr>
              <a:t>. Acta naturae. https://www.ncbi.nlm.nih.gov/pmc/articles/PMC4610162/.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Slade, D. (2020, March 1). </a:t>
            </a:r>
            <a:r>
              <a:rPr lang="en-US" sz="2000" i="1" dirty="0">
                <a:effectLst/>
              </a:rPr>
              <a:t>PARP and PARG inhibitors in cancer treatment</a:t>
            </a:r>
            <a:r>
              <a:rPr lang="en-US" sz="2000" dirty="0">
                <a:effectLst/>
              </a:rPr>
              <a:t>. Genes &amp; development. https://www.ncbi.nlm.nih.gov/pmc/articles/PMC7050487/. </a:t>
            </a:r>
          </a:p>
          <a:p>
            <a:pPr marL="0" indent="0">
              <a:buNone/>
            </a:pPr>
            <a:r>
              <a:rPr lang="en-US" sz="2000" dirty="0" err="1">
                <a:effectLst/>
              </a:rPr>
              <a:t>Pommier</a:t>
            </a:r>
            <a:r>
              <a:rPr lang="en-US" sz="2000" dirty="0">
                <a:effectLst/>
              </a:rPr>
              <a:t>, Y., O’Connor, M. J., &amp; Bono, J. de. (2016, October 26). </a:t>
            </a:r>
            <a:r>
              <a:rPr lang="en-US" sz="2000" i="1" dirty="0">
                <a:effectLst/>
              </a:rPr>
              <a:t>Laying a trap to kill cancer cells: PARP inhibitors and their mechanisms of action</a:t>
            </a:r>
            <a:r>
              <a:rPr lang="en-US" sz="2000" dirty="0">
                <a:effectLst/>
              </a:rPr>
              <a:t>. Science Translational Medicine. https://stm.sciencemag.org/content/8/362/362ps17.full.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Fu, L., Wang, S., Wang, X., Wang, P., Zheng, Y., Yao, D., Guo, M., Zhang, L., &amp; Ouyang, L. (2016, December 5). </a:t>
            </a:r>
            <a:r>
              <a:rPr lang="en-US" sz="2000" i="1" dirty="0">
                <a:effectLst/>
              </a:rPr>
              <a:t>Crystal structure-based discovery of a novel synthesized PARP1 inhibitor (OL-1) with apoptosis-inducing mechanisms in triple-negative breast cancer</a:t>
            </a:r>
            <a:r>
              <a:rPr lang="en-US" sz="2000" dirty="0">
                <a:effectLst/>
              </a:rPr>
              <a:t>. Nature News. https://www.nature.com/articles/s41598-016-0007-2.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Wang, S., Han, L., Han, J., Li, P., Ding, Q., Zhang, Q.-J., Liu, Z.-P., Chen, C., &amp; Yu, Y. (2019, October 28). </a:t>
            </a:r>
            <a:r>
              <a:rPr lang="en-US" sz="2000" i="1" dirty="0">
                <a:effectLst/>
              </a:rPr>
              <a:t>Uncoupling of PARP1 trapping and inhibition using selective PARP1 degradation</a:t>
            </a:r>
            <a:r>
              <a:rPr lang="en-US" sz="2000" dirty="0">
                <a:effectLst/>
              </a:rPr>
              <a:t>. Nature News. https://www.nature.com/articles/s41589-019-0379-2. </a:t>
            </a:r>
          </a:p>
          <a:p>
            <a:pPr marL="0" indent="0">
              <a:buNone/>
            </a:pP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13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8953-D428-4601-97BC-9CC579D4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83"/>
            <a:ext cx="10515600" cy="894629"/>
          </a:xfrm>
        </p:spPr>
        <p:txBody>
          <a:bodyPr>
            <a:normAutofit/>
          </a:bodyPr>
          <a:lstStyle/>
          <a:p>
            <a:r>
              <a:rPr lang="en-US" sz="3200" dirty="0"/>
              <a:t>Background of PARP1 Inhibition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E38E-F14B-4EBE-880A-E64B4981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243"/>
            <a:ext cx="4844581" cy="4915221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2000" dirty="0"/>
              <a:t>PARP1 functions in DNA damage repair. </a:t>
            </a:r>
          </a:p>
          <a:p>
            <a:r>
              <a:rPr lang="en-US" sz="2000" dirty="0"/>
              <a:t>Inhibition: Synthetic lethality cancer cells.</a:t>
            </a:r>
          </a:p>
          <a:p>
            <a:r>
              <a:rPr lang="en-US" sz="2000" dirty="0"/>
              <a:t>Prevents tumor DNA damage recovery.</a:t>
            </a:r>
          </a:p>
          <a:p>
            <a:endParaRPr lang="en-US" sz="2000" dirty="0"/>
          </a:p>
          <a:p>
            <a:r>
              <a:rPr lang="en-US" sz="2000" dirty="0"/>
              <a:t>More targeted therapy than traditional radio/chemotherapies.</a:t>
            </a:r>
          </a:p>
          <a:p>
            <a:r>
              <a:rPr lang="en-US" sz="2000" dirty="0"/>
              <a:t>BRCA mutated ovarian and breast cancers. Many of its approvals.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9047D81-D9D8-4782-B8EB-EB9E2A048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39" y="1884032"/>
            <a:ext cx="6143731" cy="35924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F4957-DD61-41C9-8D02-C92494F44CC1}"/>
              </a:ext>
            </a:extLst>
          </p:cNvPr>
          <p:cNvSpPr txBox="1"/>
          <p:nvPr/>
        </p:nvSpPr>
        <p:spPr>
          <a:xfrm>
            <a:off x="5828306" y="5480072"/>
            <a:ext cx="552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800" dirty="0" err="1">
                <a:effectLst/>
              </a:rPr>
              <a:t>Pommier</a:t>
            </a:r>
            <a:r>
              <a:rPr lang="en-US" sz="800" dirty="0">
                <a:effectLst/>
              </a:rPr>
              <a:t>, Y., O’Connor, M. J., &amp; Bono, J. de. (2016, October 26). </a:t>
            </a:r>
            <a:r>
              <a:rPr lang="en-US" sz="800" i="1" dirty="0">
                <a:effectLst/>
              </a:rPr>
              <a:t>Laying a trap to kill cancer cells: PARP inhibitors and their mechanisms of action</a:t>
            </a:r>
            <a:r>
              <a:rPr lang="en-US" sz="800" dirty="0">
                <a:effectLst/>
              </a:rPr>
              <a:t>. Science Translational Medicine. https://stm.sciencemag.org/content/8/362/362ps17.full. </a:t>
            </a:r>
          </a:p>
        </p:txBody>
      </p:sp>
    </p:spTree>
    <p:extLst>
      <p:ext uri="{BB962C8B-B14F-4D97-AF65-F5344CB8AC3E}">
        <p14:creationId xmlns:p14="http://schemas.microsoft.com/office/powerpoint/2010/main" val="102861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DA54-7AF1-4478-8A8F-F4B24AD6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11" y="282123"/>
            <a:ext cx="10515600" cy="556099"/>
          </a:xfrm>
        </p:spPr>
        <p:txBody>
          <a:bodyPr>
            <a:normAutofit/>
          </a:bodyPr>
          <a:lstStyle/>
          <a:p>
            <a:r>
              <a:rPr lang="en-US" sz="3200" dirty="0"/>
              <a:t>Background of PARP1 Inhibition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386C-B41F-41D4-8A43-6F37DFE9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243"/>
            <a:ext cx="10515600" cy="529843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Goal: Identify new and stronger PARP1 inhibiting molecules.</a:t>
            </a:r>
          </a:p>
        </p:txBody>
      </p:sp>
      <p:pic>
        <p:nvPicPr>
          <p:cNvPr id="9218" name="Picture 2" descr="Olaparib - Wikipedia">
            <a:extLst>
              <a:ext uri="{FF2B5EF4-FFF2-40B4-BE49-F238E27FC236}">
                <a16:creationId xmlns:a16="http://schemas.microsoft.com/office/drawing/2014/main" id="{2B8479E3-CDD4-4CD6-9FE9-89A8D44B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5" y="1843325"/>
            <a:ext cx="3169864" cy="128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BF5F6-A2E5-4FCA-92E3-BCB6AA0BA936}"/>
              </a:ext>
            </a:extLst>
          </p:cNvPr>
          <p:cNvSpPr txBox="1"/>
          <p:nvPr/>
        </p:nvSpPr>
        <p:spPr>
          <a:xfrm>
            <a:off x="722877" y="2697201"/>
            <a:ext cx="147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olaparib</a:t>
            </a:r>
          </a:p>
        </p:txBody>
      </p:sp>
      <p:pic>
        <p:nvPicPr>
          <p:cNvPr id="9220" name="Picture 4" descr="Talazoparib - Wikipedia">
            <a:extLst>
              <a:ext uri="{FF2B5EF4-FFF2-40B4-BE49-F238E27FC236}">
                <a16:creationId xmlns:a16="http://schemas.microsoft.com/office/drawing/2014/main" id="{09811608-B06A-49AA-A590-9ABB5918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089" y="1576487"/>
            <a:ext cx="2145100" cy="163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75D6D-ABA0-432B-9566-9244245B7051}"/>
              </a:ext>
            </a:extLst>
          </p:cNvPr>
          <p:cNvSpPr txBox="1"/>
          <p:nvPr/>
        </p:nvSpPr>
        <p:spPr>
          <a:xfrm>
            <a:off x="4177230" y="2825945"/>
            <a:ext cx="146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talazoparib</a:t>
            </a:r>
            <a:endParaRPr lang="en-US" dirty="0"/>
          </a:p>
        </p:txBody>
      </p:sp>
      <p:pic>
        <p:nvPicPr>
          <p:cNvPr id="9222" name="Picture 6" descr="Rucaparib - Wikipedia">
            <a:extLst>
              <a:ext uri="{FF2B5EF4-FFF2-40B4-BE49-F238E27FC236}">
                <a16:creationId xmlns:a16="http://schemas.microsoft.com/office/drawing/2014/main" id="{6ECD884E-6785-4DDF-A64E-C2560FE2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51" y="1622645"/>
            <a:ext cx="2919838" cy="16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69FB9-8272-47D0-BD54-862399B19EDB}"/>
              </a:ext>
            </a:extLst>
          </p:cNvPr>
          <p:cNvSpPr txBox="1"/>
          <p:nvPr/>
        </p:nvSpPr>
        <p:spPr>
          <a:xfrm>
            <a:off x="6238426" y="2577026"/>
            <a:ext cx="1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rucaparib</a:t>
            </a:r>
          </a:p>
        </p:txBody>
      </p:sp>
      <p:pic>
        <p:nvPicPr>
          <p:cNvPr id="9224" name="Picture 8" descr="Niraparib - Wikipedia">
            <a:extLst>
              <a:ext uri="{FF2B5EF4-FFF2-40B4-BE49-F238E27FC236}">
                <a16:creationId xmlns:a16="http://schemas.microsoft.com/office/drawing/2014/main" id="{F7CF1EF5-99F5-4858-8784-115374EF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732" y="1579847"/>
            <a:ext cx="3523240" cy="148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3CF40-E820-4AE8-9905-A8C2242021AA}"/>
              </a:ext>
            </a:extLst>
          </p:cNvPr>
          <p:cNvSpPr txBox="1"/>
          <p:nvPr/>
        </p:nvSpPr>
        <p:spPr>
          <a:xfrm>
            <a:off x="9421041" y="2984830"/>
            <a:ext cx="163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niraparib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08AFE-2D7B-4D81-8459-67A341D497C9}"/>
              </a:ext>
            </a:extLst>
          </p:cNvPr>
          <p:cNvSpPr txBox="1"/>
          <p:nvPr/>
        </p:nvSpPr>
        <p:spPr>
          <a:xfrm>
            <a:off x="838200" y="3293270"/>
            <a:ext cx="11717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effectLst/>
              </a:rPr>
              <a:t>Parp1 Selective Inhibitors</a:t>
            </a:r>
            <a:r>
              <a:rPr lang="en-US" sz="600" dirty="0">
                <a:effectLst/>
              </a:rPr>
              <a:t>. PARP1 inhibitor PARP1 Selective inhibitors PARP1 isoform specific inhibitor. (n.d.). https://www.selleckchem.com/subunits/PARP1_PARP_selpan.html?gclid=Cj0KCQjw3f6HBhDHARIsAD_i3D_6oH6EgK4eYdOPEGUEIZN60Zkd-EYO9qwGmYj99aKJRD9QVuO58hwaAq_HEALw_wcB.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5BC7-4936-4572-87F1-04E34891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9596-62B3-4AD0-AC79-094B68DE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41" y="1701088"/>
            <a:ext cx="7697350" cy="2197756"/>
          </a:xfrm>
        </p:spPr>
        <p:txBody>
          <a:bodyPr>
            <a:normAutofit/>
          </a:bodyPr>
          <a:lstStyle/>
          <a:p>
            <a:r>
              <a:rPr lang="en-US" sz="2000" dirty="0"/>
              <a:t>Databases: </a:t>
            </a:r>
            <a:r>
              <a:rPr lang="en-US" sz="2000" dirty="0" err="1"/>
              <a:t>ChEMBL</a:t>
            </a:r>
            <a:r>
              <a:rPr lang="en-US" sz="2000" dirty="0"/>
              <a:t>, PubChem, DTC, and </a:t>
            </a:r>
            <a:r>
              <a:rPr lang="en-US" sz="2000" dirty="0" err="1"/>
              <a:t>Excape</a:t>
            </a:r>
            <a:r>
              <a:rPr lang="en-US" sz="2000" dirty="0"/>
              <a:t>. </a:t>
            </a:r>
          </a:p>
          <a:p>
            <a:r>
              <a:rPr lang="en-US" sz="2000" dirty="0"/>
              <a:t>Info: Molecular structure, Ki or IC50 value, experimental assay used.</a:t>
            </a:r>
          </a:p>
          <a:p>
            <a:r>
              <a:rPr lang="en-US" sz="2000" dirty="0"/>
              <a:t>SMILES strings for structure. Standardized with </a:t>
            </a:r>
            <a:r>
              <a:rPr lang="en-US" sz="2000" dirty="0" err="1"/>
              <a:t>RDKit</a:t>
            </a:r>
            <a:r>
              <a:rPr lang="en-US" sz="2000" dirty="0"/>
              <a:t>.</a:t>
            </a:r>
          </a:p>
          <a:p>
            <a:r>
              <a:rPr lang="en-US" sz="2000" dirty="0"/>
              <a:t>Lack of useable data on </a:t>
            </a:r>
            <a:r>
              <a:rPr lang="en-US" sz="2000" dirty="0" err="1"/>
              <a:t>Pubmed</a:t>
            </a:r>
            <a:r>
              <a:rPr lang="en-US" sz="2000" dirty="0"/>
              <a:t> and Google Scholar.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EA2341-B4D0-4FBF-8A03-4BE0D6D3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45" y="3360875"/>
            <a:ext cx="3114311" cy="286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8CF253-0755-4BEA-85AA-15875CE9C5C7}"/>
              </a:ext>
            </a:extLst>
          </p:cNvPr>
          <p:cNvSpPr txBox="1"/>
          <p:nvPr/>
        </p:nvSpPr>
        <p:spPr>
          <a:xfrm>
            <a:off x="641844" y="4058034"/>
            <a:ext cx="7217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Molecules with multiple reported values were averaged for the final actual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 values removed based on a certain standard deviation.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588A82-65F8-4F23-BC5D-1035D9AB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93" y="218150"/>
            <a:ext cx="3933186" cy="33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2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BE8B-D9A0-479B-BF31-3091C490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C324-8C82-4058-855D-981725A2E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IC50 = concentration of inhibitor required to reduce the enzymatic activity to half of the uninhibited rate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Ki = dissociation equilibrium constant of an enzyme inhibitor complex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AA966D-E4EC-4C10-935B-0AFD7251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609" y="2470698"/>
            <a:ext cx="6918281" cy="12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F89C-54E7-4A76-A434-282AE944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Curation: </a:t>
            </a:r>
            <a:r>
              <a:rPr lang="en-US" dirty="0" err="1"/>
              <a:t>Excape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0452-086D-4CBE-883E-2DFA6063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80" y="1227383"/>
            <a:ext cx="6211358" cy="4845275"/>
          </a:xfrm>
        </p:spPr>
        <p:txBody>
          <a:bodyPr/>
          <a:lstStyle/>
          <a:p>
            <a:r>
              <a:rPr lang="en-US" sz="2000" dirty="0"/>
              <a:t>Many molecules have matching pXC50 and </a:t>
            </a:r>
            <a:r>
              <a:rPr lang="en-US" sz="2000" dirty="0" err="1"/>
              <a:t>pKi</a:t>
            </a:r>
            <a:r>
              <a:rPr lang="en-US" sz="2000" dirty="0"/>
              <a:t>. </a:t>
            </a:r>
          </a:p>
          <a:p>
            <a:r>
              <a:rPr lang="en-US" sz="2000" dirty="0"/>
              <a:t>Different measures are correlating way too closely.</a:t>
            </a:r>
          </a:p>
          <a:p>
            <a:pPr marL="0" indent="0" algn="ctr">
              <a:buNone/>
            </a:pPr>
            <a:endParaRPr lang="en-US" sz="2000" u="sng" dirty="0"/>
          </a:p>
          <a:p>
            <a:pPr marL="0" indent="0" algn="ctr">
              <a:buNone/>
            </a:pPr>
            <a:r>
              <a:rPr lang="en-US" sz="2000" u="sng" dirty="0"/>
              <a:t>Issue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Excape</a:t>
            </a:r>
            <a:r>
              <a:rPr lang="en-US" sz="2000" dirty="0"/>
              <a:t> dataset – reported IC50 and Ki values without distinction. </a:t>
            </a:r>
          </a:p>
          <a:p>
            <a:r>
              <a:rPr lang="en-US" sz="2000" dirty="0"/>
              <a:t>No way to identify value type.</a:t>
            </a:r>
          </a:p>
          <a:p>
            <a:r>
              <a:rPr lang="en-US" sz="2000" dirty="0" err="1"/>
              <a:t>Excape</a:t>
            </a:r>
            <a:r>
              <a:rPr lang="en-US" sz="2000" dirty="0"/>
              <a:t> could have increased compound diversity.</a:t>
            </a:r>
          </a:p>
          <a:p>
            <a:r>
              <a:rPr lang="en-US" sz="2000" dirty="0"/>
              <a:t>Removed </a:t>
            </a:r>
            <a:r>
              <a:rPr lang="en-US" sz="2000" dirty="0" err="1"/>
              <a:t>Excape</a:t>
            </a:r>
            <a:r>
              <a:rPr lang="en-US" sz="2000" dirty="0"/>
              <a:t>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435841E-82B3-47C5-8E6A-45E6D18FF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261" y="1745077"/>
            <a:ext cx="4591875" cy="453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D6FEB-62DB-465C-96E0-45FDCECD8640}"/>
              </a:ext>
            </a:extLst>
          </p:cNvPr>
          <p:cNvSpPr txBox="1"/>
          <p:nvPr/>
        </p:nvSpPr>
        <p:spPr>
          <a:xfrm>
            <a:off x="6635261" y="1301564"/>
            <a:ext cx="6094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pKi</a:t>
            </a:r>
            <a:r>
              <a:rPr lang="en-US" sz="2000" dirty="0"/>
              <a:t> vs pXC50 values for molecules with both values:</a:t>
            </a:r>
          </a:p>
        </p:txBody>
      </p:sp>
    </p:spTree>
    <p:extLst>
      <p:ext uri="{BB962C8B-B14F-4D97-AF65-F5344CB8AC3E}">
        <p14:creationId xmlns:p14="http://schemas.microsoft.com/office/powerpoint/2010/main" val="359177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5E1-1866-4E8C-A5E6-FB5B4F0D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BF31-25FA-450C-B410-CCC85F7C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958"/>
            <a:ext cx="10515600" cy="4988700"/>
          </a:xfrm>
        </p:spPr>
        <p:txBody>
          <a:bodyPr>
            <a:normAutofit/>
          </a:bodyPr>
          <a:lstStyle/>
          <a:p>
            <a:r>
              <a:rPr lang="en-US" sz="2000" dirty="0"/>
              <a:t>Confirm each assay is measuring for inhibition.</a:t>
            </a:r>
          </a:p>
          <a:p>
            <a:r>
              <a:rPr lang="en-US" sz="2000" dirty="0"/>
              <a:t>Identify the type of assay used to find each value.</a:t>
            </a:r>
          </a:p>
          <a:p>
            <a:r>
              <a:rPr lang="en-US" sz="2000" dirty="0"/>
              <a:t>Remove values from incompatible assay descriptions.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 description: “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Inhibition of PARP1 by microplate scintillation counting”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Inhibition,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scint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count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F886A-DEF7-4707-8FE0-66C36929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976" y="4143055"/>
            <a:ext cx="6537948" cy="19296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D34085-FC3B-4D89-92AD-F8AD9D175BFE}"/>
                  </a:ext>
                </a:extLst>
              </p14:cNvPr>
              <p14:cNvContentPartPr/>
              <p14:nvPr/>
            </p14:nvContentPartPr>
            <p14:xfrm>
              <a:off x="7153154" y="5564216"/>
              <a:ext cx="36000" cy="2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D34085-FC3B-4D89-92AD-F8AD9D175B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44154" y="5555576"/>
                <a:ext cx="536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85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4579-4251-4727-95A2-B9A17AEE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XC50 Data – Distributions of PARP1 Inhibiting Compounds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53925A-C80F-4C39-9BFA-9B1ED4BF5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5" y="2847528"/>
            <a:ext cx="5917093" cy="3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C601282-54F7-4F0E-93EF-BD762365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79" y="2847528"/>
            <a:ext cx="5844102" cy="3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7C5BBF-E5C9-4557-AEB4-ECD33E54E691}"/>
              </a:ext>
            </a:extLst>
          </p:cNvPr>
          <p:cNvSpPr txBox="1"/>
          <p:nvPr/>
        </p:nvSpPr>
        <p:spPr>
          <a:xfrm>
            <a:off x="459028" y="1221246"/>
            <a:ext cx="11273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XC50 dataset = 2,818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threshold = 7 for pXC50: 1404 active and 1414 inactive molecules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2,622 molecules with molecular weights under 500.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Positive sign for developability of molecules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hinder model in predicting larger molecules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1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0E9D-9E4F-454F-A82C-33D63C2D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XC50 Data – Distributions of PARP1 Inhibiting Compounds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1D2F64-C9F8-4CCE-85D9-B5D73C98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70" y="1362046"/>
            <a:ext cx="4476366" cy="430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7012E-41D8-4615-9DAA-8E4639CC1E81}"/>
              </a:ext>
            </a:extLst>
          </p:cNvPr>
          <p:cNvSpPr txBox="1"/>
          <p:nvPr/>
        </p:nvSpPr>
        <p:spPr>
          <a:xfrm>
            <a:off x="838200" y="5133556"/>
            <a:ext cx="6022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BABB9C-0302-4BA4-A37E-FC933680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784" y="1362046"/>
            <a:ext cx="4286468" cy="42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9C29B-0CA6-4EF2-9A55-B64E7D43C657}"/>
              </a:ext>
            </a:extLst>
          </p:cNvPr>
          <p:cNvSpPr txBox="1"/>
          <p:nvPr/>
        </p:nvSpPr>
        <p:spPr>
          <a:xfrm>
            <a:off x="616762" y="574391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 no additional dropping of outlier values.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2EBB0E-7099-435B-A93E-8F3AC923654E}"/>
              </a:ext>
            </a:extLst>
          </p:cNvPr>
          <p:cNvSpPr/>
          <p:nvPr/>
        </p:nvSpPr>
        <p:spPr>
          <a:xfrm>
            <a:off x="2657283" y="1362046"/>
            <a:ext cx="1528092" cy="221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1046-1D52-4D70-97CC-01178B5D18E4}"/>
              </a:ext>
            </a:extLst>
          </p:cNvPr>
          <p:cNvSpPr/>
          <p:nvPr/>
        </p:nvSpPr>
        <p:spPr>
          <a:xfrm>
            <a:off x="8240851" y="1349742"/>
            <a:ext cx="1528092" cy="221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60D39-7021-442B-9E1E-8E539AE56572}"/>
              </a:ext>
            </a:extLst>
          </p:cNvPr>
          <p:cNvSpPr txBox="1"/>
          <p:nvPr/>
        </p:nvSpPr>
        <p:spPr>
          <a:xfrm>
            <a:off x="1331960" y="1230305"/>
            <a:ext cx="417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pXC50 standard deviations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1C5C8-B422-4BFF-BFE9-F86AC535F336}"/>
              </a:ext>
            </a:extLst>
          </p:cNvPr>
          <p:cNvSpPr txBox="1"/>
          <p:nvPr/>
        </p:nvSpPr>
        <p:spPr>
          <a:xfrm>
            <a:off x="7609773" y="1192913"/>
            <a:ext cx="6235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Distribution of pXC50 values</a:t>
            </a:r>
          </a:p>
        </p:txBody>
      </p:sp>
    </p:spTree>
    <p:extLst>
      <p:ext uri="{BB962C8B-B14F-4D97-AF65-F5344CB8AC3E}">
        <p14:creationId xmlns:p14="http://schemas.microsoft.com/office/powerpoint/2010/main" val="273173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11620</TotalTime>
  <Words>1519</Words>
  <Application>Microsoft Office PowerPoint</Application>
  <PresentationFormat>Widescreen</PresentationFormat>
  <Paragraphs>185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driven predictive modeling for PARP1 inhibition</vt:lpstr>
      <vt:lpstr>Background of PARP1 Inhibition</vt:lpstr>
      <vt:lpstr>Background of PARP1 Inhibition</vt:lpstr>
      <vt:lpstr>Methods – Data Sources</vt:lpstr>
      <vt:lpstr>Value Types</vt:lpstr>
      <vt:lpstr>Challenges in Curation: Excape data</vt:lpstr>
      <vt:lpstr>Assays</vt:lpstr>
      <vt:lpstr>XC50 Data – Distributions of PARP1 Inhibiting Compounds</vt:lpstr>
      <vt:lpstr>XC50 Data – Distributions of PARP1 Inhibiting Compounds</vt:lpstr>
      <vt:lpstr>XC50 data – Diversity of Molecules</vt:lpstr>
      <vt:lpstr>Ki Data – Distributions of PARP1 Inhibiting Compounds</vt:lpstr>
      <vt:lpstr>Ki Data – Distributions of PARP1 Inhibiting Compounds</vt:lpstr>
      <vt:lpstr>Ki Data – Diversity of Molecules</vt:lpstr>
      <vt:lpstr>Best Models:</vt:lpstr>
      <vt:lpstr>Results</vt:lpstr>
      <vt:lpstr>XC50 and Ki: Differences in model performance</vt:lpstr>
      <vt:lpstr>Future Directions</vt:lpstr>
      <vt:lpstr>Acknowledgements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Ryan Friedrich</dc:title>
  <dc:creator>Ryan Friedrich</dc:creator>
  <cp:lastModifiedBy>Ryan Friedrich</cp:lastModifiedBy>
  <cp:revision>158</cp:revision>
  <dcterms:created xsi:type="dcterms:W3CDTF">2021-07-14T16:25:50Z</dcterms:created>
  <dcterms:modified xsi:type="dcterms:W3CDTF">2021-07-29T20:31:19Z</dcterms:modified>
</cp:coreProperties>
</file>