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5"/>
    <p:sldMasterId id="214748369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16458D-E033-4D4C-AC7C-64F70098F9E3}">
  <a:tblStyle styleId="{C416458D-E033-4D4C-AC7C-64F70098F9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7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3ae16dc3f_0_7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e3ae16dc3f_0_7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3ae16dc3f_0_15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e3ae16dc3f_0_15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3f0aa1c8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e3f0aa1c8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3ae16dc3f_0_18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e3ae16dc3f_0_18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521e70f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521e70f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4db652b8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4db652b8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521e70f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e521e70f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521e70f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521e70f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4db652b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4db652b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3ae16dc3f_0_1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e3ae16dc3f_0_1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e4db652b8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e4db652b8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3ae16dc3f_0_10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e3ae16dc3f_0_10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521e70f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e521e70f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3ae16dc3f_0_1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3ae16dc3f_0_1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e4db652b8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e4db652b8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e3b53358f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e3b53358f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3b53358f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3b53358f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Prevent the recruitment of DNA repair proteins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PARPi can trap PARP onto DNA, which blocks replication fork progression and causes DNA damage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3ae16dc3f_0_1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3ae16dc3f_0_1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3ae16dc3f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3ae16dc3f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3ae16dc3f_0_12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e3ae16dc3f_0_12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3ae16dc3f_0_1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3ae16dc3f_0_1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4db652b8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4db652b8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4db652b8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4db652b8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Relationship Id="rId3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jp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Slide">
  <p:cSld name="15_Title Slide">
    <p:bg>
      <p:bgPr>
        <a:solidFill>
          <a:srgbClr val="FFC61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2057400" y="3202784"/>
            <a:ext cx="5010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9423" y="1290781"/>
            <a:ext cx="5485152" cy="16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ctrTitle"/>
          </p:nvPr>
        </p:nvSpPr>
        <p:spPr>
          <a:xfrm>
            <a:off x="2057400" y="2894174"/>
            <a:ext cx="5010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bg>
      <p:bgPr>
        <a:solidFill>
          <a:srgbClr val="00000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ctrTitle"/>
          </p:nvPr>
        </p:nvSpPr>
        <p:spPr>
          <a:xfrm>
            <a:off x="342900" y="2755670"/>
            <a:ext cx="42291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42900" y="4350221"/>
            <a:ext cx="422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9" name="Google Shape;59;p14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793619"/>
            <a:ext cx="95391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bg>
      <p:bgPr>
        <a:solidFill>
          <a:srgbClr val="00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2057400" y="3202784"/>
            <a:ext cx="5010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8800" y="1411599"/>
            <a:ext cx="5486396" cy="14825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ctrTitle"/>
          </p:nvPr>
        </p:nvSpPr>
        <p:spPr>
          <a:xfrm>
            <a:off x="2057400" y="2894174"/>
            <a:ext cx="5010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and Content">
  <p:cSld name="17_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28650" y="116085"/>
            <a:ext cx="78867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" name="Google Shape;74;p17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342900" y="832593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9841" y="923433"/>
            <a:ext cx="7885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629841" y="1286638"/>
            <a:ext cx="7885500" cy="3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628650" y="532804"/>
            <a:ext cx="7886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/>
        </p:nvSpPr>
        <p:spPr>
          <a:xfrm>
            <a:off x="3634027" y="4793618"/>
            <a:ext cx="2236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Slide">
  <p:cSld name="18_Title Slide">
    <p:bg>
      <p:bgPr>
        <a:solidFill>
          <a:srgbClr val="6B479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2057400" y="3202784"/>
            <a:ext cx="5010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3" name="Google Shape;83;p18"/>
          <p:cNvSpPr/>
          <p:nvPr/>
        </p:nvSpPr>
        <p:spPr>
          <a:xfrm>
            <a:off x="4262814" y="1456040"/>
            <a:ext cx="69000" cy="1438200"/>
          </a:xfrm>
          <a:prstGeom prst="rect">
            <a:avLst/>
          </a:prstGeom>
          <a:solidFill>
            <a:srgbClr val="6B479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/>
          <p:nvPr/>
        </p:nvSpPr>
        <p:spPr>
          <a:xfrm rot="5400000">
            <a:off x="4981885" y="735918"/>
            <a:ext cx="69000" cy="1438200"/>
          </a:xfrm>
          <a:prstGeom prst="rect">
            <a:avLst/>
          </a:prstGeom>
          <a:solidFill>
            <a:srgbClr val="6B479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5731858" y="1423339"/>
            <a:ext cx="69000" cy="1438200"/>
          </a:xfrm>
          <a:prstGeom prst="rect">
            <a:avLst/>
          </a:prstGeom>
          <a:solidFill>
            <a:srgbClr val="6B479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40898" l="23888" r="23987" t="39421"/>
          <a:stretch/>
        </p:blipFill>
        <p:spPr>
          <a:xfrm>
            <a:off x="1792280" y="1357931"/>
            <a:ext cx="5540675" cy="15689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ctrTitle"/>
          </p:nvPr>
        </p:nvSpPr>
        <p:spPr>
          <a:xfrm>
            <a:off x="2057400" y="2894174"/>
            <a:ext cx="5010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Slide">
  <p:cSld name="14_Title Slide">
    <p:bg>
      <p:bgPr>
        <a:solidFill>
          <a:srgbClr val="333B4E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2057400" y="3202784"/>
            <a:ext cx="5010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8176" y="1380558"/>
            <a:ext cx="5487649" cy="157484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type="ctrTitle"/>
          </p:nvPr>
        </p:nvSpPr>
        <p:spPr>
          <a:xfrm>
            <a:off x="2057400" y="2894174"/>
            <a:ext cx="5010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Slide">
  <p:cSld name="15_Title Slide">
    <p:bg>
      <p:bgPr>
        <a:solidFill>
          <a:srgbClr val="FFC617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2057400" y="3202784"/>
            <a:ext cx="5010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9423" y="1290781"/>
            <a:ext cx="5485152" cy="16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>
            <p:ph type="ctrTitle"/>
          </p:nvPr>
        </p:nvSpPr>
        <p:spPr>
          <a:xfrm>
            <a:off x="2057400" y="2894174"/>
            <a:ext cx="5010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Slide">
  <p:cSld name="16_Title Slide"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057400" y="3202784"/>
            <a:ext cx="5010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8800" y="1456823"/>
            <a:ext cx="5486398" cy="141898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 txBox="1"/>
          <p:nvPr>
            <p:ph type="ctrTitle"/>
          </p:nvPr>
        </p:nvSpPr>
        <p:spPr>
          <a:xfrm>
            <a:off x="2057400" y="2894174"/>
            <a:ext cx="5010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bg>
      <p:bgPr>
        <a:solidFill>
          <a:srgbClr val="E9E8E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2057400" y="3202784"/>
            <a:ext cx="5010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8176" y="1473590"/>
            <a:ext cx="5487645" cy="137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2"/>
          <p:cNvSpPr txBox="1"/>
          <p:nvPr>
            <p:ph type="ctrTitle"/>
          </p:nvPr>
        </p:nvSpPr>
        <p:spPr>
          <a:xfrm>
            <a:off x="2057400" y="2894174"/>
            <a:ext cx="5010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Slide">
  <p:cSld name="17_Title Slide">
    <p:bg>
      <p:bgPr>
        <a:solidFill>
          <a:srgbClr val="70C7B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 rotWithShape="1">
          <a:blip r:embed="rId2">
            <a:alphaModFix/>
          </a:blip>
          <a:srcRect b="0" l="0" r="0" t="3025"/>
          <a:stretch/>
        </p:blipFill>
        <p:spPr>
          <a:xfrm>
            <a:off x="0" y="0"/>
            <a:ext cx="9144002" cy="443386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/>
          <p:nvPr/>
        </p:nvSpPr>
        <p:spPr>
          <a:xfrm>
            <a:off x="0" y="2794850"/>
            <a:ext cx="9144000" cy="2348700"/>
          </a:xfrm>
          <a:prstGeom prst="rect">
            <a:avLst/>
          </a:prstGeom>
          <a:solidFill>
            <a:srgbClr val="70C7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 txBox="1"/>
          <p:nvPr>
            <p:ph idx="1" type="subTitle"/>
          </p:nvPr>
        </p:nvSpPr>
        <p:spPr>
          <a:xfrm>
            <a:off x="2057400" y="3202784"/>
            <a:ext cx="5010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8" name="Google Shape;108;p23"/>
          <p:cNvSpPr txBox="1"/>
          <p:nvPr>
            <p:ph type="ctrTitle"/>
          </p:nvPr>
        </p:nvSpPr>
        <p:spPr>
          <a:xfrm>
            <a:off x="2057400" y="2894174"/>
            <a:ext cx="5010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3"/>
          <p:cNvSpPr/>
          <p:nvPr/>
        </p:nvSpPr>
        <p:spPr>
          <a:xfrm>
            <a:off x="0" y="0"/>
            <a:ext cx="9144000" cy="1543200"/>
          </a:xfrm>
          <a:prstGeom prst="rect">
            <a:avLst/>
          </a:prstGeom>
          <a:solidFill>
            <a:srgbClr val="70C7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4"/>
          <p:cNvSpPr txBox="1"/>
          <p:nvPr>
            <p:ph type="ctrTitle"/>
          </p:nvPr>
        </p:nvSpPr>
        <p:spPr>
          <a:xfrm>
            <a:off x="342900" y="2755670"/>
            <a:ext cx="42291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subTitle"/>
          </p:nvPr>
        </p:nvSpPr>
        <p:spPr>
          <a:xfrm>
            <a:off x="342900" y="4350221"/>
            <a:ext cx="422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5" name="Google Shape;115;p24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6" name="Google Shape;1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793619"/>
            <a:ext cx="95391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69479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0" name="Google Shape;120;p25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1" name="Google Shape;1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793619"/>
            <a:ext cx="95391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>
            <p:ph type="ctrTitle"/>
          </p:nvPr>
        </p:nvSpPr>
        <p:spPr>
          <a:xfrm>
            <a:off x="342900" y="2755670"/>
            <a:ext cx="42291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" type="subTitle"/>
          </p:nvPr>
        </p:nvSpPr>
        <p:spPr>
          <a:xfrm>
            <a:off x="342900" y="4350221"/>
            <a:ext cx="422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rgbClr val="333C4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26"/>
          <p:cNvSpPr txBox="1"/>
          <p:nvPr>
            <p:ph type="ctrTitle"/>
          </p:nvPr>
        </p:nvSpPr>
        <p:spPr>
          <a:xfrm>
            <a:off x="342900" y="2755670"/>
            <a:ext cx="42291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" type="subTitle"/>
          </p:nvPr>
        </p:nvSpPr>
        <p:spPr>
          <a:xfrm>
            <a:off x="342900" y="4350221"/>
            <a:ext cx="422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30" name="Google Shape;1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793619"/>
            <a:ext cx="95391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bg>
      <p:bgPr>
        <a:solidFill>
          <a:srgbClr val="FFC519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4" name="Google Shape;134;p27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27"/>
          <p:cNvSpPr txBox="1"/>
          <p:nvPr>
            <p:ph type="ctrTitle"/>
          </p:nvPr>
        </p:nvSpPr>
        <p:spPr>
          <a:xfrm>
            <a:off x="342900" y="2755670"/>
            <a:ext cx="42291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" type="subTitle"/>
          </p:nvPr>
        </p:nvSpPr>
        <p:spPr>
          <a:xfrm>
            <a:off x="342900" y="4350221"/>
            <a:ext cx="422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37" name="Google Shape;1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793619"/>
            <a:ext cx="95391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40" name="Google Shape;14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2" name="Google Shape;142;p28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28"/>
          <p:cNvSpPr txBox="1"/>
          <p:nvPr>
            <p:ph type="ctrTitle"/>
          </p:nvPr>
        </p:nvSpPr>
        <p:spPr>
          <a:xfrm>
            <a:off x="342900" y="2755670"/>
            <a:ext cx="42291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" type="subTitle"/>
          </p:nvPr>
        </p:nvSpPr>
        <p:spPr>
          <a:xfrm>
            <a:off x="342900" y="4350221"/>
            <a:ext cx="422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793619"/>
            <a:ext cx="95391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bg>
      <p:bgPr>
        <a:solidFill>
          <a:srgbClr val="EAE8E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9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0" name="Google Shape;1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793619"/>
            <a:ext cx="95391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>
            <p:ph type="ctrTitle"/>
          </p:nvPr>
        </p:nvSpPr>
        <p:spPr>
          <a:xfrm>
            <a:off x="342900" y="2755670"/>
            <a:ext cx="42291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" type="subTitle"/>
          </p:nvPr>
        </p:nvSpPr>
        <p:spPr>
          <a:xfrm>
            <a:off x="342900" y="4350221"/>
            <a:ext cx="422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bg>
      <p:bgPr>
        <a:solidFill>
          <a:schemeClr val="accent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6" name="Google Shape;156;p30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30"/>
          <p:cNvSpPr txBox="1"/>
          <p:nvPr>
            <p:ph type="ctrTitle"/>
          </p:nvPr>
        </p:nvSpPr>
        <p:spPr>
          <a:xfrm>
            <a:off x="342900" y="2755670"/>
            <a:ext cx="42291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subTitle"/>
          </p:nvPr>
        </p:nvSpPr>
        <p:spPr>
          <a:xfrm>
            <a:off x="342900" y="4350221"/>
            <a:ext cx="422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59" name="Google Shape;1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793619"/>
            <a:ext cx="95391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ction Header" type="secHead">
  <p:cSld name="SECTION_HEAD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623888" y="3442098"/>
            <a:ext cx="7886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1500"/>
              <a:buNone/>
              <a:defRPr sz="1500">
                <a:solidFill>
                  <a:srgbClr val="949494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1400"/>
              <a:buNone/>
              <a:defRPr sz="1400">
                <a:solidFill>
                  <a:srgbClr val="949494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31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5" name="Google Shape;16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and Content">
  <p:cSld name="10_Title and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628650" y="116085"/>
            <a:ext cx="78867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628650" y="923433"/>
            <a:ext cx="78867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0" name="Google Shape;170;p32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342900" y="832593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628650" y="532804"/>
            <a:ext cx="7886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 txBox="1"/>
          <p:nvPr/>
        </p:nvSpPr>
        <p:spPr>
          <a:xfrm>
            <a:off x="3634027" y="4793618"/>
            <a:ext cx="2236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 sz="11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and Content">
  <p:cSld name="14_Title and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628650" y="116085"/>
            <a:ext cx="78867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628650" y="923433"/>
            <a:ext cx="78867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9" name="Google Shape;179;p33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33"/>
          <p:cNvCxnSpPr/>
          <p:nvPr/>
        </p:nvCxnSpPr>
        <p:spPr>
          <a:xfrm>
            <a:off x="342900" y="832593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33"/>
          <p:cNvSpPr txBox="1"/>
          <p:nvPr>
            <p:ph idx="2" type="body"/>
          </p:nvPr>
        </p:nvSpPr>
        <p:spPr>
          <a:xfrm>
            <a:off x="628650" y="532804"/>
            <a:ext cx="7886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82" name="Google Shape;18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and Content">
  <p:cSld name="16_Title and Conte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628650" y="116085"/>
            <a:ext cx="78867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6" name="Google Shape;186;p34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34"/>
          <p:cNvCxnSpPr/>
          <p:nvPr/>
        </p:nvCxnSpPr>
        <p:spPr>
          <a:xfrm>
            <a:off x="342900" y="832593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628650" y="923433"/>
            <a:ext cx="38862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34"/>
          <p:cNvSpPr txBox="1"/>
          <p:nvPr>
            <p:ph idx="2" type="body"/>
          </p:nvPr>
        </p:nvSpPr>
        <p:spPr>
          <a:xfrm>
            <a:off x="4629150" y="923433"/>
            <a:ext cx="38862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3" type="body"/>
          </p:nvPr>
        </p:nvSpPr>
        <p:spPr>
          <a:xfrm>
            <a:off x="628650" y="532804"/>
            <a:ext cx="7886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91" name="Google Shape;19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and Content">
  <p:cSld name="11_Title and Conte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628650" y="116085"/>
            <a:ext cx="78867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5" name="Google Shape;195;p35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35"/>
          <p:cNvCxnSpPr/>
          <p:nvPr/>
        </p:nvCxnSpPr>
        <p:spPr>
          <a:xfrm>
            <a:off x="342900" y="832593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628650" y="923433"/>
            <a:ext cx="38862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35"/>
          <p:cNvSpPr txBox="1"/>
          <p:nvPr>
            <p:ph idx="2" type="body"/>
          </p:nvPr>
        </p:nvSpPr>
        <p:spPr>
          <a:xfrm>
            <a:off x="4629150" y="923433"/>
            <a:ext cx="38862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35"/>
          <p:cNvSpPr txBox="1"/>
          <p:nvPr>
            <p:ph idx="3" type="body"/>
          </p:nvPr>
        </p:nvSpPr>
        <p:spPr>
          <a:xfrm>
            <a:off x="628650" y="532804"/>
            <a:ext cx="7886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00" name="Google Shape;20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/>
        </p:nvSpPr>
        <p:spPr>
          <a:xfrm>
            <a:off x="3634027" y="4793618"/>
            <a:ext cx="2236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and Content">
  <p:cSld name="13_Title and Conte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628650" y="388267"/>
            <a:ext cx="78867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628650" y="923433"/>
            <a:ext cx="78867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6" name="Google Shape;206;p36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36"/>
          <p:cNvCxnSpPr/>
          <p:nvPr/>
        </p:nvCxnSpPr>
        <p:spPr>
          <a:xfrm>
            <a:off x="342900" y="832593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8" name="Google Shape;20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/>
        </p:nvSpPr>
        <p:spPr>
          <a:xfrm>
            <a:off x="3634027" y="4793618"/>
            <a:ext cx="2236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 sz="110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and Content">
  <p:cSld name="12_Title and Conten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628650" y="116085"/>
            <a:ext cx="78867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3" name="Google Shape;213;p37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37"/>
          <p:cNvCxnSpPr/>
          <p:nvPr/>
        </p:nvCxnSpPr>
        <p:spPr>
          <a:xfrm>
            <a:off x="342900" y="832593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629841" y="923433"/>
            <a:ext cx="3868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6" name="Google Shape;216;p37"/>
          <p:cNvSpPr txBox="1"/>
          <p:nvPr>
            <p:ph idx="2" type="body"/>
          </p:nvPr>
        </p:nvSpPr>
        <p:spPr>
          <a:xfrm>
            <a:off x="629841" y="1286638"/>
            <a:ext cx="3868500" cy="3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7" name="Google Shape;217;p37"/>
          <p:cNvSpPr txBox="1"/>
          <p:nvPr>
            <p:ph idx="3" type="body"/>
          </p:nvPr>
        </p:nvSpPr>
        <p:spPr>
          <a:xfrm>
            <a:off x="4629150" y="923433"/>
            <a:ext cx="388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8" name="Google Shape;218;p37"/>
          <p:cNvSpPr txBox="1"/>
          <p:nvPr>
            <p:ph idx="4" type="body"/>
          </p:nvPr>
        </p:nvSpPr>
        <p:spPr>
          <a:xfrm>
            <a:off x="4629150" y="1286638"/>
            <a:ext cx="3887400" cy="3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idx="5" type="body"/>
          </p:nvPr>
        </p:nvSpPr>
        <p:spPr>
          <a:xfrm>
            <a:off x="628650" y="532804"/>
            <a:ext cx="7886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/>
        </p:nvSpPr>
        <p:spPr>
          <a:xfrm>
            <a:off x="3634027" y="4793618"/>
            <a:ext cx="2236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 sz="110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 with Caption" type="objTx">
  <p:cSld name="OBJECT_WITH_CAPTIO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solidFill>
                  <a:schemeClr val="dk1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5" name="Google Shape;225;p38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7" name="Google Shape;227;p38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8" name="Google Shape;22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 with Caption">
  <p:cSld name="4_Content with Caption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solidFill>
                  <a:schemeClr val="dk1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32" name="Google Shape;232;p39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4" name="Google Shape;234;p39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5" name="Google Shape;23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9"/>
          <p:cNvSpPr txBox="1"/>
          <p:nvPr/>
        </p:nvSpPr>
        <p:spPr>
          <a:xfrm>
            <a:off x="3634027" y="4793618"/>
            <a:ext cx="2236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 sz="11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Header">
  <p:cSld name="4_Section Header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623888" y="3442098"/>
            <a:ext cx="7886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1500"/>
              <a:buNone/>
              <a:defRPr sz="1500">
                <a:solidFill>
                  <a:srgbClr val="949494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1400"/>
              <a:buNone/>
              <a:defRPr sz="1400">
                <a:solidFill>
                  <a:srgbClr val="949494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1200"/>
              <a:buNone/>
              <a:defRPr sz="1200">
                <a:solidFill>
                  <a:srgbClr val="949494"/>
                </a:solidFill>
              </a:defRPr>
            </a:lvl9pPr>
          </a:lstStyle>
          <a:p/>
        </p:txBody>
      </p:sp>
      <p:sp>
        <p:nvSpPr>
          <p:cNvPr id="240" name="Google Shape;240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1" name="Google Shape;241;p40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2" name="Google Shape;24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3634027" y="4793618"/>
            <a:ext cx="2236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 sz="110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Only">
  <p:cSld name="4_Title 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6" name="Google Shape;246;p41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" name="Google Shape;247;p41"/>
          <p:cNvCxnSpPr/>
          <p:nvPr/>
        </p:nvCxnSpPr>
        <p:spPr>
          <a:xfrm>
            <a:off x="342900" y="82981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628650" y="534924"/>
            <a:ext cx="7886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9" name="Google Shape;249;p41"/>
          <p:cNvSpPr txBox="1"/>
          <p:nvPr>
            <p:ph type="title"/>
          </p:nvPr>
        </p:nvSpPr>
        <p:spPr>
          <a:xfrm>
            <a:off x="628650" y="116586"/>
            <a:ext cx="78867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50" name="Google Shape;25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1"/>
          <p:cNvSpPr txBox="1"/>
          <p:nvPr/>
        </p:nvSpPr>
        <p:spPr>
          <a:xfrm>
            <a:off x="3634027" y="4793618"/>
            <a:ext cx="2236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 sz="1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4" name="Google Shape;254;p42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5" name="Google Shape;25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2"/>
          <p:cNvSpPr txBox="1"/>
          <p:nvPr/>
        </p:nvSpPr>
        <p:spPr>
          <a:xfrm>
            <a:off x="3634027" y="4793618"/>
            <a:ext cx="2236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 sz="110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icture with Caption" type="picTx">
  <p:cSld name="PICTURE_WITH_CAPTION_TEX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4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4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61" name="Google Shape;261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43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3" name="Google Shape;26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3"/>
          <p:cNvSpPr txBox="1"/>
          <p:nvPr/>
        </p:nvSpPr>
        <p:spPr>
          <a:xfrm>
            <a:off x="3634027" y="4793618"/>
            <a:ext cx="2236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CRADA INFORMATION</a:t>
            </a:r>
            <a:endParaRPr sz="110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and Content">
  <p:cSld name="18_Title and Conten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628650" y="116085"/>
            <a:ext cx="78867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8" name="Google Shape;268;p44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" name="Google Shape;269;p44"/>
          <p:cNvCxnSpPr/>
          <p:nvPr/>
        </p:nvCxnSpPr>
        <p:spPr>
          <a:xfrm>
            <a:off x="342900" y="832593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629841" y="923433"/>
            <a:ext cx="7885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71" name="Google Shape;271;p44"/>
          <p:cNvSpPr txBox="1"/>
          <p:nvPr>
            <p:ph idx="2" type="body"/>
          </p:nvPr>
        </p:nvSpPr>
        <p:spPr>
          <a:xfrm>
            <a:off x="629841" y="1286638"/>
            <a:ext cx="7885500" cy="3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72" name="Google Shape;27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4"/>
          <p:cNvSpPr txBox="1"/>
          <p:nvPr>
            <p:ph idx="3" type="body"/>
          </p:nvPr>
        </p:nvSpPr>
        <p:spPr>
          <a:xfrm>
            <a:off x="628650" y="532804"/>
            <a:ext cx="7886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and Content">
  <p:cSld name="15_Title and Conte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628650" y="388267"/>
            <a:ext cx="78867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628650" y="923433"/>
            <a:ext cx="78867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8" name="Google Shape;278;p45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45"/>
          <p:cNvCxnSpPr/>
          <p:nvPr/>
        </p:nvCxnSpPr>
        <p:spPr>
          <a:xfrm>
            <a:off x="342900" y="832593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0" name="Google Shape;280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and Content">
  <p:cSld name="19_Title and Conten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628650" y="116085"/>
            <a:ext cx="78867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3" name="Google Shape;283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4" name="Google Shape;284;p46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5" name="Google Shape;285;p46"/>
          <p:cNvCxnSpPr/>
          <p:nvPr/>
        </p:nvCxnSpPr>
        <p:spPr>
          <a:xfrm>
            <a:off x="342900" y="832593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629841" y="923433"/>
            <a:ext cx="3868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87" name="Google Shape;287;p46"/>
          <p:cNvSpPr txBox="1"/>
          <p:nvPr>
            <p:ph idx="2" type="body"/>
          </p:nvPr>
        </p:nvSpPr>
        <p:spPr>
          <a:xfrm>
            <a:off x="629841" y="1286638"/>
            <a:ext cx="3868500" cy="3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8" name="Google Shape;288;p46"/>
          <p:cNvSpPr txBox="1"/>
          <p:nvPr>
            <p:ph idx="3" type="body"/>
          </p:nvPr>
        </p:nvSpPr>
        <p:spPr>
          <a:xfrm>
            <a:off x="4629150" y="923433"/>
            <a:ext cx="388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89" name="Google Shape;289;p46"/>
          <p:cNvSpPr txBox="1"/>
          <p:nvPr>
            <p:ph idx="4" type="body"/>
          </p:nvPr>
        </p:nvSpPr>
        <p:spPr>
          <a:xfrm>
            <a:off x="4629150" y="1286638"/>
            <a:ext cx="3887400" cy="3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0" name="Google Shape;290;p46"/>
          <p:cNvSpPr txBox="1"/>
          <p:nvPr>
            <p:ph idx="5" type="body"/>
          </p:nvPr>
        </p:nvSpPr>
        <p:spPr>
          <a:xfrm>
            <a:off x="628650" y="532804"/>
            <a:ext cx="7886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91" name="Google Shape;29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Only">
  <p:cSld name="5_Title 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4" name="Google Shape;294;p47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5" name="Google Shape;295;p47"/>
          <p:cNvCxnSpPr/>
          <p:nvPr/>
        </p:nvCxnSpPr>
        <p:spPr>
          <a:xfrm>
            <a:off x="342900" y="82981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628650" y="534924"/>
            <a:ext cx="7886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7" name="Google Shape;297;p47"/>
          <p:cNvSpPr txBox="1"/>
          <p:nvPr>
            <p:ph type="title"/>
          </p:nvPr>
        </p:nvSpPr>
        <p:spPr>
          <a:xfrm>
            <a:off x="628650" y="116586"/>
            <a:ext cx="78867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98" name="Google Shape;29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1" name="Google Shape;301;p48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2" name="Google Shape;30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icture with Caption">
  <p:cSld name="5_Picture with Ca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49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07" name="Google Shape;307;p4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8" name="Google Shape;308;p49"/>
          <p:cNvCxnSpPr/>
          <p:nvPr/>
        </p:nvCxnSpPr>
        <p:spPr>
          <a:xfrm>
            <a:off x="342900" y="4682888"/>
            <a:ext cx="8401200" cy="0"/>
          </a:xfrm>
          <a:prstGeom prst="straightConnector1">
            <a:avLst/>
          </a:prstGeom>
          <a:noFill/>
          <a:ln cap="flat" cmpd="sng" w="16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9" name="Google Shape;30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786928"/>
            <a:ext cx="953919" cy="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29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24.xml"/><Relationship Id="rId3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23.xml"/><Relationship Id="rId3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26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3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rugtargetcommons.fimm.fi/bioactivities?id=DTCT0027880&amp;category=Target&amp;name=ABCG2" TargetMode="External"/><Relationship Id="rId4" Type="http://schemas.openxmlformats.org/officeDocument/2006/relationships/hyperlink" Target="https://drugtargetcommons.fimm.fi/bioactivities?id=DTCT0027880&amp;category=Target&amp;name=ABCG2" TargetMode="External"/><Relationship Id="rId5" Type="http://schemas.openxmlformats.org/officeDocument/2006/relationships/hyperlink" Target="https://solr.ideaconsult.net/search/excape/" TargetMode="External"/><Relationship Id="rId6" Type="http://schemas.openxmlformats.org/officeDocument/2006/relationships/hyperlink" Target="https://www.ebi.ac.uk/chembl/target_report_card/CHEMBL5393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19.jpg"/><Relationship Id="rId5" Type="http://schemas.openxmlformats.org/officeDocument/2006/relationships/image" Target="../media/image16.jpg"/><Relationship Id="rId6" Type="http://schemas.openxmlformats.org/officeDocument/2006/relationships/image" Target="../media/image18.png"/><Relationship Id="rId7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ctrTitle"/>
          </p:nvPr>
        </p:nvSpPr>
        <p:spPr>
          <a:xfrm>
            <a:off x="-458400" y="2884975"/>
            <a:ext cx="75357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Predictive Modeling of Potential Substrates and </a:t>
            </a:r>
            <a:endParaRPr sz="14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Inhibitors of BCRP in the Blood-Brain Barrier </a:t>
            </a:r>
            <a:endParaRPr sz="14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315" name="Google Shape;315;p50"/>
          <p:cNvSpPr txBox="1"/>
          <p:nvPr>
            <p:ph idx="1" type="subTitle"/>
          </p:nvPr>
        </p:nvSpPr>
        <p:spPr>
          <a:xfrm>
            <a:off x="2066700" y="3469634"/>
            <a:ext cx="5010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200"/>
              <a:t>Kendra Schorr, PharmD Candidate</a:t>
            </a:r>
            <a:endParaRPr sz="1200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200"/>
              <a:t>Butler University</a:t>
            </a:r>
            <a:endParaRPr sz="1200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200"/>
              <a:t>Mentor: Dr. Amanda Paulson, Ph.D.</a:t>
            </a:r>
            <a:endParaRPr sz="1200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200"/>
              <a:t>2021 ATOM Internship Symposium | July 2021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 txBox="1"/>
          <p:nvPr>
            <p:ph type="ctrTitle"/>
          </p:nvPr>
        </p:nvSpPr>
        <p:spPr>
          <a:xfrm>
            <a:off x="257175" y="2066752"/>
            <a:ext cx="31719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396" name="Google Shape;396;p59"/>
          <p:cNvSpPr txBox="1"/>
          <p:nvPr>
            <p:ph idx="1" type="subTitle"/>
          </p:nvPr>
        </p:nvSpPr>
        <p:spPr>
          <a:xfrm>
            <a:off x="257175" y="3262666"/>
            <a:ext cx="3171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97" name="Google Shape;397;p59"/>
          <p:cNvSpPr txBox="1"/>
          <p:nvPr>
            <p:ph idx="12" type="sldNum"/>
          </p:nvPr>
        </p:nvSpPr>
        <p:spPr>
          <a:xfrm>
            <a:off x="7456213" y="4794722"/>
            <a:ext cx="1543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/>
          <p:nvPr/>
        </p:nvSpPr>
        <p:spPr>
          <a:xfrm>
            <a:off x="1305375" y="375525"/>
            <a:ext cx="6370800" cy="477900"/>
          </a:xfrm>
          <a:prstGeom prst="roundRect">
            <a:avLst>
              <a:gd fmla="val 16667" name="adj"/>
            </a:avLst>
          </a:prstGeom>
          <a:solidFill>
            <a:srgbClr val="FFC61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Scaffold Split</a:t>
            </a:r>
            <a:endParaRPr/>
          </a:p>
        </p:txBody>
      </p:sp>
      <p:sp>
        <p:nvSpPr>
          <p:cNvPr id="403" name="Google Shape;403;p60"/>
          <p:cNvSpPr/>
          <p:nvPr/>
        </p:nvSpPr>
        <p:spPr>
          <a:xfrm>
            <a:off x="186450" y="1177850"/>
            <a:ext cx="1255500" cy="824400"/>
          </a:xfrm>
          <a:prstGeom prst="roundRect">
            <a:avLst>
              <a:gd fmla="val 16667" name="adj"/>
            </a:avLst>
          </a:prstGeom>
          <a:solidFill>
            <a:srgbClr val="BE236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ECFP</a:t>
            </a:r>
            <a:endParaRPr/>
          </a:p>
        </p:txBody>
      </p:sp>
      <p:sp>
        <p:nvSpPr>
          <p:cNvPr id="404" name="Google Shape;404;p60"/>
          <p:cNvSpPr/>
          <p:nvPr/>
        </p:nvSpPr>
        <p:spPr>
          <a:xfrm>
            <a:off x="1986263" y="1177850"/>
            <a:ext cx="1255500" cy="824400"/>
          </a:xfrm>
          <a:prstGeom prst="roundRect">
            <a:avLst>
              <a:gd fmla="val 16667" name="adj"/>
            </a:avLst>
          </a:prstGeom>
          <a:solidFill>
            <a:srgbClr val="BE236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RDKit</a:t>
            </a:r>
            <a:endParaRPr/>
          </a:p>
        </p:txBody>
      </p:sp>
      <p:sp>
        <p:nvSpPr>
          <p:cNvPr id="405" name="Google Shape;405;p60"/>
          <p:cNvSpPr/>
          <p:nvPr/>
        </p:nvSpPr>
        <p:spPr>
          <a:xfrm>
            <a:off x="3863013" y="1177850"/>
            <a:ext cx="1255500" cy="824400"/>
          </a:xfrm>
          <a:prstGeom prst="roundRect">
            <a:avLst>
              <a:gd fmla="val 16667" name="adj"/>
            </a:avLst>
          </a:prstGeom>
          <a:solidFill>
            <a:srgbClr val="BE236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Mordred</a:t>
            </a:r>
            <a:endParaRPr/>
          </a:p>
        </p:txBody>
      </p:sp>
      <p:sp>
        <p:nvSpPr>
          <p:cNvPr id="406" name="Google Shape;406;p60"/>
          <p:cNvSpPr/>
          <p:nvPr/>
        </p:nvSpPr>
        <p:spPr>
          <a:xfrm>
            <a:off x="7539588" y="1177825"/>
            <a:ext cx="1255500" cy="824400"/>
          </a:xfrm>
          <a:prstGeom prst="roundRect">
            <a:avLst>
              <a:gd fmla="val 16667" name="adj"/>
            </a:avLst>
          </a:prstGeom>
          <a:solidFill>
            <a:srgbClr val="BE236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Conv</a:t>
            </a:r>
            <a:endParaRPr/>
          </a:p>
        </p:txBody>
      </p:sp>
      <p:sp>
        <p:nvSpPr>
          <p:cNvPr id="407" name="Google Shape;407;p60"/>
          <p:cNvSpPr/>
          <p:nvPr/>
        </p:nvSpPr>
        <p:spPr>
          <a:xfrm>
            <a:off x="5739775" y="1177825"/>
            <a:ext cx="1255500" cy="824400"/>
          </a:xfrm>
          <a:prstGeom prst="roundRect">
            <a:avLst>
              <a:gd fmla="val 16667" name="adj"/>
            </a:avLst>
          </a:prstGeom>
          <a:solidFill>
            <a:srgbClr val="BE236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MOE</a:t>
            </a:r>
            <a:endParaRPr/>
          </a:p>
        </p:txBody>
      </p:sp>
      <p:sp>
        <p:nvSpPr>
          <p:cNvPr id="408" name="Google Shape;408;p60"/>
          <p:cNvSpPr/>
          <p:nvPr/>
        </p:nvSpPr>
        <p:spPr>
          <a:xfrm>
            <a:off x="888200" y="2435775"/>
            <a:ext cx="1517700" cy="572700"/>
          </a:xfrm>
          <a:prstGeom prst="roundRect">
            <a:avLst>
              <a:gd fmla="val 16667" name="adj"/>
            </a:avLst>
          </a:prstGeom>
          <a:solidFill>
            <a:srgbClr val="6EC8B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409" name="Google Shape;409;p60"/>
          <p:cNvSpPr/>
          <p:nvPr/>
        </p:nvSpPr>
        <p:spPr>
          <a:xfrm>
            <a:off x="3731925" y="2435775"/>
            <a:ext cx="1517700" cy="572700"/>
          </a:xfrm>
          <a:prstGeom prst="roundRect">
            <a:avLst>
              <a:gd fmla="val 16667" name="adj"/>
            </a:avLst>
          </a:prstGeom>
          <a:solidFill>
            <a:srgbClr val="6EC8B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410" name="Google Shape;410;p60"/>
          <p:cNvSpPr/>
          <p:nvPr/>
        </p:nvSpPr>
        <p:spPr>
          <a:xfrm>
            <a:off x="6575650" y="2435775"/>
            <a:ext cx="1517700" cy="572700"/>
          </a:xfrm>
          <a:prstGeom prst="roundRect">
            <a:avLst>
              <a:gd fmla="val 16667" name="adj"/>
            </a:avLst>
          </a:prstGeom>
          <a:solidFill>
            <a:srgbClr val="6EC8B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411" name="Google Shape;411;p60"/>
          <p:cNvSpPr/>
          <p:nvPr/>
        </p:nvSpPr>
        <p:spPr>
          <a:xfrm>
            <a:off x="5768563" y="3357675"/>
            <a:ext cx="773400" cy="1410300"/>
          </a:xfrm>
          <a:prstGeom prst="roundRect">
            <a:avLst>
              <a:gd fmla="val 16667" name="adj"/>
            </a:avLst>
          </a:prstGeom>
          <a:solidFill>
            <a:srgbClr val="353C50">
              <a:alpha val="49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Number of layers:    [2, 3]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2" name="Google Shape;412;p60"/>
          <p:cNvSpPr/>
          <p:nvPr/>
        </p:nvSpPr>
        <p:spPr>
          <a:xfrm>
            <a:off x="6602700" y="3357675"/>
            <a:ext cx="773400" cy="1410300"/>
          </a:xfrm>
          <a:prstGeom prst="roundRect">
            <a:avLst>
              <a:gd fmla="val 16667" name="adj"/>
            </a:avLst>
          </a:prstGeom>
          <a:solidFill>
            <a:srgbClr val="353C50">
              <a:alpha val="49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Layer Sizes: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[64, 128, 256, 512, 1024]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3" name="Google Shape;413;p60"/>
          <p:cNvSpPr/>
          <p:nvPr/>
        </p:nvSpPr>
        <p:spPr>
          <a:xfrm>
            <a:off x="8255550" y="3357675"/>
            <a:ext cx="773400" cy="1410300"/>
          </a:xfrm>
          <a:prstGeom prst="roundRect">
            <a:avLst>
              <a:gd fmla="val 16667" name="adj"/>
            </a:avLst>
          </a:prstGeom>
          <a:solidFill>
            <a:srgbClr val="353C50">
              <a:alpha val="49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Dropouts: [0.1, 0.2, 0.3, 0.4, 0.5]</a:t>
            </a:r>
            <a:endParaRPr sz="800"/>
          </a:p>
        </p:txBody>
      </p:sp>
      <p:sp>
        <p:nvSpPr>
          <p:cNvPr id="414" name="Google Shape;414;p60"/>
          <p:cNvSpPr/>
          <p:nvPr/>
        </p:nvSpPr>
        <p:spPr>
          <a:xfrm>
            <a:off x="7429125" y="3357675"/>
            <a:ext cx="773400" cy="1410300"/>
          </a:xfrm>
          <a:prstGeom prst="roundRect">
            <a:avLst>
              <a:gd fmla="val 16667" name="adj"/>
            </a:avLst>
          </a:prstGeom>
          <a:solidFill>
            <a:srgbClr val="353C50">
              <a:alpha val="49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Learning Rates</a:t>
            </a:r>
            <a:r>
              <a:rPr lang="en" sz="800"/>
              <a:t>: [0.00001, 0.0005, 0.0001, 0.005, 0.001, 0.01, 0.05, 0.1, 0.15]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5" name="Google Shape;415;p60"/>
          <p:cNvSpPr/>
          <p:nvPr/>
        </p:nvSpPr>
        <p:spPr>
          <a:xfrm>
            <a:off x="4600450" y="3357675"/>
            <a:ext cx="773400" cy="1410300"/>
          </a:xfrm>
          <a:prstGeom prst="roundRect">
            <a:avLst>
              <a:gd fmla="val 16667" name="adj"/>
            </a:avLst>
          </a:prstGeom>
          <a:solidFill>
            <a:srgbClr val="353C50">
              <a:alpha val="49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Learning Rates: [0.0001, 0.001, 0.01, 0.05, 0.1, 0.2, 0.25, 0.3, 0.4, 0.5]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6" name="Google Shape;416;p60"/>
          <p:cNvSpPr/>
          <p:nvPr/>
        </p:nvSpPr>
        <p:spPr>
          <a:xfrm>
            <a:off x="3770150" y="3357675"/>
            <a:ext cx="773400" cy="1410300"/>
          </a:xfrm>
          <a:prstGeom prst="roundRect">
            <a:avLst>
              <a:gd fmla="val 16667" name="adj"/>
            </a:avLst>
          </a:prstGeom>
          <a:solidFill>
            <a:srgbClr val="353C50">
              <a:alpha val="49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Gamma: [0.0, 0.05, 0.1, 0.2, 0.3, 0.4, 0.5, 0.6, 0.7],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7" name="Google Shape;417;p60"/>
          <p:cNvSpPr/>
          <p:nvPr/>
        </p:nvSpPr>
        <p:spPr>
          <a:xfrm>
            <a:off x="2054600" y="3357675"/>
            <a:ext cx="773400" cy="1410300"/>
          </a:xfrm>
          <a:prstGeom prst="roundRect">
            <a:avLst>
              <a:gd fmla="val 16667" name="adj"/>
            </a:avLst>
          </a:prstGeom>
          <a:solidFill>
            <a:srgbClr val="353C50">
              <a:alpha val="49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Max Features: [32, 64, 128, 256, 512]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8" name="Google Shape;418;p60"/>
          <p:cNvSpPr/>
          <p:nvPr/>
        </p:nvSpPr>
        <p:spPr>
          <a:xfrm>
            <a:off x="391675" y="3357675"/>
            <a:ext cx="773400" cy="1410300"/>
          </a:xfrm>
          <a:prstGeom prst="roundRect">
            <a:avLst>
              <a:gd fmla="val 16667" name="adj"/>
            </a:avLst>
          </a:prstGeom>
          <a:solidFill>
            <a:srgbClr val="353C50">
              <a:alpha val="49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Number of estimators: [16, 32, 64, 128, 256, 512]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9" name="Google Shape;419;p60"/>
          <p:cNvSpPr/>
          <p:nvPr/>
        </p:nvSpPr>
        <p:spPr>
          <a:xfrm>
            <a:off x="1237200" y="3357675"/>
            <a:ext cx="773400" cy="1410300"/>
          </a:xfrm>
          <a:prstGeom prst="roundRect">
            <a:avLst>
              <a:gd fmla="val 16667" name="adj"/>
            </a:avLst>
          </a:prstGeom>
          <a:solidFill>
            <a:srgbClr val="353C50">
              <a:alpha val="49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Tree Depth: [16, 32, 64, 128, 256]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420" name="Google Shape;420;p60"/>
          <p:cNvCxnSpPr>
            <a:stCxn id="408" idx="2"/>
            <a:endCxn id="418" idx="0"/>
          </p:cNvCxnSpPr>
          <p:nvPr/>
        </p:nvCxnSpPr>
        <p:spPr>
          <a:xfrm flipH="1">
            <a:off x="778250" y="3008475"/>
            <a:ext cx="8688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60"/>
          <p:cNvCxnSpPr>
            <a:stCxn id="408" idx="2"/>
            <a:endCxn id="419" idx="0"/>
          </p:cNvCxnSpPr>
          <p:nvPr/>
        </p:nvCxnSpPr>
        <p:spPr>
          <a:xfrm flipH="1">
            <a:off x="1623950" y="3008475"/>
            <a:ext cx="231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60"/>
          <p:cNvCxnSpPr>
            <a:stCxn id="408" idx="2"/>
            <a:endCxn id="417" idx="0"/>
          </p:cNvCxnSpPr>
          <p:nvPr/>
        </p:nvCxnSpPr>
        <p:spPr>
          <a:xfrm>
            <a:off x="1647050" y="3008475"/>
            <a:ext cx="7944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60"/>
          <p:cNvCxnSpPr>
            <a:stCxn id="409" idx="2"/>
            <a:endCxn id="416" idx="0"/>
          </p:cNvCxnSpPr>
          <p:nvPr/>
        </p:nvCxnSpPr>
        <p:spPr>
          <a:xfrm flipH="1">
            <a:off x="4156875" y="3008475"/>
            <a:ext cx="3339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60"/>
          <p:cNvCxnSpPr>
            <a:stCxn id="409" idx="2"/>
            <a:endCxn id="415" idx="0"/>
          </p:cNvCxnSpPr>
          <p:nvPr/>
        </p:nvCxnSpPr>
        <p:spPr>
          <a:xfrm>
            <a:off x="4490775" y="3008475"/>
            <a:ext cx="4965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60"/>
          <p:cNvCxnSpPr>
            <a:stCxn id="410" idx="2"/>
            <a:endCxn id="411" idx="0"/>
          </p:cNvCxnSpPr>
          <p:nvPr/>
        </p:nvCxnSpPr>
        <p:spPr>
          <a:xfrm flipH="1">
            <a:off x="6155200" y="3008475"/>
            <a:ext cx="11793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60"/>
          <p:cNvCxnSpPr>
            <a:stCxn id="410" idx="2"/>
            <a:endCxn id="412" idx="0"/>
          </p:cNvCxnSpPr>
          <p:nvPr/>
        </p:nvCxnSpPr>
        <p:spPr>
          <a:xfrm flipH="1">
            <a:off x="6989500" y="3008475"/>
            <a:ext cx="3450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60"/>
          <p:cNvCxnSpPr>
            <a:stCxn id="410" idx="2"/>
            <a:endCxn id="414" idx="0"/>
          </p:cNvCxnSpPr>
          <p:nvPr/>
        </p:nvCxnSpPr>
        <p:spPr>
          <a:xfrm>
            <a:off x="7334500" y="3008475"/>
            <a:ext cx="4812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60"/>
          <p:cNvCxnSpPr>
            <a:stCxn id="410" idx="2"/>
            <a:endCxn id="413" idx="0"/>
          </p:cNvCxnSpPr>
          <p:nvPr/>
        </p:nvCxnSpPr>
        <p:spPr>
          <a:xfrm>
            <a:off x="7334500" y="3008475"/>
            <a:ext cx="13077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60"/>
          <p:cNvCxnSpPr>
            <a:stCxn id="402" idx="2"/>
            <a:endCxn id="403" idx="0"/>
          </p:cNvCxnSpPr>
          <p:nvPr/>
        </p:nvCxnSpPr>
        <p:spPr>
          <a:xfrm flipH="1">
            <a:off x="814275" y="853425"/>
            <a:ext cx="36765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60"/>
          <p:cNvCxnSpPr>
            <a:stCxn id="402" idx="2"/>
            <a:endCxn id="404" idx="0"/>
          </p:cNvCxnSpPr>
          <p:nvPr/>
        </p:nvCxnSpPr>
        <p:spPr>
          <a:xfrm flipH="1">
            <a:off x="2613975" y="853425"/>
            <a:ext cx="18768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60"/>
          <p:cNvCxnSpPr>
            <a:stCxn id="402" idx="2"/>
            <a:endCxn id="405" idx="0"/>
          </p:cNvCxnSpPr>
          <p:nvPr/>
        </p:nvCxnSpPr>
        <p:spPr>
          <a:xfrm>
            <a:off x="4490775" y="853425"/>
            <a:ext cx="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60"/>
          <p:cNvCxnSpPr>
            <a:stCxn id="402" idx="2"/>
            <a:endCxn id="406" idx="0"/>
          </p:cNvCxnSpPr>
          <p:nvPr/>
        </p:nvCxnSpPr>
        <p:spPr>
          <a:xfrm>
            <a:off x="4490775" y="853425"/>
            <a:ext cx="36765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60"/>
          <p:cNvCxnSpPr>
            <a:stCxn id="402" idx="2"/>
            <a:endCxn id="407" idx="0"/>
          </p:cNvCxnSpPr>
          <p:nvPr/>
        </p:nvCxnSpPr>
        <p:spPr>
          <a:xfrm>
            <a:off x="4490775" y="853425"/>
            <a:ext cx="18768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60"/>
          <p:cNvCxnSpPr>
            <a:stCxn id="403" idx="2"/>
            <a:endCxn id="408" idx="0"/>
          </p:cNvCxnSpPr>
          <p:nvPr/>
        </p:nvCxnSpPr>
        <p:spPr>
          <a:xfrm>
            <a:off x="814200" y="2002250"/>
            <a:ext cx="8328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60"/>
          <p:cNvCxnSpPr>
            <a:stCxn id="403" idx="2"/>
            <a:endCxn id="409" idx="0"/>
          </p:cNvCxnSpPr>
          <p:nvPr/>
        </p:nvCxnSpPr>
        <p:spPr>
          <a:xfrm>
            <a:off x="814200" y="2002250"/>
            <a:ext cx="36765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60"/>
          <p:cNvCxnSpPr>
            <a:stCxn id="403" idx="2"/>
            <a:endCxn id="410" idx="0"/>
          </p:cNvCxnSpPr>
          <p:nvPr/>
        </p:nvCxnSpPr>
        <p:spPr>
          <a:xfrm>
            <a:off x="814200" y="2002250"/>
            <a:ext cx="65202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60"/>
          <p:cNvCxnSpPr>
            <a:stCxn id="404" idx="2"/>
            <a:endCxn id="408" idx="0"/>
          </p:cNvCxnSpPr>
          <p:nvPr/>
        </p:nvCxnSpPr>
        <p:spPr>
          <a:xfrm flipH="1">
            <a:off x="1647113" y="2002250"/>
            <a:ext cx="9669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60"/>
          <p:cNvCxnSpPr>
            <a:stCxn id="410" idx="0"/>
            <a:endCxn id="404" idx="2"/>
          </p:cNvCxnSpPr>
          <p:nvPr/>
        </p:nvCxnSpPr>
        <p:spPr>
          <a:xfrm rot="10800000">
            <a:off x="2614000" y="2002275"/>
            <a:ext cx="47205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60"/>
          <p:cNvCxnSpPr>
            <a:stCxn id="404" idx="2"/>
            <a:endCxn id="409" idx="0"/>
          </p:cNvCxnSpPr>
          <p:nvPr/>
        </p:nvCxnSpPr>
        <p:spPr>
          <a:xfrm>
            <a:off x="2614013" y="2002250"/>
            <a:ext cx="18768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60"/>
          <p:cNvCxnSpPr>
            <a:stCxn id="405" idx="2"/>
            <a:endCxn id="408" idx="0"/>
          </p:cNvCxnSpPr>
          <p:nvPr/>
        </p:nvCxnSpPr>
        <p:spPr>
          <a:xfrm flipH="1">
            <a:off x="1647063" y="2002250"/>
            <a:ext cx="28437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60"/>
          <p:cNvCxnSpPr>
            <a:stCxn id="405" idx="2"/>
            <a:endCxn id="409" idx="0"/>
          </p:cNvCxnSpPr>
          <p:nvPr/>
        </p:nvCxnSpPr>
        <p:spPr>
          <a:xfrm>
            <a:off x="4490763" y="2002250"/>
            <a:ext cx="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60"/>
          <p:cNvCxnSpPr>
            <a:stCxn id="405" idx="2"/>
            <a:endCxn id="410" idx="0"/>
          </p:cNvCxnSpPr>
          <p:nvPr/>
        </p:nvCxnSpPr>
        <p:spPr>
          <a:xfrm>
            <a:off x="4490763" y="2002250"/>
            <a:ext cx="28437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60"/>
          <p:cNvCxnSpPr>
            <a:stCxn id="406" idx="2"/>
            <a:endCxn id="410" idx="0"/>
          </p:cNvCxnSpPr>
          <p:nvPr/>
        </p:nvCxnSpPr>
        <p:spPr>
          <a:xfrm flipH="1">
            <a:off x="7334538" y="2002225"/>
            <a:ext cx="8328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60"/>
          <p:cNvCxnSpPr>
            <a:stCxn id="407" idx="2"/>
            <a:endCxn id="408" idx="0"/>
          </p:cNvCxnSpPr>
          <p:nvPr/>
        </p:nvCxnSpPr>
        <p:spPr>
          <a:xfrm flipH="1">
            <a:off x="1647025" y="2002225"/>
            <a:ext cx="47205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60"/>
          <p:cNvCxnSpPr>
            <a:stCxn id="407" idx="2"/>
            <a:endCxn id="409" idx="0"/>
          </p:cNvCxnSpPr>
          <p:nvPr/>
        </p:nvCxnSpPr>
        <p:spPr>
          <a:xfrm flipH="1">
            <a:off x="4490725" y="2002225"/>
            <a:ext cx="18768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60"/>
          <p:cNvCxnSpPr>
            <a:stCxn id="407" idx="2"/>
            <a:endCxn id="410" idx="0"/>
          </p:cNvCxnSpPr>
          <p:nvPr/>
        </p:nvCxnSpPr>
        <p:spPr>
          <a:xfrm>
            <a:off x="6367525" y="2002225"/>
            <a:ext cx="9669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ctrTitle"/>
          </p:nvPr>
        </p:nvSpPr>
        <p:spPr>
          <a:xfrm>
            <a:off x="257175" y="2066750"/>
            <a:ext cx="3411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en"/>
              <a:t>Post-Modeling</a:t>
            </a:r>
            <a:endParaRPr/>
          </a:p>
        </p:txBody>
      </p:sp>
      <p:sp>
        <p:nvSpPr>
          <p:cNvPr id="452" name="Google Shape;452;p61"/>
          <p:cNvSpPr txBox="1"/>
          <p:nvPr>
            <p:ph idx="1" type="subTitle"/>
          </p:nvPr>
        </p:nvSpPr>
        <p:spPr>
          <a:xfrm>
            <a:off x="257175" y="3262666"/>
            <a:ext cx="3171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ct val="100000"/>
              <a:buNone/>
            </a:pPr>
            <a:r>
              <a:rPr lang="en"/>
              <a:t>Inference</a:t>
            </a:r>
            <a:endParaRPr/>
          </a:p>
        </p:txBody>
      </p:sp>
      <p:sp>
        <p:nvSpPr>
          <p:cNvPr id="453" name="Google Shape;453;p61"/>
          <p:cNvSpPr txBox="1"/>
          <p:nvPr>
            <p:ph idx="12" type="sldNum"/>
          </p:nvPr>
        </p:nvSpPr>
        <p:spPr>
          <a:xfrm>
            <a:off x="7456213" y="4794722"/>
            <a:ext cx="1543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Scores</a:t>
            </a:r>
            <a:endParaRPr/>
          </a:p>
        </p:txBody>
      </p:sp>
      <p:pic>
        <p:nvPicPr>
          <p:cNvPr id="459" name="Google Shape;4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801" y="1017725"/>
            <a:ext cx="6554276" cy="38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BCRP_reg_in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576" y="1017725"/>
            <a:ext cx="6925124" cy="40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pic>
        <p:nvPicPr>
          <p:cNvPr id="471" name="Google Shape;47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38" y="1122626"/>
            <a:ext cx="8649124" cy="32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it work?</a:t>
            </a:r>
            <a:endParaRPr/>
          </a:p>
        </p:txBody>
      </p:sp>
      <p:graphicFrame>
        <p:nvGraphicFramePr>
          <p:cNvPr id="477" name="Google Shape;477;p65"/>
          <p:cNvGraphicFramePr/>
          <p:nvPr/>
        </p:nvGraphicFramePr>
        <p:xfrm>
          <a:off x="311700" y="131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{C416458D-E033-4D4C-AC7C-64F70098F9E3}</a:tableStyleId>
              </a:tblPr>
              <a:tblGrid>
                <a:gridCol w="1116175"/>
                <a:gridCol w="1116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Set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7DD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Top Model R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² Score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7DDD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BCRP_reg_in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0.4024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BCRP_reg_in_74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0.4261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BCRP_reg_in_76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0.1736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78" name="Google Shape;47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575" y="1017725"/>
            <a:ext cx="6032726" cy="352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pic>
        <p:nvPicPr>
          <p:cNvPr id="484" name="Google Shape;48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49" y="1633175"/>
            <a:ext cx="3523949" cy="3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6"/>
          <p:cNvSpPr txBox="1"/>
          <p:nvPr/>
        </p:nvSpPr>
        <p:spPr>
          <a:xfrm>
            <a:off x="1312800" y="1292225"/>
            <a:ext cx="21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BCRP_cla_in Model</a:t>
            </a:r>
            <a:endParaRPr/>
          </a:p>
        </p:txBody>
      </p:sp>
      <p:pic>
        <p:nvPicPr>
          <p:cNvPr id="486" name="Google Shape;48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575" y="1633175"/>
            <a:ext cx="3489883" cy="327222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6"/>
          <p:cNvSpPr txBox="1"/>
          <p:nvPr/>
        </p:nvSpPr>
        <p:spPr>
          <a:xfrm>
            <a:off x="5878450" y="1292225"/>
            <a:ext cx="21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Best BCRP_cla_tr Model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"/>
          <p:cNvSpPr txBox="1"/>
          <p:nvPr>
            <p:ph type="ctrTitle"/>
          </p:nvPr>
        </p:nvSpPr>
        <p:spPr>
          <a:xfrm>
            <a:off x="342900" y="2212620"/>
            <a:ext cx="4229100" cy="15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Directions</a:t>
            </a:r>
            <a:endParaRPr/>
          </a:p>
        </p:txBody>
      </p:sp>
      <p:sp>
        <p:nvSpPr>
          <p:cNvPr id="493" name="Google Shape;493;p67"/>
          <p:cNvSpPr txBox="1"/>
          <p:nvPr>
            <p:ph idx="1" type="subTitle"/>
          </p:nvPr>
        </p:nvSpPr>
        <p:spPr>
          <a:xfrm>
            <a:off x="342900" y="4350221"/>
            <a:ext cx="4229100" cy="2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Models</a:t>
            </a:r>
            <a:endParaRPr/>
          </a:p>
        </p:txBody>
      </p:sp>
      <p:graphicFrame>
        <p:nvGraphicFramePr>
          <p:cNvPr id="499" name="Google Shape;499;p68"/>
          <p:cNvGraphicFramePr/>
          <p:nvPr/>
        </p:nvGraphicFramePr>
        <p:xfrm>
          <a:off x="921125" y="173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{C416458D-E033-4D4C-AC7C-64F70098F9E3}</a:tableStyleId>
              </a:tblPr>
              <a:tblGrid>
                <a:gridCol w="1809750"/>
                <a:gridCol w="1679400"/>
                <a:gridCol w="1655675"/>
                <a:gridCol w="1620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Classification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DD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Regression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7DDD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Inhibition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C7BF">
                        <a:alpha val="1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Transport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0C7BF">
                        <a:alpha val="19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Inhibition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0C7BF">
                        <a:alpha val="1955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Featurizer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DD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RDKit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Mordred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Mordred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DD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Roc Auc Score/R² score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7DD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ctrTitle"/>
          </p:nvPr>
        </p:nvSpPr>
        <p:spPr>
          <a:xfrm>
            <a:off x="342900" y="2161420"/>
            <a:ext cx="42291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21" name="Google Shape;321;p5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505" name="Google Shape;505;p69"/>
          <p:cNvSpPr txBox="1"/>
          <p:nvPr>
            <p:ph idx="1" type="body"/>
          </p:nvPr>
        </p:nvSpPr>
        <p:spPr>
          <a:xfrm>
            <a:off x="311700" y="1110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Dive deeper into regression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Classify first, then build regression models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Analyze individual molecules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Is our model good enough?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Find more data to work with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ctrTitle"/>
          </p:nvPr>
        </p:nvSpPr>
        <p:spPr>
          <a:xfrm>
            <a:off x="342900" y="2058950"/>
            <a:ext cx="4462500" cy="15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511" name="Google Shape;511;p70"/>
          <p:cNvSpPr txBox="1"/>
          <p:nvPr>
            <p:ph idx="1" type="subTitle"/>
          </p:nvPr>
        </p:nvSpPr>
        <p:spPr>
          <a:xfrm>
            <a:off x="342900" y="4350221"/>
            <a:ext cx="4229100" cy="2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517" name="Google Shape;517;p71"/>
          <p:cNvSpPr txBox="1"/>
          <p:nvPr>
            <p:ph idx="1" type="body"/>
          </p:nvPr>
        </p:nvSpPr>
        <p:spPr>
          <a:xfrm>
            <a:off x="311700" y="1152475"/>
            <a:ext cx="5238000" cy="27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Amanda Paulson, Ph.D.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Caleb Class, Ph.D.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Susan Mertins, Ph.D.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 Shi, Ph.D.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Sarangan Ravichandran, Ph.D.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Interns: Sarah, Ryan, Caiden, Zahra, Natalia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23" name="Google Shape;523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Bioactivities for ABCG2. Drug Target Commons. Accessed June 9, 2021.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https://drugtargetcommons.fimm.fi/bioactivities?id=DTCT0027880&amp;category=Target&amp;name=ABCG2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Excape Chemogenomics Database. Excape. Accessed June 9, 2021.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https://solr.ideaconsult.net/search/excape/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3030"/>
                </a:solidFill>
              </a:rPr>
              <a:t>Jiang D, Lei T, Wang Z, Shen C, Cao D, Hou T. ADMET evaluation in drug discovery. 20. Prediction of breast cancer resistance protein inhibition through machine learning. </a:t>
            </a:r>
            <a:r>
              <a:rPr i="1" lang="en">
                <a:solidFill>
                  <a:srgbClr val="303030"/>
                </a:solidFill>
              </a:rPr>
              <a:t>J Cheminform</a:t>
            </a:r>
            <a:r>
              <a:rPr lang="en">
                <a:solidFill>
                  <a:srgbClr val="303030"/>
                </a:solidFill>
              </a:rPr>
              <a:t>. 2020;12(1):16. Published 2020 Mar 5. doi:10.1186/s13321-020-00421-y</a:t>
            </a:r>
            <a:endParaRPr>
              <a:solidFill>
                <a:srgbClr val="3030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3030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3030"/>
                </a:solidFill>
              </a:rPr>
              <a:t>Sedykh A, Fourches D, Duan J, et al. Human intestinal transporter database: QSAR modeling and virtual profiling of drug uptake, efflux and interactions. </a:t>
            </a:r>
            <a:r>
              <a:rPr i="1" lang="en">
                <a:solidFill>
                  <a:srgbClr val="303030"/>
                </a:solidFill>
              </a:rPr>
              <a:t>Pharm Res</a:t>
            </a:r>
            <a:r>
              <a:rPr lang="en">
                <a:solidFill>
                  <a:srgbClr val="303030"/>
                </a:solidFill>
              </a:rPr>
              <a:t>. 2013;30(4):996-1007. doi:10.1007/s11095-012-0935-x</a:t>
            </a:r>
            <a:endParaRPr>
              <a:solidFill>
                <a:srgbClr val="3030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3030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Shaikh N, Sharma M, Garg P. Selective Fusion of Heterogeneous Classifiers for Predicting Substrates of Membrane Transporters. </a:t>
            </a:r>
            <a:r>
              <a:rPr i="1" lang="en">
                <a:solidFill>
                  <a:schemeClr val="accent2"/>
                </a:solidFill>
              </a:rPr>
              <a:t>J Chem Inf Model</a:t>
            </a:r>
            <a:r>
              <a:rPr lang="en">
                <a:solidFill>
                  <a:schemeClr val="accent2"/>
                </a:solidFill>
              </a:rPr>
              <a:t>. 2017;57(3):594-607. doi:10.1021/acs.jcim.6b00508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Target Report Card. ChEMBL. 2018. Accessed June 9, 2021.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https://www.ebi.ac.uk/chembl/target_report_card/CHEMBL5393/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to Know about PARP Inhibitors. Medical News Today. Accessed July 6, 2021. https://www.medicalnewstoday.com/articles/parp-inhibitor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>
            <p:ph type="title"/>
          </p:nvPr>
        </p:nvSpPr>
        <p:spPr>
          <a:xfrm>
            <a:off x="311700" y="426625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Poly(ADP-ribose) Polymerase Inhibitors (PARPi)</a:t>
            </a:r>
            <a:endParaRPr/>
          </a:p>
        </p:txBody>
      </p:sp>
      <p:pic>
        <p:nvPicPr>
          <p:cNvPr descr="See the source image" id="327" name="Google Shape;32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00" y="999325"/>
            <a:ext cx="1740900" cy="15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iraparib structure" id="328" name="Google Shape;32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6150" y="1027400"/>
            <a:ext cx="1864825" cy="8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2"/>
          <p:cNvSpPr txBox="1"/>
          <p:nvPr/>
        </p:nvSpPr>
        <p:spPr>
          <a:xfrm>
            <a:off x="2339650" y="2018525"/>
            <a:ext cx="11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Niraparib</a:t>
            </a:r>
            <a:endParaRPr/>
          </a:p>
        </p:txBody>
      </p:sp>
      <p:pic>
        <p:nvPicPr>
          <p:cNvPr descr="Image result for talazoparib structure" id="330" name="Google Shape;33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8900" y="982463"/>
            <a:ext cx="1587201" cy="121572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2"/>
          <p:cNvSpPr txBox="1"/>
          <p:nvPr/>
        </p:nvSpPr>
        <p:spPr>
          <a:xfrm>
            <a:off x="6861900" y="2171550"/>
            <a:ext cx="11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Talazoparib</a:t>
            </a:r>
            <a:endParaRPr/>
          </a:p>
        </p:txBody>
      </p:sp>
      <p:pic>
        <p:nvPicPr>
          <p:cNvPr id="332" name="Google Shape;33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2875" y="1004799"/>
            <a:ext cx="1113300" cy="8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2"/>
          <p:cNvSpPr txBox="1"/>
          <p:nvPr/>
        </p:nvSpPr>
        <p:spPr>
          <a:xfrm>
            <a:off x="4807775" y="1995925"/>
            <a:ext cx="10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Veliparib</a:t>
            </a:r>
            <a:endParaRPr/>
          </a:p>
        </p:txBody>
      </p:sp>
      <p:pic>
        <p:nvPicPr>
          <p:cNvPr id="334" name="Google Shape;334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8300" y="2571760"/>
            <a:ext cx="5840426" cy="23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311700" y="445025"/>
            <a:ext cx="62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Cancer Resistance Protein (BCRP)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11700" y="1152475"/>
            <a:ext cx="46293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ATP-binding cassette protein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Efflux membrane transporter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in blood-brain barrier, liver, placenta, kidney, and intestine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Drug resistance</a:t>
            </a:r>
            <a:endParaRPr/>
          </a:p>
        </p:txBody>
      </p:sp>
      <p:pic>
        <p:nvPicPr>
          <p:cNvPr id="341" name="Google Shape;34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400" y="2710948"/>
            <a:ext cx="5591324" cy="18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4"/>
          <p:cNvSpPr/>
          <p:nvPr/>
        </p:nvSpPr>
        <p:spPr>
          <a:xfrm>
            <a:off x="311700" y="2337125"/>
            <a:ext cx="1477800" cy="1260600"/>
          </a:xfrm>
          <a:prstGeom prst="roundRect">
            <a:avLst>
              <a:gd fmla="val 16667" name="adj"/>
            </a:avLst>
          </a:prstGeom>
          <a:solidFill>
            <a:srgbClr val="70C7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Find data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-databases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-literature</a:t>
            </a:r>
            <a:endParaRPr sz="1200"/>
          </a:p>
        </p:txBody>
      </p:sp>
      <p:sp>
        <p:nvSpPr>
          <p:cNvPr id="348" name="Google Shape;348;p54"/>
          <p:cNvSpPr/>
          <p:nvPr/>
        </p:nvSpPr>
        <p:spPr>
          <a:xfrm>
            <a:off x="2072400" y="2337100"/>
            <a:ext cx="1477800" cy="1260600"/>
          </a:xfrm>
          <a:prstGeom prst="roundRect">
            <a:avLst>
              <a:gd fmla="val 16667" name="adj"/>
            </a:avLst>
          </a:prstGeom>
          <a:solidFill>
            <a:srgbClr val="70C7BF">
              <a:alpha val="865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Curate </a:t>
            </a:r>
            <a:r>
              <a:rPr b="1" lang="en" sz="1200"/>
              <a:t>data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-Python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-Google Cloud</a:t>
            </a:r>
            <a:endParaRPr sz="1200"/>
          </a:p>
        </p:txBody>
      </p:sp>
      <p:sp>
        <p:nvSpPr>
          <p:cNvPr id="349" name="Google Shape;349;p54"/>
          <p:cNvSpPr/>
          <p:nvPr/>
        </p:nvSpPr>
        <p:spPr>
          <a:xfrm>
            <a:off x="3833100" y="2337100"/>
            <a:ext cx="1477800" cy="1260600"/>
          </a:xfrm>
          <a:prstGeom prst="roundRect">
            <a:avLst>
              <a:gd fmla="val 16667" name="adj"/>
            </a:avLst>
          </a:prstGeom>
          <a:solidFill>
            <a:srgbClr val="70C7BF">
              <a:alpha val="720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Build and train models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-splitting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-featurizing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-hyperparameter optimization</a:t>
            </a:r>
            <a:endParaRPr sz="1200"/>
          </a:p>
        </p:txBody>
      </p:sp>
      <p:sp>
        <p:nvSpPr>
          <p:cNvPr id="350" name="Google Shape;350;p54"/>
          <p:cNvSpPr/>
          <p:nvPr/>
        </p:nvSpPr>
        <p:spPr>
          <a:xfrm>
            <a:off x="5581950" y="2337100"/>
            <a:ext cx="1477800" cy="1260600"/>
          </a:xfrm>
          <a:prstGeom prst="roundRect">
            <a:avLst>
              <a:gd fmla="val 16667" name="adj"/>
            </a:avLst>
          </a:prstGeom>
          <a:solidFill>
            <a:srgbClr val="70C7BF">
              <a:alpha val="491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Analyze model metrics</a:t>
            </a:r>
            <a:endParaRPr b="1" sz="1200"/>
          </a:p>
        </p:txBody>
      </p:sp>
      <p:sp>
        <p:nvSpPr>
          <p:cNvPr id="351" name="Google Shape;351;p54"/>
          <p:cNvSpPr/>
          <p:nvPr/>
        </p:nvSpPr>
        <p:spPr>
          <a:xfrm>
            <a:off x="7330800" y="2337100"/>
            <a:ext cx="1477800" cy="1260600"/>
          </a:xfrm>
          <a:prstGeom prst="roundRect">
            <a:avLst>
              <a:gd fmla="val 16667" name="adj"/>
            </a:avLst>
          </a:prstGeom>
          <a:solidFill>
            <a:srgbClr val="70C7BF">
              <a:alpha val="195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Use best </a:t>
            </a:r>
            <a:r>
              <a:rPr b="1" lang="en" sz="1200"/>
              <a:t>models</a:t>
            </a:r>
            <a:r>
              <a:rPr b="1" lang="en" sz="1200"/>
              <a:t> for inference</a:t>
            </a:r>
            <a:endParaRPr b="1" sz="1200"/>
          </a:p>
        </p:txBody>
      </p:sp>
      <p:cxnSp>
        <p:nvCxnSpPr>
          <p:cNvPr id="352" name="Google Shape;352;p54"/>
          <p:cNvCxnSpPr>
            <a:stCxn id="347" idx="3"/>
            <a:endCxn id="348" idx="1"/>
          </p:cNvCxnSpPr>
          <p:nvPr/>
        </p:nvCxnSpPr>
        <p:spPr>
          <a:xfrm>
            <a:off x="1789500" y="2967425"/>
            <a:ext cx="2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54"/>
          <p:cNvCxnSpPr>
            <a:stCxn id="348" idx="3"/>
            <a:endCxn id="349" idx="1"/>
          </p:cNvCxnSpPr>
          <p:nvPr/>
        </p:nvCxnSpPr>
        <p:spPr>
          <a:xfrm>
            <a:off x="3550200" y="2967400"/>
            <a:ext cx="2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54"/>
          <p:cNvCxnSpPr>
            <a:stCxn id="349" idx="3"/>
            <a:endCxn id="350" idx="1"/>
          </p:cNvCxnSpPr>
          <p:nvPr/>
        </p:nvCxnSpPr>
        <p:spPr>
          <a:xfrm>
            <a:off x="5310900" y="2967400"/>
            <a:ext cx="27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54"/>
          <p:cNvCxnSpPr>
            <a:stCxn id="350" idx="3"/>
            <a:endCxn id="351" idx="1"/>
          </p:cNvCxnSpPr>
          <p:nvPr/>
        </p:nvCxnSpPr>
        <p:spPr>
          <a:xfrm>
            <a:off x="7059750" y="2967400"/>
            <a:ext cx="27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54"/>
          <p:cNvSpPr txBox="1"/>
          <p:nvPr/>
        </p:nvSpPr>
        <p:spPr>
          <a:xfrm>
            <a:off x="2514725" y="386670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975" y="3597724"/>
            <a:ext cx="1727049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72000" y="1685300"/>
            <a:ext cx="1784750" cy="6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type="ctrTitle"/>
          </p:nvPr>
        </p:nvSpPr>
        <p:spPr>
          <a:xfrm>
            <a:off x="257175" y="2066752"/>
            <a:ext cx="31719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64" name="Google Shape;364;p55"/>
          <p:cNvSpPr txBox="1"/>
          <p:nvPr>
            <p:ph idx="12" type="sldNum"/>
          </p:nvPr>
        </p:nvSpPr>
        <p:spPr>
          <a:xfrm>
            <a:off x="7507438" y="4794747"/>
            <a:ext cx="15432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graphicFrame>
        <p:nvGraphicFramePr>
          <p:cNvPr id="370" name="Google Shape;370;p56"/>
          <p:cNvGraphicFramePr/>
          <p:nvPr/>
        </p:nvGraphicFramePr>
        <p:xfrm>
          <a:off x="170150" y="761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{C416458D-E033-4D4C-AC7C-64F70098F9E3}</a:tableStyleId>
              </a:tblPr>
              <a:tblGrid>
                <a:gridCol w="2413000"/>
                <a:gridCol w="17597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Source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7DD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Number of Values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7DDD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B4791"/>
                          </a:solidFill>
                        </a:rPr>
                        <a:t>Chembl</a:t>
                      </a:r>
                      <a:endParaRPr sz="1100">
                        <a:solidFill>
                          <a:srgbClr val="6B479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B4791"/>
                          </a:solidFill>
                        </a:rPr>
                        <a:t>4035</a:t>
                      </a:r>
                      <a:endParaRPr>
                        <a:solidFill>
                          <a:srgbClr val="6B479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EC8BE"/>
                          </a:solidFill>
                        </a:rPr>
                        <a:t>DTC</a:t>
                      </a:r>
                      <a:endParaRPr sz="1100">
                        <a:solidFill>
                          <a:srgbClr val="6EC8B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EC8BE"/>
                          </a:solidFill>
                        </a:rPr>
                        <a:t>1938</a:t>
                      </a:r>
                      <a:endParaRPr>
                        <a:solidFill>
                          <a:srgbClr val="6EC8B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E2369"/>
                          </a:solidFill>
                        </a:rPr>
                        <a:t>Excape</a:t>
                      </a:r>
                      <a:endParaRPr sz="1100">
                        <a:solidFill>
                          <a:srgbClr val="BE236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E2369"/>
                          </a:solidFill>
                        </a:rPr>
                        <a:t>26514</a:t>
                      </a:r>
                      <a:endParaRPr>
                        <a:solidFill>
                          <a:srgbClr val="BE236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6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" sz="1100">
                          <a:solidFill>
                            <a:srgbClr val="FFC30F"/>
                          </a:solidFill>
                          <a:highlight>
                            <a:srgbClr val="FFFFFF"/>
                          </a:highlight>
                        </a:rPr>
                        <a:t>ADMET evaluation in drug discovery. 20. Prediction of breast cancer resistance protein inhibition through machine learning</a:t>
                      </a:r>
                      <a:endParaRPr sz="1100">
                        <a:solidFill>
                          <a:srgbClr val="FFC30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C30F"/>
                          </a:solidFill>
                        </a:rPr>
                        <a:t>2800</a:t>
                      </a:r>
                      <a:endParaRPr>
                        <a:solidFill>
                          <a:srgbClr val="FFC30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6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" sz="1100">
                          <a:solidFill>
                            <a:srgbClr val="EB1E23"/>
                          </a:solidFill>
                          <a:highlight>
                            <a:srgbClr val="FFFFFF"/>
                          </a:highlight>
                        </a:rPr>
                        <a:t>Human intestinal transporter database: QSAR modeling and virtual profiling of drug uptake, efflux and interactions</a:t>
                      </a:r>
                      <a:endParaRPr sz="1100">
                        <a:solidFill>
                          <a:srgbClr val="EB1E2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B1E23"/>
                          </a:solidFill>
                        </a:rPr>
                        <a:t>4789</a:t>
                      </a:r>
                      <a:endParaRPr>
                        <a:solidFill>
                          <a:srgbClr val="EB1E2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7682A4"/>
                          </a:solidFill>
                          <a:highlight>
                            <a:srgbClr val="FFFFFF"/>
                          </a:highlight>
                        </a:rPr>
                        <a:t>Selective Fusion of Heterogeneous Classifiers for Predicting Substrates of Membrane Transporters</a:t>
                      </a:r>
                      <a:endParaRPr sz="1100">
                        <a:solidFill>
                          <a:srgbClr val="7682A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682A4"/>
                          </a:solidFill>
                        </a:rPr>
                        <a:t>4576</a:t>
                      </a:r>
                      <a:endParaRPr>
                        <a:solidFill>
                          <a:srgbClr val="7682A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1" name="Google Shape;371;p56"/>
          <p:cNvGraphicFramePr/>
          <p:nvPr/>
        </p:nvGraphicFramePr>
        <p:xfrm>
          <a:off x="4872225" y="1576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{C416458D-E033-4D4C-AC7C-64F70098F9E3}</a:tableStyleId>
              </a:tblPr>
              <a:tblGrid>
                <a:gridCol w="1264850"/>
                <a:gridCol w="1061475"/>
                <a:gridCol w="1094175"/>
              </a:tblGrid>
              <a:tr h="47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Regression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DD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Classification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7DDD8"/>
                    </a:solidFill>
                  </a:tcPr>
                </a:tc>
              </a:tr>
              <a:tr h="77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Inhibition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DD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B4791"/>
                          </a:solidFill>
                        </a:rPr>
                        <a:t>Chembl</a:t>
                      </a:r>
                      <a:endParaRPr sz="1100">
                        <a:solidFill>
                          <a:srgbClr val="6B479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EC8BE"/>
                          </a:solidFill>
                        </a:rPr>
                        <a:t>DTC</a:t>
                      </a:r>
                      <a:endParaRPr sz="1100">
                        <a:solidFill>
                          <a:srgbClr val="6EC8BE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C30F"/>
                          </a:solidFill>
                        </a:rPr>
                        <a:t>ADMET</a:t>
                      </a:r>
                      <a:endParaRPr sz="1100">
                        <a:solidFill>
                          <a:srgbClr val="FFC30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B1E23"/>
                          </a:solidFill>
                        </a:rPr>
                        <a:t>Human</a:t>
                      </a:r>
                      <a:endParaRPr sz="1100">
                        <a:solidFill>
                          <a:srgbClr val="EB1E2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C30F"/>
                          </a:solidFill>
                        </a:rPr>
                        <a:t>ADMET</a:t>
                      </a:r>
                      <a:endParaRPr sz="1100">
                        <a:solidFill>
                          <a:srgbClr val="FFC30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5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Transport</a:t>
                      </a:r>
                      <a:endParaRPr b="1" sz="11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7DD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B4791"/>
                          </a:solidFill>
                        </a:rPr>
                        <a:t>Chembl</a:t>
                      </a:r>
                      <a:endParaRPr sz="1100">
                        <a:solidFill>
                          <a:srgbClr val="6B479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EC8BE"/>
                          </a:solidFill>
                        </a:rPr>
                        <a:t>DTC</a:t>
                      </a:r>
                      <a:br>
                        <a:rPr lang="en" sz="1100"/>
                      </a:br>
                      <a:r>
                        <a:rPr lang="en" sz="1100">
                          <a:solidFill>
                            <a:srgbClr val="BE2369"/>
                          </a:solidFill>
                        </a:rPr>
                        <a:t>Excape</a:t>
                      </a:r>
                      <a:endParaRPr sz="1100">
                        <a:solidFill>
                          <a:srgbClr val="BE236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B1E23"/>
                          </a:solidFill>
                        </a:rPr>
                        <a:t>Human</a:t>
                      </a:r>
                      <a:endParaRPr sz="1100">
                        <a:solidFill>
                          <a:srgbClr val="EB1E23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7682A4"/>
                          </a:solidFill>
                        </a:rPr>
                        <a:t>Selective </a:t>
                      </a:r>
                      <a:endParaRPr sz="1100">
                        <a:solidFill>
                          <a:srgbClr val="7682A4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E2369"/>
                          </a:solidFill>
                        </a:rPr>
                        <a:t>Excape</a:t>
                      </a:r>
                      <a:endParaRPr sz="1100">
                        <a:solidFill>
                          <a:srgbClr val="BE236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>
            <p:ph type="title"/>
          </p:nvPr>
        </p:nvSpPr>
        <p:spPr>
          <a:xfrm>
            <a:off x="311700" y="424525"/>
            <a:ext cx="443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Curation and Concatenation</a:t>
            </a:r>
            <a:endParaRPr/>
          </a:p>
        </p:txBody>
      </p:sp>
      <p:sp>
        <p:nvSpPr>
          <p:cNvPr id="377" name="Google Shape;377;p57"/>
          <p:cNvSpPr txBox="1"/>
          <p:nvPr/>
        </p:nvSpPr>
        <p:spPr>
          <a:xfrm>
            <a:off x="311700" y="1096475"/>
            <a:ext cx="4821000" cy="4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Subset data for IC50 and </a:t>
            </a:r>
            <a:r>
              <a:rPr lang="en">
                <a:solidFill>
                  <a:schemeClr val="dk2"/>
                </a:solidFill>
              </a:rPr>
              <a:t>EC50</a:t>
            </a:r>
            <a:r>
              <a:rPr lang="en">
                <a:solidFill>
                  <a:schemeClr val="dk2"/>
                </a:solidFill>
              </a:rPr>
              <a:t> standard types (if regression)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Standardize data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Split data into inhibition and transport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Analyze assay description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Removed duplicates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Set a threshold for pXC50 values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Aggregated data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Concatenated data from all notebooks to make 4 final dataframes: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BCRP_reg_tr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BCRP_reg_in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BCRP_cla_tr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BCRP_cla_in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7"/>
          <p:cNvSpPr/>
          <p:nvPr/>
        </p:nvSpPr>
        <p:spPr>
          <a:xfrm>
            <a:off x="3945300" y="1871325"/>
            <a:ext cx="5198700" cy="800400"/>
          </a:xfrm>
          <a:prstGeom prst="rect">
            <a:avLst/>
          </a:prstGeom>
          <a:solidFill>
            <a:srgbClr val="EB1E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838" y="1956663"/>
            <a:ext cx="5043625" cy="6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7"/>
          <p:cNvSpPr/>
          <p:nvPr/>
        </p:nvSpPr>
        <p:spPr>
          <a:xfrm>
            <a:off x="5522150" y="536625"/>
            <a:ext cx="3321600" cy="1058100"/>
          </a:xfrm>
          <a:prstGeom prst="rect">
            <a:avLst/>
          </a:prstGeom>
          <a:solidFill>
            <a:srgbClr val="BE236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275" y="684600"/>
            <a:ext cx="3087349" cy="7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5475" y="3456325"/>
            <a:ext cx="6344874" cy="11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Numbers Before Training</a:t>
            </a:r>
            <a:endParaRPr/>
          </a:p>
        </p:txBody>
      </p:sp>
      <p:graphicFrame>
        <p:nvGraphicFramePr>
          <p:cNvPr id="388" name="Google Shape;388;p58"/>
          <p:cNvGraphicFramePr/>
          <p:nvPr/>
        </p:nvGraphicFramePr>
        <p:xfrm>
          <a:off x="491425" y="14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{C416458D-E033-4D4C-AC7C-64F70098F9E3}</a:tableStyleId>
              </a:tblPr>
              <a:tblGrid>
                <a:gridCol w="1201425"/>
                <a:gridCol w="172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Source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7DD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Values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7DDD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Chembl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DTC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Excape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26514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Human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44,652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9" name="Google Shape;389;p58"/>
          <p:cNvGraphicFramePr/>
          <p:nvPr/>
        </p:nvGraphicFramePr>
        <p:xfrm>
          <a:off x="4779375" y="211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{C416458D-E033-4D4C-AC7C-64F70098F9E3}</a:tableStyleId>
              </a:tblPr>
              <a:tblGrid>
                <a:gridCol w="1841825"/>
                <a:gridCol w="184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Final Data Frame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7DD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Values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7DDD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BCRP_reg_tr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BCRP_reg_in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BCRP_cla_tr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BCRP_cla_in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2,522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90" name="Google Shape;390;p58"/>
          <p:cNvCxnSpPr/>
          <p:nvPr/>
        </p:nvCxnSpPr>
        <p:spPr>
          <a:xfrm flipH="1" rot="10800000">
            <a:off x="3452500" y="3016688"/>
            <a:ext cx="12912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TOM Color Palette">
      <a:dk1>
        <a:srgbClr val="4B4B4B"/>
      </a:dk1>
      <a:lt1>
        <a:srgbClr val="FFFFFF"/>
      </a:lt1>
      <a:dk2>
        <a:srgbClr val="7682A4"/>
      </a:dk2>
      <a:lt2>
        <a:srgbClr val="A7DDD8"/>
      </a:lt2>
      <a:accent1>
        <a:srgbClr val="353C50"/>
      </a:accent1>
      <a:accent2>
        <a:srgbClr val="6C4990"/>
      </a:accent2>
      <a:accent3>
        <a:srgbClr val="BD206B"/>
      </a:accent3>
      <a:accent4>
        <a:srgbClr val="EA2127"/>
      </a:accent4>
      <a:accent5>
        <a:srgbClr val="6DC7BE"/>
      </a:accent5>
      <a:accent6>
        <a:srgbClr val="FFC012"/>
      </a:accent6>
      <a:hlink>
        <a:srgbClr val="BD206B"/>
      </a:hlink>
      <a:folHlink>
        <a:srgbClr val="6C49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