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180" r:id="rId2"/>
    <p:sldId id="257" r:id="rId3"/>
    <p:sldId id="2142533976" r:id="rId4"/>
    <p:sldId id="260" r:id="rId5"/>
    <p:sldId id="261" r:id="rId6"/>
    <p:sldId id="262" r:id="rId7"/>
    <p:sldId id="264" r:id="rId8"/>
    <p:sldId id="2142533977" r:id="rId9"/>
    <p:sldId id="269" r:id="rId10"/>
    <p:sldId id="270" r:id="rId11"/>
    <p:sldId id="273" r:id="rId12"/>
    <p:sldId id="1977" r:id="rId13"/>
    <p:sldId id="281" r:id="rId14"/>
    <p:sldId id="277" r:id="rId15"/>
    <p:sldId id="279" r:id="rId16"/>
    <p:sldId id="282" r:id="rId17"/>
    <p:sldId id="1978" r:id="rId18"/>
    <p:sldId id="283" r:id="rId19"/>
    <p:sldId id="21425339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8" d="100"/>
          <a:sy n="118"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hashi, Naomi (NIH/NCI) [C]" userId="70636f51-c885-4396-af06-218dc44f13f3" providerId="ADAL" clId="{A76B12B8-35FE-44AA-B054-6CA35B041D53}"/>
    <pc:docChg chg="modSld">
      <pc:chgData name="Ohashi, Naomi (NIH/NCI) [C]" userId="70636f51-c885-4396-af06-218dc44f13f3" providerId="ADAL" clId="{A76B12B8-35FE-44AA-B054-6CA35B041D53}" dt="2021-08-30T23:35:41.365" v="32" actId="14100"/>
      <pc:docMkLst>
        <pc:docMk/>
      </pc:docMkLst>
      <pc:sldChg chg="modSp mod">
        <pc:chgData name="Ohashi, Naomi (NIH/NCI) [C]" userId="70636f51-c885-4396-af06-218dc44f13f3" providerId="ADAL" clId="{A76B12B8-35FE-44AA-B054-6CA35B041D53}" dt="2021-08-30T23:35:41.365" v="32" actId="14100"/>
        <pc:sldMkLst>
          <pc:docMk/>
          <pc:sldMk cId="1029087516" sldId="277"/>
        </pc:sldMkLst>
        <pc:spChg chg="mod">
          <ac:chgData name="Ohashi, Naomi (NIH/NCI) [C]" userId="70636f51-c885-4396-af06-218dc44f13f3" providerId="ADAL" clId="{A76B12B8-35FE-44AA-B054-6CA35B041D53}" dt="2021-08-30T23:35:41.365" v="32" actId="14100"/>
          <ac:spMkLst>
            <pc:docMk/>
            <pc:sldMk cId="1029087516" sldId="277"/>
            <ac:spMk id="45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631D1-A5B4-4DD7-B987-C3D801138D88}"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6C083-013D-4B13-B073-1C0AEC81B539}" type="slidenum">
              <a:rPr lang="en-US" smtClean="0"/>
              <a:t>‹#›</a:t>
            </a:fld>
            <a:endParaRPr lang="en-US"/>
          </a:p>
        </p:txBody>
      </p:sp>
    </p:spTree>
    <p:extLst>
      <p:ext uri="{BB962C8B-B14F-4D97-AF65-F5344CB8AC3E}">
        <p14:creationId xmlns:p14="http://schemas.microsoft.com/office/powerpoint/2010/main" val="206997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2169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cc525a3763_1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gcc525a3763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521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cc525a3763_1_1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gcc525a3763_1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665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525a3763_1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gcc525a3763_1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9754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d2306c942e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gd2306c942e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780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1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cc525a3763_1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gcc525a3763_1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52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3570a4512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d3570a4512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197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2306c942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2306c942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d2306c942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419284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131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c525a3763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cc525a3763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68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c525a3763_1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cc525a3763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253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83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ad62b932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7ad62b932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7ad62b932e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608084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58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cc525a3763_1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cc525a3763_1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33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CCCC-2DB1-45D9-8259-528644803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AB2290-8AF9-47E6-9BDF-FBC869407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76264-A57C-4266-88F1-65B4E3574FC0}"/>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5" name="Footer Placeholder 4">
            <a:extLst>
              <a:ext uri="{FF2B5EF4-FFF2-40B4-BE49-F238E27FC236}">
                <a16:creationId xmlns:a16="http://schemas.microsoft.com/office/drawing/2014/main" id="{747BE453-5C13-4BBA-8250-EEFD5DEB4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3ED80-4F60-4E4D-88EC-CFC7F586ABBA}"/>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232340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8744-F7A2-4EF9-BFF8-19E624F206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025CA-0931-462C-92F4-F93FBEBFA9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1979B-3BE0-4269-923A-062C969A6F1C}"/>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5" name="Footer Placeholder 4">
            <a:extLst>
              <a:ext uri="{FF2B5EF4-FFF2-40B4-BE49-F238E27FC236}">
                <a16:creationId xmlns:a16="http://schemas.microsoft.com/office/drawing/2014/main" id="{90F7A124-16BC-4789-B800-080FF145F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0B264-D4D7-4A0F-8AA6-BCCB915A9034}"/>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276732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BD684-ADA1-44BF-B403-721B6A35D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F99253-2539-4888-A76A-7A38B812BE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F9BB0-B32C-4AFF-8FFC-BB9A798CDC50}"/>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5" name="Footer Placeholder 4">
            <a:extLst>
              <a:ext uri="{FF2B5EF4-FFF2-40B4-BE49-F238E27FC236}">
                <a16:creationId xmlns:a16="http://schemas.microsoft.com/office/drawing/2014/main" id="{5E829BF9-86AB-4CEE-A3DB-50C9AF09B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5493D-F800-44BC-8BC7-13BB943572EF}"/>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680362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7_Title and Content">
  <p:cSld name="17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154780"/>
            <a:ext cx="10515600" cy="55609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3"/>
          <p:cNvCxnSpPr/>
          <p:nvPr/>
        </p:nvCxnSpPr>
        <p:spPr>
          <a:xfrm>
            <a:off x="457200" y="6243851"/>
            <a:ext cx="11201400" cy="0"/>
          </a:xfrm>
          <a:prstGeom prst="straightConnector1">
            <a:avLst/>
          </a:prstGeom>
          <a:noFill/>
          <a:ln w="16500" cap="flat" cmpd="sng">
            <a:solidFill>
              <a:schemeClr val="dk1"/>
            </a:solidFill>
            <a:prstDash val="solid"/>
            <a:miter lim="800000"/>
            <a:headEnd type="none" w="sm" len="sm"/>
            <a:tailEnd type="none" w="sm" len="sm"/>
          </a:ln>
        </p:spPr>
      </p:cxnSp>
      <p:cxnSp>
        <p:nvCxnSpPr>
          <p:cNvPr id="23" name="Google Shape;23;p3"/>
          <p:cNvCxnSpPr/>
          <p:nvPr/>
        </p:nvCxnSpPr>
        <p:spPr>
          <a:xfrm>
            <a:off x="457200" y="1110124"/>
            <a:ext cx="11201400" cy="0"/>
          </a:xfrm>
          <a:prstGeom prst="straightConnector1">
            <a:avLst/>
          </a:prstGeom>
          <a:noFill/>
          <a:ln w="16500" cap="flat" cmpd="sng">
            <a:solidFill>
              <a:schemeClr val="dk1"/>
            </a:solidFill>
            <a:prstDash val="solid"/>
            <a:miter lim="800000"/>
            <a:headEnd type="none" w="sm" len="sm"/>
            <a:tailEnd type="none" w="sm" len="sm"/>
          </a:ln>
        </p:spPr>
      </p:cxnSp>
      <p:sp>
        <p:nvSpPr>
          <p:cNvPr id="24" name="Google Shape;24;p3"/>
          <p:cNvSpPr txBox="1">
            <a:spLocks noGrp="1"/>
          </p:cNvSpPr>
          <p:nvPr>
            <p:ph type="body" idx="1"/>
          </p:nvPr>
        </p:nvSpPr>
        <p:spPr>
          <a:xfrm>
            <a:off x="839788" y="1231244"/>
            <a:ext cx="10514012" cy="4237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sz="2800" b="1">
                <a:solidFill>
                  <a:schemeClr val="dk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 name="Google Shape;25;p3"/>
          <p:cNvSpPr txBox="1">
            <a:spLocks noGrp="1"/>
          </p:cNvSpPr>
          <p:nvPr>
            <p:ph type="body" idx="2"/>
          </p:nvPr>
        </p:nvSpPr>
        <p:spPr>
          <a:xfrm>
            <a:off x="839788" y="1715518"/>
            <a:ext cx="10514012" cy="445279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 name="Google Shape;26;p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57200" y="6382571"/>
            <a:ext cx="1271890" cy="294840"/>
          </a:xfrm>
          <a:prstGeom prst="rect">
            <a:avLst/>
          </a:prstGeom>
          <a:noFill/>
          <a:ln>
            <a:noFill/>
          </a:ln>
        </p:spPr>
      </p:pic>
      <p:sp>
        <p:nvSpPr>
          <p:cNvPr id="27" name="Google Shape;27;p3"/>
          <p:cNvSpPr txBox="1">
            <a:spLocks noGrp="1"/>
          </p:cNvSpPr>
          <p:nvPr>
            <p:ph type="body" idx="3"/>
          </p:nvPr>
        </p:nvSpPr>
        <p:spPr>
          <a:xfrm>
            <a:off x="838200" y="710405"/>
            <a:ext cx="10515600" cy="3587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200"/>
              <a:buNone/>
              <a:defRPr sz="2200"/>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
          <p:cNvSpPr txBox="1"/>
          <p:nvPr/>
        </p:nvSpPr>
        <p:spPr>
          <a:xfrm>
            <a:off x="4845369" y="6391491"/>
            <a:ext cx="2981265"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PROTECTED CRADA INFORMATION</a:t>
            </a:r>
            <a:endParaRPr/>
          </a:p>
        </p:txBody>
      </p:sp>
    </p:spTree>
    <p:extLst>
      <p:ext uri="{BB962C8B-B14F-4D97-AF65-F5344CB8AC3E}">
        <p14:creationId xmlns:p14="http://schemas.microsoft.com/office/powerpoint/2010/main" val="3279649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7CF3-75CB-4801-9149-E3050C603E18}"/>
              </a:ext>
            </a:extLst>
          </p:cNvPr>
          <p:cNvSpPr>
            <a:spLocks noGrp="1"/>
          </p:cNvSpPr>
          <p:nvPr>
            <p:ph type="title"/>
          </p:nvPr>
        </p:nvSpPr>
        <p:spPr>
          <a:xfrm>
            <a:off x="838200" y="517689"/>
            <a:ext cx="10515600" cy="556099"/>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F71CCE7-FCAD-45F0-AD54-DDE43B0B9305}"/>
              </a:ext>
            </a:extLst>
          </p:cNvPr>
          <p:cNvSpPr>
            <a:spLocks noGrp="1"/>
          </p:cNvSpPr>
          <p:nvPr>
            <p:ph idx="1"/>
          </p:nvPr>
        </p:nvSpPr>
        <p:spPr>
          <a:xfrm>
            <a:off x="838200" y="1231244"/>
            <a:ext cx="10515600" cy="48414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06C87A2-4C8F-4383-8836-250921067D8B}"/>
              </a:ext>
            </a:extLst>
          </p:cNvPr>
          <p:cNvSpPr>
            <a:spLocks noGrp="1"/>
          </p:cNvSpPr>
          <p:nvPr>
            <p:ph type="sldNum" sz="quarter" idx="12"/>
          </p:nvPr>
        </p:nvSpPr>
        <p:spPr/>
        <p:txBody>
          <a:bodyPr/>
          <a:lstStyle/>
          <a:p>
            <a:fld id="{D5F11FED-66BC-4C03-9016-FD41D1C797D0}" type="slidenum">
              <a:rPr lang="en-US" smtClean="0"/>
              <a:t>‹#›</a:t>
            </a:fld>
            <a:endParaRPr lang="en-US"/>
          </a:p>
        </p:txBody>
      </p:sp>
      <p:cxnSp>
        <p:nvCxnSpPr>
          <p:cNvPr id="7" name="Straight Connector 6">
            <a:extLst>
              <a:ext uri="{FF2B5EF4-FFF2-40B4-BE49-F238E27FC236}">
                <a16:creationId xmlns:a16="http://schemas.microsoft.com/office/drawing/2014/main" id="{C651FC78-A2F6-4718-8336-21A959410FD9}"/>
              </a:ext>
            </a:extLst>
          </p:cNvPr>
          <p:cNvCxnSpPr>
            <a:cxnSpLocks/>
          </p:cNvCxnSpPr>
          <p:nvPr userDrawn="1"/>
        </p:nvCxnSpPr>
        <p:spPr>
          <a:xfrm>
            <a:off x="457200" y="6243851"/>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91BFBDD-58F0-4173-B74E-5DBF38F0C58E}"/>
              </a:ext>
            </a:extLst>
          </p:cNvPr>
          <p:cNvCxnSpPr>
            <a:cxnSpLocks/>
          </p:cNvCxnSpPr>
          <p:nvPr userDrawn="1"/>
        </p:nvCxnSpPr>
        <p:spPr>
          <a:xfrm>
            <a:off x="457200" y="1110124"/>
            <a:ext cx="11201400" cy="0"/>
          </a:xfrm>
          <a:prstGeom prst="line">
            <a:avLst/>
          </a:prstGeom>
          <a:ln w="1651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15D4A87-0328-43F1-B750-A7AC97947FC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6382571"/>
            <a:ext cx="1271890" cy="294840"/>
          </a:xfrm>
          <a:prstGeom prst="rect">
            <a:avLst/>
          </a:prstGeom>
        </p:spPr>
      </p:pic>
      <p:sp>
        <p:nvSpPr>
          <p:cNvPr id="12" name="TextBox 11">
            <a:extLst>
              <a:ext uri="{FF2B5EF4-FFF2-40B4-BE49-F238E27FC236}">
                <a16:creationId xmlns:a16="http://schemas.microsoft.com/office/drawing/2014/main" id="{F67FF479-E9A4-4DAE-B131-811D9491F129}"/>
              </a:ext>
            </a:extLst>
          </p:cNvPr>
          <p:cNvSpPr txBox="1"/>
          <p:nvPr userDrawn="1"/>
        </p:nvSpPr>
        <p:spPr>
          <a:xfrm>
            <a:off x="4845369" y="6391491"/>
            <a:ext cx="2981265" cy="276999"/>
          </a:xfrm>
          <a:prstGeom prst="rect">
            <a:avLst/>
          </a:prstGeom>
          <a:noFill/>
        </p:spPr>
        <p:txBody>
          <a:bodyPr wrap="none" rtlCol="0">
            <a:spAutoFit/>
          </a:bodyPr>
          <a:lstStyle/>
          <a:p>
            <a:r>
              <a:rPr lang="en-US" sz="1200" dirty="0"/>
              <a:t>PROTECTED CRADA INFORMATION</a:t>
            </a:r>
          </a:p>
        </p:txBody>
      </p:sp>
    </p:spTree>
    <p:extLst>
      <p:ext uri="{BB962C8B-B14F-4D97-AF65-F5344CB8AC3E}">
        <p14:creationId xmlns:p14="http://schemas.microsoft.com/office/powerpoint/2010/main" val="794270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154780"/>
            <a:ext cx="10515600" cy="55609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8"/>
          <p:cNvSpPr txBox="1">
            <a:spLocks noGrp="1"/>
          </p:cNvSpPr>
          <p:nvPr>
            <p:ph type="body" idx="1"/>
          </p:nvPr>
        </p:nvSpPr>
        <p:spPr>
          <a:xfrm>
            <a:off x="838200" y="1231244"/>
            <a:ext cx="10515600" cy="484141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18" name="Google Shape;118;p18"/>
          <p:cNvCxnSpPr/>
          <p:nvPr/>
        </p:nvCxnSpPr>
        <p:spPr>
          <a:xfrm>
            <a:off x="457200" y="6243851"/>
            <a:ext cx="11201400" cy="0"/>
          </a:xfrm>
          <a:prstGeom prst="straightConnector1">
            <a:avLst/>
          </a:prstGeom>
          <a:noFill/>
          <a:ln w="16500" cap="flat" cmpd="sng">
            <a:solidFill>
              <a:schemeClr val="dk1"/>
            </a:solidFill>
            <a:prstDash val="solid"/>
            <a:miter lim="800000"/>
            <a:headEnd type="none" w="sm" len="sm"/>
            <a:tailEnd type="none" w="sm" len="sm"/>
          </a:ln>
        </p:spPr>
      </p:cxnSp>
      <p:cxnSp>
        <p:nvCxnSpPr>
          <p:cNvPr id="119" name="Google Shape;119;p18"/>
          <p:cNvCxnSpPr/>
          <p:nvPr/>
        </p:nvCxnSpPr>
        <p:spPr>
          <a:xfrm>
            <a:off x="457200" y="1110124"/>
            <a:ext cx="11201400" cy="0"/>
          </a:xfrm>
          <a:prstGeom prst="straightConnector1">
            <a:avLst/>
          </a:prstGeom>
          <a:noFill/>
          <a:ln w="16500" cap="flat" cmpd="sng">
            <a:solidFill>
              <a:schemeClr val="dk1"/>
            </a:solidFill>
            <a:prstDash val="solid"/>
            <a:miter lim="800000"/>
            <a:headEnd type="none" w="sm" len="sm"/>
            <a:tailEnd type="none" w="sm" len="sm"/>
          </a:ln>
        </p:spPr>
      </p:cxnSp>
      <p:sp>
        <p:nvSpPr>
          <p:cNvPr id="120" name="Google Shape;120;p18"/>
          <p:cNvSpPr txBox="1">
            <a:spLocks noGrp="1"/>
          </p:cNvSpPr>
          <p:nvPr>
            <p:ph type="body" idx="2"/>
          </p:nvPr>
        </p:nvSpPr>
        <p:spPr>
          <a:xfrm>
            <a:off x="838200" y="710405"/>
            <a:ext cx="10515600" cy="3587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200"/>
              <a:buNone/>
              <a:defRPr sz="2200"/>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21" name="Google Shape;121;p1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57200" y="6382571"/>
            <a:ext cx="1271890" cy="294840"/>
          </a:xfrm>
          <a:prstGeom prst="rect">
            <a:avLst/>
          </a:prstGeom>
          <a:noFill/>
          <a:ln>
            <a:noFill/>
          </a:ln>
        </p:spPr>
      </p:pic>
      <p:sp>
        <p:nvSpPr>
          <p:cNvPr id="122" name="Google Shape;122;p18"/>
          <p:cNvSpPr txBox="1"/>
          <p:nvPr/>
        </p:nvSpPr>
        <p:spPr>
          <a:xfrm>
            <a:off x="4845369" y="6391491"/>
            <a:ext cx="2981265"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PROTECTED CRADA INFORMATION</a:t>
            </a:r>
            <a:endParaRPr/>
          </a:p>
        </p:txBody>
      </p:sp>
    </p:spTree>
    <p:extLst>
      <p:ext uri="{BB962C8B-B14F-4D97-AF65-F5344CB8AC3E}">
        <p14:creationId xmlns:p14="http://schemas.microsoft.com/office/powerpoint/2010/main" val="276355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Title and Content">
  <p:cSld name="16_Title and Content">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38200" y="154780"/>
            <a:ext cx="10515600" cy="55609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4" name="Google Shape;134;p20"/>
          <p:cNvCxnSpPr/>
          <p:nvPr/>
        </p:nvCxnSpPr>
        <p:spPr>
          <a:xfrm>
            <a:off x="457200" y="6243851"/>
            <a:ext cx="11201400" cy="0"/>
          </a:xfrm>
          <a:prstGeom prst="straightConnector1">
            <a:avLst/>
          </a:prstGeom>
          <a:noFill/>
          <a:ln w="16500" cap="flat" cmpd="sng">
            <a:solidFill>
              <a:schemeClr val="dk1"/>
            </a:solidFill>
            <a:prstDash val="solid"/>
            <a:miter lim="800000"/>
            <a:headEnd type="none" w="sm" len="sm"/>
            <a:tailEnd type="none" w="sm" len="sm"/>
          </a:ln>
        </p:spPr>
      </p:cxnSp>
      <p:cxnSp>
        <p:nvCxnSpPr>
          <p:cNvPr id="135" name="Google Shape;135;p20"/>
          <p:cNvCxnSpPr/>
          <p:nvPr/>
        </p:nvCxnSpPr>
        <p:spPr>
          <a:xfrm>
            <a:off x="457200" y="1110124"/>
            <a:ext cx="11201400" cy="0"/>
          </a:xfrm>
          <a:prstGeom prst="straightConnector1">
            <a:avLst/>
          </a:prstGeom>
          <a:noFill/>
          <a:ln w="16500" cap="flat" cmpd="sng">
            <a:solidFill>
              <a:schemeClr val="dk1"/>
            </a:solidFill>
            <a:prstDash val="solid"/>
            <a:miter lim="800000"/>
            <a:headEnd type="none" w="sm" len="sm"/>
            <a:tailEnd type="none" w="sm" len="sm"/>
          </a:ln>
        </p:spPr>
      </p:cxnSp>
      <p:sp>
        <p:nvSpPr>
          <p:cNvPr id="136" name="Google Shape;136;p20"/>
          <p:cNvSpPr txBox="1">
            <a:spLocks noGrp="1"/>
          </p:cNvSpPr>
          <p:nvPr>
            <p:ph type="body" idx="1"/>
          </p:nvPr>
        </p:nvSpPr>
        <p:spPr>
          <a:xfrm>
            <a:off x="838200" y="1231244"/>
            <a:ext cx="5181600" cy="4841414"/>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0"/>
          <p:cNvSpPr txBox="1">
            <a:spLocks noGrp="1"/>
          </p:cNvSpPr>
          <p:nvPr>
            <p:ph type="body" idx="2"/>
          </p:nvPr>
        </p:nvSpPr>
        <p:spPr>
          <a:xfrm>
            <a:off x="6172200" y="1231244"/>
            <a:ext cx="5181600" cy="4841414"/>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0"/>
          <p:cNvSpPr txBox="1">
            <a:spLocks noGrp="1"/>
          </p:cNvSpPr>
          <p:nvPr>
            <p:ph type="body" idx="3"/>
          </p:nvPr>
        </p:nvSpPr>
        <p:spPr>
          <a:xfrm>
            <a:off x="838200" y="710405"/>
            <a:ext cx="10515600" cy="3587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200"/>
              <a:buNone/>
              <a:defRPr sz="2200"/>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39" name="Google Shape;139;p2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57200" y="6382571"/>
            <a:ext cx="1271890" cy="294840"/>
          </a:xfrm>
          <a:prstGeom prst="rect">
            <a:avLst/>
          </a:prstGeom>
          <a:noFill/>
          <a:ln>
            <a:noFill/>
          </a:ln>
        </p:spPr>
      </p:pic>
    </p:spTree>
    <p:extLst>
      <p:ext uri="{BB962C8B-B14F-4D97-AF65-F5344CB8AC3E}">
        <p14:creationId xmlns:p14="http://schemas.microsoft.com/office/powerpoint/2010/main" val="30320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157E-80A6-481D-97CA-281425AEF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36EFA-345D-47A8-872D-7C2125B12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38485-4D03-4F9A-BDF0-EB768922D41F}"/>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5" name="Footer Placeholder 4">
            <a:extLst>
              <a:ext uri="{FF2B5EF4-FFF2-40B4-BE49-F238E27FC236}">
                <a16:creationId xmlns:a16="http://schemas.microsoft.com/office/drawing/2014/main" id="{B5EB94AF-7B91-41AD-930A-DF8AE3301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06DEB-60BD-4C74-BA6B-2B68F3F8438D}"/>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396493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DCAA-627C-4840-A61F-9B707EDDBD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770F55-EA0F-4EB1-B35B-8A9703F65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008B5F-99A6-479B-97B5-209FD15A08D9}"/>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5" name="Footer Placeholder 4">
            <a:extLst>
              <a:ext uri="{FF2B5EF4-FFF2-40B4-BE49-F238E27FC236}">
                <a16:creationId xmlns:a16="http://schemas.microsoft.com/office/drawing/2014/main" id="{6CDD18E7-083D-4CC9-B238-36A5483BE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56E6B-D922-430D-80FC-63A5989E7331}"/>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201707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0684-4402-445D-AD1D-DED7C116D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3A901B-F69F-447D-928B-DFE7B88D17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7C496D-BCD5-4E49-9A04-0F7A6249C2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7EB47-8D51-4515-BF81-1A52FA62315F}"/>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6" name="Footer Placeholder 5">
            <a:extLst>
              <a:ext uri="{FF2B5EF4-FFF2-40B4-BE49-F238E27FC236}">
                <a16:creationId xmlns:a16="http://schemas.microsoft.com/office/drawing/2014/main" id="{EE9F265A-A30B-4DBA-99F5-FC7DE0952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1792D-59F4-4D2C-A269-E9266291B872}"/>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18772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9638-B280-47F0-8F0E-2CCD75E39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376E60-FC1F-4ACE-96F9-2F3B4BE1D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8F584D-713F-4BE4-8394-BA9B1B5A74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EA9F89-6319-4EC3-90FA-E55AC3F2B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7D63BD-D9B8-4C0E-8479-52815CDA9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91E2F7-F63F-41C6-BAD9-E43825558E65}"/>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8" name="Footer Placeholder 7">
            <a:extLst>
              <a:ext uri="{FF2B5EF4-FFF2-40B4-BE49-F238E27FC236}">
                <a16:creationId xmlns:a16="http://schemas.microsoft.com/office/drawing/2014/main" id="{09687A3F-6505-4A9E-B502-1DDF7FDE1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443F5-6748-4BA9-8E23-25D86E3C1429}"/>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253277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6A58-7975-4F0D-AC2C-4B1680AB81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E45DD5-29BE-4177-BBEA-A4416AA9DB4E}"/>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4" name="Footer Placeholder 3">
            <a:extLst>
              <a:ext uri="{FF2B5EF4-FFF2-40B4-BE49-F238E27FC236}">
                <a16:creationId xmlns:a16="http://schemas.microsoft.com/office/drawing/2014/main" id="{DFFC8FFA-2838-4EEA-BAE2-22DB40D8BE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7F0B4A-C7A4-4790-BD55-1C2595782717}"/>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398149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0D75E-EF3A-41F9-8114-169EC9159430}"/>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3" name="Footer Placeholder 2">
            <a:extLst>
              <a:ext uri="{FF2B5EF4-FFF2-40B4-BE49-F238E27FC236}">
                <a16:creationId xmlns:a16="http://schemas.microsoft.com/office/drawing/2014/main" id="{F71FD96A-AF15-409F-863B-69BB0F3735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57B8F-83B6-4155-BAE7-DEEB2B3EF541}"/>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156371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9DBC-3FCA-4F7E-9166-5EA51DD1C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078E78-A986-4B9E-84D4-7C66067A8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B03F9C-2432-476A-A7B3-21D64FCE9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F985B-44AC-4118-A000-8AF60E4BC230}"/>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6" name="Footer Placeholder 5">
            <a:extLst>
              <a:ext uri="{FF2B5EF4-FFF2-40B4-BE49-F238E27FC236}">
                <a16:creationId xmlns:a16="http://schemas.microsoft.com/office/drawing/2014/main" id="{D09B9970-4F9F-468E-AE4E-7116E3DDA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337D6-008A-484F-B6B9-264F706ED8EE}"/>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180278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6A2A-86D2-4534-AE20-747EC14C7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EBB1E9-039D-4D7F-A42B-F7D9E72E6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F5260A-68D9-435F-ACB0-F3F0CEBD3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655A9-9D96-4D6D-B19D-A883DFEF2AA9}"/>
              </a:ext>
            </a:extLst>
          </p:cNvPr>
          <p:cNvSpPr>
            <a:spLocks noGrp="1"/>
          </p:cNvSpPr>
          <p:nvPr>
            <p:ph type="dt" sz="half" idx="10"/>
          </p:nvPr>
        </p:nvSpPr>
        <p:spPr/>
        <p:txBody>
          <a:bodyPr/>
          <a:lstStyle/>
          <a:p>
            <a:fld id="{0B554CCC-C2B7-415D-A9B0-805C7C0BD4F4}" type="datetimeFigureOut">
              <a:rPr lang="en-US" smtClean="0"/>
              <a:t>8/30/2021</a:t>
            </a:fld>
            <a:endParaRPr lang="en-US"/>
          </a:p>
        </p:txBody>
      </p:sp>
      <p:sp>
        <p:nvSpPr>
          <p:cNvPr id="6" name="Footer Placeholder 5">
            <a:extLst>
              <a:ext uri="{FF2B5EF4-FFF2-40B4-BE49-F238E27FC236}">
                <a16:creationId xmlns:a16="http://schemas.microsoft.com/office/drawing/2014/main" id="{0A5528E8-D217-4769-8CBA-FC3EF9EB0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C5F1E-84AD-4643-95AA-CCFCF8AB725B}"/>
              </a:ext>
            </a:extLst>
          </p:cNvPr>
          <p:cNvSpPr>
            <a:spLocks noGrp="1"/>
          </p:cNvSpPr>
          <p:nvPr>
            <p:ph type="sldNum" sz="quarter" idx="12"/>
          </p:nvPr>
        </p:nvSpPr>
        <p:spPr/>
        <p:txBody>
          <a:bodyPr/>
          <a:lstStyle/>
          <a:p>
            <a:fld id="{2DF6CD72-510C-4B37-BECD-3324A94ED41A}" type="slidenum">
              <a:rPr lang="en-US" smtClean="0"/>
              <a:t>‹#›</a:t>
            </a:fld>
            <a:endParaRPr lang="en-US"/>
          </a:p>
        </p:txBody>
      </p:sp>
    </p:spTree>
    <p:extLst>
      <p:ext uri="{BB962C8B-B14F-4D97-AF65-F5344CB8AC3E}">
        <p14:creationId xmlns:p14="http://schemas.microsoft.com/office/powerpoint/2010/main" val="3749482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D4809-E8F4-45BB-B027-C62069F7D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B095C-3401-461D-85D5-BA0DFA62D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2FCA3-CF09-41BA-8819-5DE78153E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54CCC-C2B7-415D-A9B0-805C7C0BD4F4}" type="datetimeFigureOut">
              <a:rPr lang="en-US" smtClean="0"/>
              <a:t>8/30/2021</a:t>
            </a:fld>
            <a:endParaRPr lang="en-US"/>
          </a:p>
        </p:txBody>
      </p:sp>
      <p:sp>
        <p:nvSpPr>
          <p:cNvPr id="5" name="Footer Placeholder 4">
            <a:extLst>
              <a:ext uri="{FF2B5EF4-FFF2-40B4-BE49-F238E27FC236}">
                <a16:creationId xmlns:a16="http://schemas.microsoft.com/office/drawing/2014/main" id="{CEF3BD4E-E7F0-4061-9A11-86199C5983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E88223-AF47-4763-A12A-3D2C5DBD83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6CD72-510C-4B37-BECD-3324A94ED41A}" type="slidenum">
              <a:rPr lang="en-US" smtClean="0"/>
              <a:t>‹#›</a:t>
            </a:fld>
            <a:endParaRPr lang="en-US"/>
          </a:p>
        </p:txBody>
      </p:sp>
    </p:spTree>
    <p:extLst>
      <p:ext uri="{BB962C8B-B14F-4D97-AF65-F5344CB8AC3E}">
        <p14:creationId xmlns:p14="http://schemas.microsoft.com/office/powerpoint/2010/main" val="2764208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2A01-1FC0-344B-A120-DCC9B8FFE4B2}"/>
              </a:ext>
            </a:extLst>
          </p:cNvPr>
          <p:cNvSpPr>
            <a:spLocks noGrp="1"/>
          </p:cNvSpPr>
          <p:nvPr>
            <p:ph type="ctrTitle"/>
          </p:nvPr>
        </p:nvSpPr>
        <p:spPr>
          <a:xfrm>
            <a:off x="2350735" y="550806"/>
            <a:ext cx="6030097" cy="2797604"/>
          </a:xfrm>
        </p:spPr>
        <p:txBody>
          <a:bodyPr>
            <a:normAutofit fontScale="90000"/>
          </a:bodyPr>
          <a:lstStyle/>
          <a:p>
            <a:r>
              <a:rPr lang="en-US" dirty="0"/>
              <a:t>Review the Neurocrine H1 Design Pilot Project</a:t>
            </a:r>
          </a:p>
        </p:txBody>
      </p:sp>
      <p:sp>
        <p:nvSpPr>
          <p:cNvPr id="3" name="Subtitle 2">
            <a:extLst>
              <a:ext uri="{FF2B5EF4-FFF2-40B4-BE49-F238E27FC236}">
                <a16:creationId xmlns:a16="http://schemas.microsoft.com/office/drawing/2014/main" id="{72A095B8-7BCC-BE49-B393-4E8DB078322C}"/>
              </a:ext>
            </a:extLst>
          </p:cNvPr>
          <p:cNvSpPr>
            <a:spLocks noGrp="1"/>
          </p:cNvSpPr>
          <p:nvPr>
            <p:ph type="subTitle" idx="1"/>
          </p:nvPr>
        </p:nvSpPr>
        <p:spPr/>
        <p:txBody>
          <a:bodyPr>
            <a:normAutofit/>
          </a:bodyPr>
          <a:lstStyle/>
          <a:p>
            <a:r>
              <a:rPr lang="en-US" dirty="0"/>
              <a:t>Kevin McLoughlin &amp; Jim </a:t>
            </a:r>
            <a:r>
              <a:rPr lang="en-US" dirty="0" err="1"/>
              <a:t>Brase</a:t>
            </a:r>
            <a:endParaRPr lang="en-US" dirty="0"/>
          </a:p>
        </p:txBody>
      </p:sp>
      <p:sp>
        <p:nvSpPr>
          <p:cNvPr id="4" name="Slide Number Placeholder 3">
            <a:extLst>
              <a:ext uri="{FF2B5EF4-FFF2-40B4-BE49-F238E27FC236}">
                <a16:creationId xmlns:a16="http://schemas.microsoft.com/office/drawing/2014/main" id="{ECB5B1A7-9126-B144-B576-3C5F8BC1E4DA}"/>
              </a:ext>
            </a:extLst>
          </p:cNvPr>
          <p:cNvSpPr>
            <a:spLocks noGrp="1"/>
          </p:cNvSpPr>
          <p:nvPr>
            <p:ph type="sldNum" sz="quarter" idx="12"/>
          </p:nvPr>
        </p:nvSpPr>
        <p:spPr/>
        <p:txBody>
          <a:bodyPr/>
          <a:lstStyle/>
          <a:p>
            <a:fld id="{D5F11FED-66BC-4C03-9016-FD41D1C797D0}" type="slidenum">
              <a:rPr lang="en-US" smtClean="0"/>
              <a:pPr/>
              <a:t>1</a:t>
            </a:fld>
            <a:endParaRPr lang="en-US"/>
          </a:p>
        </p:txBody>
      </p:sp>
    </p:spTree>
    <p:extLst>
      <p:ext uri="{BB962C8B-B14F-4D97-AF65-F5344CB8AC3E}">
        <p14:creationId xmlns:p14="http://schemas.microsoft.com/office/powerpoint/2010/main" val="3500358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en-US" dirty="0">
                <a:solidFill>
                  <a:schemeClr val="tx1"/>
                </a:solidFill>
              </a:rPr>
              <a:t>Z-score based applicability domain index</a:t>
            </a:r>
            <a:endParaRPr dirty="0">
              <a:solidFill>
                <a:schemeClr val="tx1"/>
              </a:solidFill>
            </a:endParaRPr>
          </a:p>
        </p:txBody>
      </p:sp>
      <p:sp>
        <p:nvSpPr>
          <p:cNvPr id="391" name="Google Shape;391;p5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92" name="Google Shape;392;p50"/>
          <p:cNvSpPr txBox="1"/>
          <p:nvPr/>
        </p:nvSpPr>
        <p:spPr>
          <a:xfrm>
            <a:off x="838200" y="1419650"/>
            <a:ext cx="10515600" cy="4101092"/>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Arial" panose="020B0604020202020204" pitchFamily="34" charset="0"/>
              <a:buChar char="•"/>
            </a:pPr>
            <a:r>
              <a:rPr lang="en-US" sz="2400" dirty="0"/>
              <a:t>Use Euclidean distances between feature vectors of compounds.</a:t>
            </a:r>
            <a:endParaRPr sz="2400" dirty="0"/>
          </a:p>
          <a:p>
            <a:pPr marL="457200" lvl="0" indent="-368300" algn="l" rtl="0">
              <a:spcBef>
                <a:spcPts val="1500"/>
              </a:spcBef>
              <a:spcAft>
                <a:spcPts val="0"/>
              </a:spcAft>
              <a:buSzPts val="2200"/>
              <a:buFont typeface="Arial" panose="020B0604020202020204" pitchFamily="34" charset="0"/>
              <a:buChar char="•"/>
            </a:pPr>
            <a:r>
              <a:rPr lang="en-US" sz="2400" dirty="0"/>
              <a:t>For each point in the training set, calculate the mean distance of the point to its K nearest neighbors in the training set.</a:t>
            </a:r>
            <a:endParaRPr sz="2400" dirty="0"/>
          </a:p>
          <a:p>
            <a:pPr marL="457200" lvl="0" indent="-368300" algn="l" rtl="0">
              <a:spcBef>
                <a:spcPts val="1500"/>
              </a:spcBef>
              <a:spcAft>
                <a:spcPts val="0"/>
              </a:spcAft>
              <a:buSzPts val="2200"/>
              <a:buFont typeface="Arial" panose="020B0604020202020204" pitchFamily="34" charset="0"/>
              <a:buChar char="•"/>
            </a:pPr>
            <a:r>
              <a:rPr lang="en-US" sz="2400" dirty="0"/>
              <a:t>Fit a normal distribution on the mean distances of all training set points.</a:t>
            </a:r>
            <a:endParaRPr sz="2400" dirty="0"/>
          </a:p>
          <a:p>
            <a:pPr marL="457200" lvl="0" indent="-368300" algn="l" rtl="0">
              <a:spcBef>
                <a:spcPts val="1500"/>
              </a:spcBef>
              <a:spcAft>
                <a:spcPts val="0"/>
              </a:spcAft>
              <a:buSzPts val="2200"/>
              <a:buFont typeface="Arial" panose="020B0604020202020204" pitchFamily="34" charset="0"/>
              <a:buChar char="•"/>
            </a:pPr>
            <a:r>
              <a:rPr lang="en-US" sz="2400" dirty="0"/>
              <a:t>For each point in the prediction set, calculate the mean distance of the point to its K nearest neighbors in the training set.</a:t>
            </a:r>
            <a:endParaRPr sz="2400" dirty="0"/>
          </a:p>
          <a:p>
            <a:pPr marL="457200" lvl="0" indent="-368300" algn="l" rtl="0">
              <a:spcBef>
                <a:spcPts val="1500"/>
              </a:spcBef>
              <a:spcAft>
                <a:spcPts val="1500"/>
              </a:spcAft>
              <a:buClr>
                <a:srgbClr val="000000"/>
              </a:buClr>
              <a:buSzPts val="2200"/>
              <a:buFont typeface="Arial" panose="020B0604020202020204" pitchFamily="34" charset="0"/>
              <a:buChar char="•"/>
            </a:pPr>
            <a:r>
              <a:rPr lang="en-US" sz="2400" dirty="0"/>
              <a:t>Calculate the Z-score of the mean distance of the predicted point based on the distribution of the training set points, rectify the negative Z-scores.</a:t>
            </a:r>
            <a:endParaRPr sz="2400" dirty="0"/>
          </a:p>
        </p:txBody>
      </p:sp>
      <p:sp>
        <p:nvSpPr>
          <p:cNvPr id="393" name="Google Shape;393;p50"/>
          <p:cNvSpPr txBox="1"/>
          <p:nvPr/>
        </p:nvSpPr>
        <p:spPr>
          <a:xfrm>
            <a:off x="420130" y="5747856"/>
            <a:ext cx="11121082"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err="1">
                <a:highlight>
                  <a:srgbClr val="FFFFFF"/>
                </a:highlight>
              </a:rPr>
              <a:t>Mathea</a:t>
            </a:r>
            <a:r>
              <a:rPr lang="en-US" sz="1200" dirty="0">
                <a:highlight>
                  <a:srgbClr val="FFFFFF"/>
                </a:highlight>
              </a:rPr>
              <a:t>, M., </a:t>
            </a:r>
            <a:r>
              <a:rPr lang="en-US" sz="1200" dirty="0" err="1">
                <a:highlight>
                  <a:srgbClr val="FFFFFF"/>
                </a:highlight>
              </a:rPr>
              <a:t>Klingspohn</a:t>
            </a:r>
            <a:r>
              <a:rPr lang="en-US" sz="1200" dirty="0">
                <a:highlight>
                  <a:srgbClr val="FFFFFF"/>
                </a:highlight>
              </a:rPr>
              <a:t>, W., &amp; Baumann, K. (2016). Chemoinformatic classification methods and their applicability domain. </a:t>
            </a:r>
            <a:r>
              <a:rPr lang="en-US" sz="1200" i="1" dirty="0">
                <a:highlight>
                  <a:srgbClr val="FFFFFF"/>
                </a:highlight>
              </a:rPr>
              <a:t>Molecular Informatics</a:t>
            </a:r>
            <a:r>
              <a:rPr lang="en-US" sz="1200" dirty="0">
                <a:highlight>
                  <a:srgbClr val="FFFFFF"/>
                </a:highlight>
              </a:rPr>
              <a:t>, </a:t>
            </a:r>
            <a:r>
              <a:rPr lang="en-US" sz="1200" i="1" dirty="0">
                <a:highlight>
                  <a:srgbClr val="FFFFFF"/>
                </a:highlight>
              </a:rPr>
              <a:t>35</a:t>
            </a:r>
            <a:r>
              <a:rPr lang="en-US" sz="1200" dirty="0">
                <a:highlight>
                  <a:srgbClr val="FFFFFF"/>
                </a:highlight>
              </a:rPr>
              <a:t>(5), 160-180.</a:t>
            </a:r>
            <a:endParaRPr sz="1200" dirty="0"/>
          </a:p>
        </p:txBody>
      </p:sp>
    </p:spTree>
    <p:extLst>
      <p:ext uri="{BB962C8B-B14F-4D97-AF65-F5344CB8AC3E}">
        <p14:creationId xmlns:p14="http://schemas.microsoft.com/office/powerpoint/2010/main" val="164906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3"/>
          <p:cNvSpPr txBox="1">
            <a:spLocks noGrp="1"/>
          </p:cNvSpPr>
          <p:nvPr>
            <p:ph type="sldNum" idx="12"/>
          </p:nvPr>
        </p:nvSpPr>
        <p:spPr>
          <a:xfrm>
            <a:off x="8610600" y="6356350"/>
            <a:ext cx="2743200" cy="146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416" name="Google Shape;416;p53"/>
          <p:cNvSpPr txBox="1">
            <a:spLocks noGrp="1"/>
          </p:cNvSpPr>
          <p:nvPr>
            <p:ph type="title"/>
          </p:nvPr>
        </p:nvSpPr>
        <p:spPr>
          <a:xfrm>
            <a:off x="838200" y="495663"/>
            <a:ext cx="10515600" cy="556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en-US" dirty="0"/>
              <a:t>Converting AD indices to probabilities</a:t>
            </a:r>
            <a:endParaRPr dirty="0"/>
          </a:p>
        </p:txBody>
      </p:sp>
      <p:pic>
        <p:nvPicPr>
          <p:cNvPr id="417" name="Google Shape;417;p5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141049" y="1397950"/>
            <a:ext cx="4535943" cy="4719071"/>
          </a:xfrm>
          <a:prstGeom prst="rect">
            <a:avLst/>
          </a:prstGeom>
          <a:noFill/>
          <a:ln>
            <a:noFill/>
          </a:ln>
        </p:spPr>
      </p:pic>
      <p:sp>
        <p:nvSpPr>
          <p:cNvPr id="418" name="Google Shape;418;p53"/>
          <p:cNvSpPr txBox="1"/>
          <p:nvPr/>
        </p:nvSpPr>
        <p:spPr>
          <a:xfrm>
            <a:off x="216594" y="1195225"/>
            <a:ext cx="6895205" cy="4208814"/>
          </a:xfrm>
          <a:prstGeom prst="rect">
            <a:avLst/>
          </a:prstGeom>
          <a:noFill/>
          <a:ln>
            <a:noFill/>
          </a:ln>
        </p:spPr>
        <p:txBody>
          <a:bodyPr spcFirstLastPara="1" wrap="square" lIns="91425" tIns="91425" rIns="91425" bIns="91425" anchor="t" anchorCtr="0">
            <a:spAutoFit/>
          </a:bodyPr>
          <a:lstStyle/>
          <a:p>
            <a:pPr marL="457200" lvl="0" indent="-368300" algn="l" rtl="0">
              <a:spcBef>
                <a:spcPts val="1500"/>
              </a:spcBef>
              <a:spcAft>
                <a:spcPts val="0"/>
              </a:spcAft>
              <a:buSzPts val="2200"/>
              <a:buFont typeface="Arial" panose="020B0604020202020204" pitchFamily="34" charset="0"/>
              <a:buChar char="•"/>
            </a:pPr>
            <a:r>
              <a:rPr lang="en-US" sz="2800" dirty="0"/>
              <a:t>Fraction of compounds with predicted </a:t>
            </a:r>
            <a:r>
              <a:rPr lang="en-US" sz="2800" dirty="0" err="1"/>
              <a:t>pKi</a:t>
            </a:r>
            <a:r>
              <a:rPr lang="en-US" sz="2800" dirty="0"/>
              <a:t> &gt; max </a:t>
            </a:r>
            <a:r>
              <a:rPr lang="en-US" sz="2800" dirty="0" err="1"/>
              <a:t>pKi</a:t>
            </a:r>
            <a:r>
              <a:rPr lang="en-US" sz="2800" dirty="0"/>
              <a:t> in training set follows a logistic curve.</a:t>
            </a:r>
          </a:p>
          <a:p>
            <a:pPr marL="457200" indent="-368300">
              <a:spcBef>
                <a:spcPts val="1500"/>
              </a:spcBef>
              <a:buSzPts val="2200"/>
              <a:buFont typeface="Arial" panose="020B0604020202020204" pitchFamily="34" charset="0"/>
              <a:buChar char="•"/>
            </a:pPr>
            <a:r>
              <a:rPr lang="en-US" sz="2800" dirty="0"/>
              <a:t>Fit logistic regression model to predict fraction of values outside training set range.</a:t>
            </a:r>
          </a:p>
          <a:p>
            <a:pPr marL="457200" indent="-368300">
              <a:spcBef>
                <a:spcPts val="1500"/>
              </a:spcBef>
              <a:buSzPts val="2200"/>
              <a:buFont typeface="Arial" panose="020B0604020202020204" pitchFamily="34" charset="0"/>
              <a:buChar char="•"/>
            </a:pPr>
            <a:r>
              <a:rPr lang="en-US" sz="2800" dirty="0"/>
              <a:t>Add penalty in GMD cost function if probability &gt; ½.</a:t>
            </a:r>
          </a:p>
        </p:txBody>
      </p:sp>
      <p:sp>
        <p:nvSpPr>
          <p:cNvPr id="419" name="Google Shape;419;p53"/>
          <p:cNvSpPr txBox="1"/>
          <p:nvPr/>
        </p:nvSpPr>
        <p:spPr>
          <a:xfrm>
            <a:off x="7819550" y="1533925"/>
            <a:ext cx="554400" cy="64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1500"/>
              </a:spcAft>
              <a:buNone/>
            </a:pPr>
            <a:r>
              <a:rPr lang="en-US" sz="2200">
                <a:solidFill>
                  <a:srgbClr val="4B4B4B"/>
                </a:solidFill>
              </a:rPr>
              <a:t>H1</a:t>
            </a:r>
            <a:endParaRPr sz="2200">
              <a:solidFill>
                <a:srgbClr val="4B4B4B"/>
              </a:solidFill>
            </a:endParaRPr>
          </a:p>
        </p:txBody>
      </p:sp>
      <p:sp>
        <p:nvSpPr>
          <p:cNvPr id="420" name="Google Shape;420;p53"/>
          <p:cNvSpPr txBox="1"/>
          <p:nvPr/>
        </p:nvSpPr>
        <p:spPr>
          <a:xfrm>
            <a:off x="9081701" y="1195225"/>
            <a:ext cx="36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a:solidFill>
                  <a:srgbClr val="FF0000"/>
                </a:solidFill>
              </a:rPr>
              <a:t>10</a:t>
            </a:r>
            <a:endParaRPr sz="1000" b="1">
              <a:solidFill>
                <a:srgbClr val="FF0000"/>
              </a:solidFill>
            </a:endParaRPr>
          </a:p>
        </p:txBody>
      </p:sp>
      <p:sp>
        <p:nvSpPr>
          <p:cNvPr id="421" name="Google Shape;421;p53"/>
          <p:cNvSpPr txBox="1"/>
          <p:nvPr/>
        </p:nvSpPr>
        <p:spPr>
          <a:xfrm>
            <a:off x="10043651" y="1195225"/>
            <a:ext cx="36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a:solidFill>
                  <a:srgbClr val="FF0000"/>
                </a:solidFill>
              </a:rPr>
              <a:t>40</a:t>
            </a:r>
            <a:endParaRPr sz="1000" b="1">
              <a:solidFill>
                <a:srgbClr val="FF0000"/>
              </a:solidFill>
            </a:endParaRPr>
          </a:p>
        </p:txBody>
      </p:sp>
    </p:spTree>
    <p:extLst>
      <p:ext uri="{BB962C8B-B14F-4D97-AF65-F5344CB8AC3E}">
        <p14:creationId xmlns:p14="http://schemas.microsoft.com/office/powerpoint/2010/main" val="108449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7"/>
          <p:cNvSpPr txBox="1">
            <a:spLocks noGrp="1"/>
          </p:cNvSpPr>
          <p:nvPr>
            <p:ph type="title"/>
          </p:nvPr>
        </p:nvSpPr>
        <p:spPr>
          <a:xfrm>
            <a:off x="838200" y="559522"/>
            <a:ext cx="10515600" cy="556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en-US" dirty="0"/>
              <a:t>GMD loop - novel compounds by generation</a:t>
            </a:r>
            <a:endParaRPr dirty="0"/>
          </a:p>
        </p:txBody>
      </p:sp>
      <p:sp>
        <p:nvSpPr>
          <p:cNvPr id="457" name="Google Shape;457;p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459" name="Google Shape;459;p57"/>
          <p:cNvSpPr txBox="1"/>
          <p:nvPr/>
        </p:nvSpPr>
        <p:spPr>
          <a:xfrm>
            <a:off x="731000" y="1479046"/>
            <a:ext cx="5673900" cy="4339619"/>
          </a:xfrm>
          <a:prstGeom prst="rect">
            <a:avLst/>
          </a:prstGeom>
          <a:noFill/>
          <a:ln>
            <a:noFill/>
          </a:ln>
        </p:spPr>
        <p:txBody>
          <a:bodyPr spcFirstLastPara="1" wrap="square" lIns="91425" tIns="91425" rIns="91425" bIns="91425" anchor="t" anchorCtr="0">
            <a:spAutoFit/>
          </a:bodyPr>
          <a:lstStyle/>
          <a:p>
            <a:pPr marL="463550" lvl="0" indent="-342900" algn="l" rtl="0">
              <a:spcBef>
                <a:spcPts val="1200"/>
              </a:spcBef>
              <a:spcAft>
                <a:spcPts val="0"/>
              </a:spcAft>
              <a:buSzPts val="1700"/>
              <a:buFont typeface="Arial" panose="020B0604020202020204" pitchFamily="34" charset="0"/>
              <a:buChar char="•"/>
            </a:pPr>
            <a:r>
              <a:rPr lang="en-US" sz="2000" dirty="0"/>
              <a:t>Initial molecule set ~ 25K compounds</a:t>
            </a:r>
          </a:p>
          <a:p>
            <a:pPr marL="463550" indent="-342900">
              <a:spcBef>
                <a:spcPts val="1200"/>
              </a:spcBef>
              <a:buSzPts val="1700"/>
              <a:buFont typeface="Arial" panose="020B0604020202020204" pitchFamily="34" charset="0"/>
              <a:buChar char="•"/>
            </a:pPr>
            <a:r>
              <a:rPr lang="en-US" sz="2000" dirty="0"/>
              <a:t>GMD loop with AD index constraints ran for 250 generations on initial 25K compound set</a:t>
            </a:r>
          </a:p>
          <a:p>
            <a:pPr marL="463550" indent="-342900">
              <a:spcBef>
                <a:spcPts val="1200"/>
              </a:spcBef>
              <a:buSzPts val="1700"/>
              <a:buFont typeface="Arial" panose="020B0604020202020204" pitchFamily="34" charset="0"/>
              <a:buChar char="•"/>
            </a:pPr>
            <a:r>
              <a:rPr lang="en-US" sz="2000" dirty="0"/>
              <a:t>Produced and evaluated ~1.75M compounds over about 60 hours of elapsed time.</a:t>
            </a:r>
          </a:p>
          <a:p>
            <a:pPr marL="463550" lvl="0" indent="-342900" algn="l" rtl="0">
              <a:spcBef>
                <a:spcPts val="1200"/>
              </a:spcBef>
              <a:spcAft>
                <a:spcPts val="0"/>
              </a:spcAft>
              <a:buSzPts val="1700"/>
              <a:buFont typeface="Arial" panose="020B0604020202020204" pitchFamily="34" charset="0"/>
              <a:buChar char="•"/>
            </a:pPr>
            <a:r>
              <a:rPr lang="en-US" sz="2000" dirty="0"/>
              <a:t>Toward end of run, ~ 7K/25K compounds evaluated each generation were novel.</a:t>
            </a:r>
          </a:p>
          <a:p>
            <a:pPr marL="463550" lvl="0" indent="-342900" algn="l" rtl="0">
              <a:spcBef>
                <a:spcPts val="1200"/>
              </a:spcBef>
              <a:spcAft>
                <a:spcPts val="0"/>
              </a:spcAft>
              <a:buSzPts val="1700"/>
              <a:buFont typeface="Arial" panose="020B0604020202020204" pitchFamily="34" charset="0"/>
              <a:buChar char="•"/>
            </a:pPr>
            <a:r>
              <a:rPr lang="en-US" sz="2000" dirty="0"/>
              <a:t>Thus, GMD loop continues to explore new parts of chemical space even after many generations.</a:t>
            </a:r>
            <a:endParaRPr sz="2000" dirty="0"/>
          </a:p>
        </p:txBody>
      </p:sp>
      <p:pic>
        <p:nvPicPr>
          <p:cNvPr id="1026" name="Picture 2">
            <a:extLst>
              <a:ext uri="{FF2B5EF4-FFF2-40B4-BE49-F238E27FC236}">
                <a16:creationId xmlns:a16="http://schemas.microsoft.com/office/drawing/2014/main" id="{BC8F23A0-955C-5548-897B-2D19E4B48C9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20705" y="1290081"/>
            <a:ext cx="5048434" cy="471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7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1"/>
          <p:cNvSpPr txBox="1">
            <a:spLocks noGrp="1"/>
          </p:cNvSpPr>
          <p:nvPr>
            <p:ph type="title"/>
          </p:nvPr>
        </p:nvSpPr>
        <p:spPr>
          <a:xfrm>
            <a:off x="838200" y="465034"/>
            <a:ext cx="10515600" cy="556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en-US" dirty="0"/>
              <a:t>Chemical space visualization</a:t>
            </a:r>
            <a:endParaRPr dirty="0"/>
          </a:p>
        </p:txBody>
      </p:sp>
      <p:sp>
        <p:nvSpPr>
          <p:cNvPr id="489" name="Google Shape;489;p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490" name="Google Shape;490;p6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38200" y="1357925"/>
            <a:ext cx="4856176" cy="4662226"/>
          </a:xfrm>
          <a:prstGeom prst="rect">
            <a:avLst/>
          </a:prstGeom>
          <a:noFill/>
          <a:ln>
            <a:noFill/>
          </a:ln>
        </p:spPr>
      </p:pic>
      <p:pic>
        <p:nvPicPr>
          <p:cNvPr id="491" name="Google Shape;491;p6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99576" y="1358414"/>
            <a:ext cx="4855464" cy="4661245"/>
          </a:xfrm>
          <a:prstGeom prst="rect">
            <a:avLst/>
          </a:prstGeom>
          <a:noFill/>
          <a:ln>
            <a:noFill/>
          </a:ln>
        </p:spPr>
      </p:pic>
    </p:spTree>
    <p:extLst>
      <p:ext uri="{BB962C8B-B14F-4D97-AF65-F5344CB8AC3E}">
        <p14:creationId xmlns:p14="http://schemas.microsoft.com/office/powerpoint/2010/main" val="392857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7"/>
          <p:cNvSpPr txBox="1">
            <a:spLocks noGrp="1"/>
          </p:cNvSpPr>
          <p:nvPr>
            <p:ph type="title"/>
          </p:nvPr>
        </p:nvSpPr>
        <p:spPr>
          <a:xfrm>
            <a:off x="838200" y="512075"/>
            <a:ext cx="10515600" cy="55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Arial"/>
              <a:buNone/>
            </a:pPr>
            <a:r>
              <a:rPr lang="en-US" dirty="0"/>
              <a:t>Optimization targets</a:t>
            </a:r>
            <a:endParaRPr dirty="0"/>
          </a:p>
        </p:txBody>
      </p:sp>
      <p:sp>
        <p:nvSpPr>
          <p:cNvPr id="456" name="Google Shape;456;p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457" name="Google Shape;457;p57"/>
          <p:cNvSpPr txBox="1"/>
          <p:nvPr/>
        </p:nvSpPr>
        <p:spPr>
          <a:xfrm>
            <a:off x="868775" y="1178075"/>
            <a:ext cx="7474113" cy="485360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800" b="1" dirty="0">
                <a:solidFill>
                  <a:srgbClr val="8E1A4F"/>
                </a:solidFill>
              </a:rPr>
              <a:t>Pilot Candidate Quality Panel</a:t>
            </a:r>
            <a:endParaRPr sz="1800" b="1" dirty="0">
              <a:solidFill>
                <a:srgbClr val="8E1A4F"/>
              </a:solidFill>
            </a:endParaRPr>
          </a:p>
          <a:p>
            <a:pPr marL="0" lvl="0" indent="0" algn="l" rtl="0">
              <a:lnSpc>
                <a:spcPct val="115000"/>
              </a:lnSpc>
              <a:spcBef>
                <a:spcPts val="600"/>
              </a:spcBef>
              <a:spcAft>
                <a:spcPts val="0"/>
              </a:spcAft>
              <a:buNone/>
            </a:pPr>
            <a:r>
              <a:rPr lang="en-US" sz="1800" b="1" dirty="0">
                <a:solidFill>
                  <a:srgbClr val="8E1A4F"/>
                </a:solidFill>
              </a:rPr>
              <a:t>Efficacy</a:t>
            </a:r>
            <a:endParaRPr dirty="0"/>
          </a:p>
          <a:p>
            <a:pPr marL="0" lvl="0" indent="0" algn="l" rtl="0">
              <a:lnSpc>
                <a:spcPct val="115000"/>
              </a:lnSpc>
              <a:spcBef>
                <a:spcPts val="600"/>
              </a:spcBef>
              <a:spcAft>
                <a:spcPts val="0"/>
              </a:spcAft>
              <a:buNone/>
            </a:pPr>
            <a:r>
              <a:rPr lang="en-US" dirty="0"/>
              <a:t>H1 histamine receptor </a:t>
            </a:r>
            <a:r>
              <a:rPr lang="en-US" dirty="0" err="1"/>
              <a:t>pKi</a:t>
            </a:r>
            <a:r>
              <a:rPr lang="en-US" dirty="0"/>
              <a:t> &gt; 9  </a:t>
            </a:r>
            <a:endParaRPr dirty="0"/>
          </a:p>
          <a:p>
            <a:pPr marL="0" lvl="0" indent="0" algn="l" rtl="0">
              <a:lnSpc>
                <a:spcPct val="115000"/>
              </a:lnSpc>
              <a:spcBef>
                <a:spcPts val="600"/>
              </a:spcBef>
              <a:spcAft>
                <a:spcPts val="0"/>
              </a:spcAft>
              <a:buNone/>
            </a:pPr>
            <a:r>
              <a:rPr lang="en-US" dirty="0"/>
              <a:t>M2 muscarinic receptor </a:t>
            </a:r>
            <a:r>
              <a:rPr lang="en-US" dirty="0" err="1"/>
              <a:t>pKi</a:t>
            </a:r>
            <a:r>
              <a:rPr lang="en-US" dirty="0"/>
              <a:t> &lt; 6</a:t>
            </a:r>
            <a:endParaRPr dirty="0"/>
          </a:p>
          <a:p>
            <a:pPr marL="0" lvl="0" indent="0" algn="l" rtl="0">
              <a:lnSpc>
                <a:spcPct val="115000"/>
              </a:lnSpc>
              <a:spcBef>
                <a:spcPts val="600"/>
              </a:spcBef>
              <a:spcAft>
                <a:spcPts val="0"/>
              </a:spcAft>
              <a:buNone/>
            </a:pPr>
            <a:r>
              <a:rPr lang="en-US" sz="1800" b="1" dirty="0">
                <a:solidFill>
                  <a:srgbClr val="8E1A4F"/>
                </a:solidFill>
              </a:rPr>
              <a:t>Safety</a:t>
            </a:r>
            <a:endParaRPr dirty="0"/>
          </a:p>
          <a:p>
            <a:pPr marL="0" lvl="0" indent="0" algn="l" rtl="0">
              <a:lnSpc>
                <a:spcPct val="115000"/>
              </a:lnSpc>
              <a:spcBef>
                <a:spcPts val="600"/>
              </a:spcBef>
              <a:spcAft>
                <a:spcPts val="0"/>
              </a:spcAft>
              <a:buNone/>
            </a:pPr>
            <a:r>
              <a:rPr lang="en-US" dirty="0"/>
              <a:t>hERG (pIC</a:t>
            </a:r>
            <a:r>
              <a:rPr lang="en-US" baseline="-25000" dirty="0"/>
              <a:t>50</a:t>
            </a:r>
            <a:r>
              <a:rPr lang="en-US" dirty="0"/>
              <a:t> &lt; 5)  </a:t>
            </a:r>
            <a:r>
              <a:rPr lang="en-US" dirty="0">
                <a:highlight>
                  <a:srgbClr val="FFFF00"/>
                </a:highlight>
              </a:rPr>
              <a:t>10 </a:t>
            </a:r>
            <a:r>
              <a:rPr lang="en-US" dirty="0" err="1">
                <a:highlight>
                  <a:srgbClr val="FFFF00"/>
                </a:highlight>
              </a:rPr>
              <a:t>mmolr</a:t>
            </a:r>
            <a:r>
              <a:rPr lang="en-US" dirty="0">
                <a:highlight>
                  <a:srgbClr val="FFFF00"/>
                </a:highlight>
              </a:rPr>
              <a:t> = 5 (which is good) </a:t>
            </a:r>
            <a:endParaRPr baseline="30000" dirty="0">
              <a:highlight>
                <a:srgbClr val="FFFF00"/>
              </a:highlight>
            </a:endParaRPr>
          </a:p>
          <a:p>
            <a:pPr marL="0" lvl="0" indent="0" algn="l" rtl="0">
              <a:lnSpc>
                <a:spcPct val="115000"/>
              </a:lnSpc>
              <a:spcBef>
                <a:spcPts val="600"/>
              </a:spcBef>
              <a:spcAft>
                <a:spcPts val="0"/>
              </a:spcAft>
              <a:buNone/>
            </a:pPr>
            <a:r>
              <a:rPr lang="en-US" sz="1800" b="1" dirty="0">
                <a:solidFill>
                  <a:srgbClr val="8E1A4F"/>
                </a:solidFill>
              </a:rPr>
              <a:t>PK</a:t>
            </a:r>
            <a:endParaRPr dirty="0"/>
          </a:p>
          <a:p>
            <a:pPr marL="0" lvl="0" indent="0" algn="l" rtl="0">
              <a:lnSpc>
                <a:spcPct val="115000"/>
              </a:lnSpc>
              <a:spcBef>
                <a:spcPts val="600"/>
              </a:spcBef>
              <a:spcAft>
                <a:spcPts val="0"/>
              </a:spcAft>
              <a:buNone/>
            </a:pPr>
            <a:r>
              <a:rPr lang="en-US" dirty="0" err="1"/>
              <a:t>logP</a:t>
            </a:r>
            <a:r>
              <a:rPr lang="en-US" dirty="0"/>
              <a:t> (-0.4 - 5.6)  </a:t>
            </a:r>
            <a:r>
              <a:rPr lang="en-US" dirty="0">
                <a:highlight>
                  <a:srgbClr val="FFFF00"/>
                </a:highlight>
              </a:rPr>
              <a:t>Within the range = good</a:t>
            </a:r>
            <a:endParaRPr dirty="0">
              <a:highlight>
                <a:srgbClr val="FFFF00"/>
              </a:highlight>
            </a:endParaRPr>
          </a:p>
          <a:p>
            <a:pPr marL="0" lvl="0" indent="0" algn="l" rtl="0">
              <a:lnSpc>
                <a:spcPct val="115000"/>
              </a:lnSpc>
              <a:spcBef>
                <a:spcPts val="600"/>
              </a:spcBef>
              <a:spcAft>
                <a:spcPts val="0"/>
              </a:spcAft>
              <a:buNone/>
            </a:pPr>
            <a:r>
              <a:rPr lang="en-US" sz="1800" b="1" dirty="0">
                <a:solidFill>
                  <a:srgbClr val="8E1A4F"/>
                </a:solidFill>
              </a:rPr>
              <a:t>Developability</a:t>
            </a:r>
            <a:endParaRPr dirty="0"/>
          </a:p>
          <a:p>
            <a:pPr marL="0" lvl="0" indent="0" algn="l" rtl="0">
              <a:lnSpc>
                <a:spcPct val="115000"/>
              </a:lnSpc>
              <a:spcBef>
                <a:spcPts val="600"/>
              </a:spcBef>
              <a:spcAft>
                <a:spcPts val="0"/>
              </a:spcAft>
              <a:buNone/>
            </a:pPr>
            <a:r>
              <a:rPr lang="en-US" dirty="0"/>
              <a:t>SAS: Synthetic Accessibility Score &lt; 3</a:t>
            </a:r>
            <a:endParaRPr dirty="0"/>
          </a:p>
          <a:p>
            <a:pPr marL="0" lvl="0" indent="0" algn="l" rtl="0">
              <a:lnSpc>
                <a:spcPct val="115000"/>
              </a:lnSpc>
              <a:spcBef>
                <a:spcPts val="600"/>
              </a:spcBef>
              <a:spcAft>
                <a:spcPts val="600"/>
              </a:spcAft>
              <a:buNone/>
            </a:pPr>
            <a:r>
              <a:rPr lang="en-US" dirty="0"/>
              <a:t>Molecular features: # </a:t>
            </a:r>
            <a:r>
              <a:rPr lang="en-US" dirty="0" err="1"/>
              <a:t>RotBond</a:t>
            </a:r>
            <a:r>
              <a:rPr lang="en-US" dirty="0"/>
              <a:t> &lt; 10, # </a:t>
            </a:r>
            <a:r>
              <a:rPr lang="en-US" dirty="0" err="1"/>
              <a:t>HBondDonor</a:t>
            </a:r>
            <a:r>
              <a:rPr lang="en-US" dirty="0"/>
              <a:t> &lt; 5, # </a:t>
            </a:r>
            <a:r>
              <a:rPr lang="en-US" dirty="0" err="1"/>
              <a:t>HBondAcceptor</a:t>
            </a:r>
            <a:r>
              <a:rPr lang="en-US" dirty="0"/>
              <a:t> &lt; 10, MW (180 ~ 500), TPSA &lt; 140.</a:t>
            </a:r>
            <a:endParaRPr dirty="0"/>
          </a:p>
        </p:txBody>
      </p:sp>
    </p:spTree>
    <p:extLst>
      <p:ext uri="{BB962C8B-B14F-4D97-AF65-F5344CB8AC3E}">
        <p14:creationId xmlns:p14="http://schemas.microsoft.com/office/powerpoint/2010/main" val="102908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9"/>
          <p:cNvSpPr txBox="1">
            <a:spLocks noGrp="1"/>
          </p:cNvSpPr>
          <p:nvPr>
            <p:ph type="title"/>
          </p:nvPr>
        </p:nvSpPr>
        <p:spPr>
          <a:xfrm>
            <a:off x="838200" y="462628"/>
            <a:ext cx="10515600" cy="556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en-US" dirty="0"/>
              <a:t>Optimization progress against design targets</a:t>
            </a:r>
            <a:endParaRPr dirty="0"/>
          </a:p>
        </p:txBody>
      </p:sp>
      <p:sp>
        <p:nvSpPr>
          <p:cNvPr id="472" name="Google Shape;47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050" name="Picture 2">
            <a:extLst>
              <a:ext uri="{FF2B5EF4-FFF2-40B4-BE49-F238E27FC236}">
                <a16:creationId xmlns:a16="http://schemas.microsoft.com/office/drawing/2014/main" id="{5C068042-BD75-0449-AE42-C1C55F6110B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5821" y="1191506"/>
            <a:ext cx="3857296" cy="10155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E45D47B-BF89-3747-87FE-0E3D43D4EFA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29963" y="1122814"/>
            <a:ext cx="7436216" cy="505022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A8F856B-91F6-024B-8B97-204608B6DB37}"/>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25821" y="3108617"/>
            <a:ext cx="3857298" cy="101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78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2"/>
          <p:cNvSpPr txBox="1">
            <a:spLocks noGrp="1"/>
          </p:cNvSpPr>
          <p:nvPr>
            <p:ph type="title"/>
          </p:nvPr>
        </p:nvSpPr>
        <p:spPr>
          <a:xfrm>
            <a:off x="838200" y="514650"/>
            <a:ext cx="10515600" cy="556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en-US" dirty="0"/>
              <a:t>GMD Loop: Generated Structures</a:t>
            </a:r>
            <a:endParaRPr dirty="0"/>
          </a:p>
        </p:txBody>
      </p:sp>
      <p:sp>
        <p:nvSpPr>
          <p:cNvPr id="497" name="Google Shape;497;p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 name="Picture 1">
            <a:extLst>
              <a:ext uri="{FF2B5EF4-FFF2-40B4-BE49-F238E27FC236}">
                <a16:creationId xmlns:a16="http://schemas.microsoft.com/office/drawing/2014/main" id="{7708E5F5-61A7-084D-98AD-03172DD670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7348" y="1418895"/>
            <a:ext cx="4745859" cy="4745859"/>
          </a:xfrm>
          <a:prstGeom prst="rect">
            <a:avLst/>
          </a:prstGeom>
        </p:spPr>
      </p:pic>
      <p:pic>
        <p:nvPicPr>
          <p:cNvPr id="4" name="Picture 3">
            <a:extLst>
              <a:ext uri="{FF2B5EF4-FFF2-40B4-BE49-F238E27FC236}">
                <a16:creationId xmlns:a16="http://schemas.microsoft.com/office/drawing/2014/main" id="{71AAC327-920C-4247-B41F-68F469D26A6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611141" y="1166648"/>
            <a:ext cx="5618329" cy="4998106"/>
          </a:xfrm>
          <a:prstGeom prst="rect">
            <a:avLst/>
          </a:prstGeom>
        </p:spPr>
      </p:pic>
      <p:cxnSp>
        <p:nvCxnSpPr>
          <p:cNvPr id="5" name="Straight Connector 4">
            <a:extLst>
              <a:ext uri="{FF2B5EF4-FFF2-40B4-BE49-F238E27FC236}">
                <a16:creationId xmlns:a16="http://schemas.microsoft.com/office/drawing/2014/main" id="{70D98971-98EC-E347-AA5B-E470F4F30B33}"/>
              </a:ext>
            </a:extLst>
          </p:cNvPr>
          <p:cNvCxnSpPr/>
          <p:nvPr/>
        </p:nvCxnSpPr>
        <p:spPr>
          <a:xfrm flipH="1" flipV="1">
            <a:off x="4078014" y="1387366"/>
            <a:ext cx="42041" cy="427771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84A90CF-CE59-5745-8201-4F603D1C7281}"/>
              </a:ext>
            </a:extLst>
          </p:cNvPr>
          <p:cNvCxnSpPr/>
          <p:nvPr/>
        </p:nvCxnSpPr>
        <p:spPr>
          <a:xfrm>
            <a:off x="962530" y="4120055"/>
            <a:ext cx="3830187"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81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C2C6-FCD4-0947-B68F-695EFFD1EB9D}"/>
              </a:ext>
            </a:extLst>
          </p:cNvPr>
          <p:cNvSpPr>
            <a:spLocks noGrp="1"/>
          </p:cNvSpPr>
          <p:nvPr>
            <p:ph type="title"/>
          </p:nvPr>
        </p:nvSpPr>
        <p:spPr>
          <a:xfrm>
            <a:off x="838200" y="507292"/>
            <a:ext cx="10515600" cy="556099"/>
          </a:xfrm>
        </p:spPr>
        <p:txBody>
          <a:bodyPr>
            <a:noAutofit/>
          </a:bodyPr>
          <a:lstStyle/>
          <a:p>
            <a:pPr>
              <a:lnSpc>
                <a:spcPct val="100000"/>
              </a:lnSpc>
            </a:pPr>
            <a:r>
              <a:rPr lang="en-US" dirty="0"/>
              <a:t>Experimental Validation</a:t>
            </a:r>
          </a:p>
        </p:txBody>
      </p:sp>
      <p:sp>
        <p:nvSpPr>
          <p:cNvPr id="3" name="Text Placeholder 2">
            <a:extLst>
              <a:ext uri="{FF2B5EF4-FFF2-40B4-BE49-F238E27FC236}">
                <a16:creationId xmlns:a16="http://schemas.microsoft.com/office/drawing/2014/main" id="{272F8B5C-C251-644B-906E-9BEAE1C4E561}"/>
              </a:ext>
            </a:extLst>
          </p:cNvPr>
          <p:cNvSpPr>
            <a:spLocks noGrp="1"/>
          </p:cNvSpPr>
          <p:nvPr>
            <p:ph type="body" idx="1"/>
          </p:nvPr>
        </p:nvSpPr>
        <p:spPr/>
        <p:txBody>
          <a:bodyPr/>
          <a:lstStyle/>
          <a:p>
            <a:pPr>
              <a:lnSpc>
                <a:spcPct val="100000"/>
              </a:lnSpc>
            </a:pPr>
            <a:r>
              <a:rPr lang="en-US" dirty="0"/>
              <a:t>We selected the 2000 top scoring compounds, clustered them by structure and sent the best representative from each cluster to </a:t>
            </a:r>
            <a:r>
              <a:rPr lang="en-US" dirty="0" err="1"/>
              <a:t>Neurocrine</a:t>
            </a:r>
            <a:r>
              <a:rPr lang="en-US" dirty="0"/>
              <a:t> for evaluation.</a:t>
            </a:r>
          </a:p>
          <a:p>
            <a:pPr>
              <a:lnSpc>
                <a:spcPct val="100000"/>
              </a:lnSpc>
            </a:pPr>
            <a:r>
              <a:rPr lang="en-US" dirty="0"/>
              <a:t>Also found 95 close matches in Enamine REAL catalog that scored well.</a:t>
            </a:r>
          </a:p>
          <a:p>
            <a:pPr>
              <a:lnSpc>
                <a:spcPct val="100000"/>
              </a:lnSpc>
            </a:pPr>
            <a:r>
              <a:rPr lang="en-US" dirty="0" err="1"/>
              <a:t>Neurocrine</a:t>
            </a:r>
            <a:r>
              <a:rPr lang="en-US" dirty="0"/>
              <a:t> chose 55 for synthesis and is testing them along with the Enamine compounds; expecting results soon.</a:t>
            </a:r>
          </a:p>
          <a:p>
            <a:pPr>
              <a:lnSpc>
                <a:spcPct val="100000"/>
              </a:lnSpc>
            </a:pPr>
            <a:r>
              <a:rPr lang="en-US" dirty="0"/>
              <a:t>We’ll use experimental results to retune models and do at least one more GMD round.</a:t>
            </a:r>
          </a:p>
        </p:txBody>
      </p:sp>
      <p:sp>
        <p:nvSpPr>
          <p:cNvPr id="4" name="Slide Number Placeholder 3">
            <a:extLst>
              <a:ext uri="{FF2B5EF4-FFF2-40B4-BE49-F238E27FC236}">
                <a16:creationId xmlns:a16="http://schemas.microsoft.com/office/drawing/2014/main" id="{52AAC32B-B6B9-B149-9362-29BCDCEDBA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76457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3"/>
          <p:cNvSpPr txBox="1">
            <a:spLocks noGrp="1"/>
          </p:cNvSpPr>
          <p:nvPr>
            <p:ph type="title"/>
          </p:nvPr>
        </p:nvSpPr>
        <p:spPr>
          <a:xfrm>
            <a:off x="838200" y="480877"/>
            <a:ext cx="10515600" cy="556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en-US" dirty="0"/>
              <a:t>Acknowledgements</a:t>
            </a:r>
            <a:endParaRPr dirty="0"/>
          </a:p>
        </p:txBody>
      </p:sp>
      <p:sp>
        <p:nvSpPr>
          <p:cNvPr id="505" name="Google Shape;505;p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506" name="Google Shape;506;p63"/>
          <p:cNvSpPr txBox="1"/>
          <p:nvPr/>
        </p:nvSpPr>
        <p:spPr>
          <a:xfrm>
            <a:off x="807625" y="1296350"/>
            <a:ext cx="3244800" cy="44088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t>ATOM Tech Team</a:t>
            </a:r>
            <a:endParaRPr sz="2200" dirty="0"/>
          </a:p>
          <a:p>
            <a:pPr marL="0" lvl="0" indent="0" algn="l" rtl="0">
              <a:spcBef>
                <a:spcPts val="1500"/>
              </a:spcBef>
              <a:spcAft>
                <a:spcPts val="0"/>
              </a:spcAft>
              <a:buNone/>
            </a:pPr>
            <a:r>
              <a:rPr lang="en-US" sz="2000" dirty="0"/>
              <a:t>Jonathan Allen</a:t>
            </a:r>
            <a:endParaRPr sz="2000" dirty="0"/>
          </a:p>
          <a:p>
            <a:pPr marL="0" lvl="0" indent="0" algn="l" rtl="0">
              <a:spcBef>
                <a:spcPts val="0"/>
              </a:spcBef>
              <a:spcAft>
                <a:spcPts val="0"/>
              </a:spcAft>
              <a:buNone/>
            </a:pPr>
            <a:r>
              <a:rPr lang="en-US" sz="2000" dirty="0"/>
              <a:t>Jeff Mast</a:t>
            </a:r>
          </a:p>
          <a:p>
            <a:pPr marL="0" lvl="0" indent="0" algn="l" rtl="0">
              <a:spcBef>
                <a:spcPts val="0"/>
              </a:spcBef>
              <a:spcAft>
                <a:spcPts val="0"/>
              </a:spcAft>
              <a:buNone/>
            </a:pPr>
            <a:r>
              <a:rPr lang="en-US" sz="2000" dirty="0"/>
              <a:t>Da Shi</a:t>
            </a:r>
            <a:endParaRPr sz="2000" dirty="0"/>
          </a:p>
          <a:p>
            <a:pPr marL="0" lvl="0" indent="0" algn="l" rtl="0">
              <a:spcBef>
                <a:spcPts val="0"/>
              </a:spcBef>
              <a:spcAft>
                <a:spcPts val="0"/>
              </a:spcAft>
              <a:buNone/>
            </a:pPr>
            <a:r>
              <a:rPr lang="en-US" sz="2000" dirty="0"/>
              <a:t>Sam Ade Jacobs</a:t>
            </a:r>
            <a:endParaRPr sz="2000" dirty="0"/>
          </a:p>
          <a:p>
            <a:pPr marL="0" lvl="0" indent="0" algn="l" rtl="0">
              <a:spcBef>
                <a:spcPts val="0"/>
              </a:spcBef>
              <a:spcAft>
                <a:spcPts val="0"/>
              </a:spcAft>
              <a:buNone/>
            </a:pPr>
            <a:r>
              <a:rPr lang="en-US" sz="2000" dirty="0"/>
              <a:t>Brian Van Essen</a:t>
            </a:r>
            <a:endParaRPr sz="2000" dirty="0"/>
          </a:p>
          <a:p>
            <a:pPr marL="0" lvl="0" indent="0" algn="l" rtl="0">
              <a:spcBef>
                <a:spcPts val="0"/>
              </a:spcBef>
              <a:spcAft>
                <a:spcPts val="0"/>
              </a:spcAft>
              <a:buNone/>
            </a:pPr>
            <a:r>
              <a:rPr lang="en-US" sz="2000" dirty="0"/>
              <a:t>Amanda Paulson</a:t>
            </a:r>
            <a:endParaRPr sz="2000" dirty="0"/>
          </a:p>
          <a:p>
            <a:pPr marL="0" lvl="0" indent="0" algn="l" rtl="0">
              <a:spcBef>
                <a:spcPts val="0"/>
              </a:spcBef>
              <a:spcAft>
                <a:spcPts val="0"/>
              </a:spcAft>
              <a:buNone/>
            </a:pPr>
            <a:r>
              <a:rPr lang="en-US" sz="2000" dirty="0"/>
              <a:t>Stewart He</a:t>
            </a:r>
            <a:endParaRPr sz="2000" dirty="0"/>
          </a:p>
          <a:p>
            <a:pPr marL="0" lvl="0" indent="0" algn="l" rtl="0">
              <a:spcBef>
                <a:spcPts val="0"/>
              </a:spcBef>
              <a:spcAft>
                <a:spcPts val="0"/>
              </a:spcAft>
              <a:buNone/>
            </a:pPr>
            <a:r>
              <a:rPr lang="en-US" sz="2000" dirty="0" err="1"/>
              <a:t>Sarangan</a:t>
            </a:r>
            <a:r>
              <a:rPr lang="en-US" sz="2000" dirty="0"/>
              <a:t> Ravichandran</a:t>
            </a:r>
            <a:endParaRPr sz="2000" dirty="0"/>
          </a:p>
          <a:p>
            <a:pPr marL="0" lvl="0" indent="0" algn="l" rtl="0">
              <a:spcBef>
                <a:spcPts val="0"/>
              </a:spcBef>
              <a:spcAft>
                <a:spcPts val="0"/>
              </a:spcAft>
              <a:buNone/>
            </a:pPr>
            <a:r>
              <a:rPr lang="en-US" sz="2000" dirty="0" err="1"/>
              <a:t>Hiran</a:t>
            </a:r>
            <a:r>
              <a:rPr lang="en-US" sz="2000" dirty="0"/>
              <a:t> Ranganathan</a:t>
            </a:r>
            <a:endParaRPr sz="2000" dirty="0"/>
          </a:p>
          <a:p>
            <a:pPr marL="0" lvl="0" indent="0" algn="l" rtl="0">
              <a:spcBef>
                <a:spcPts val="0"/>
              </a:spcBef>
              <a:spcAft>
                <a:spcPts val="0"/>
              </a:spcAft>
              <a:buNone/>
            </a:pPr>
            <a:r>
              <a:rPr lang="en-US" sz="2000" dirty="0" err="1"/>
              <a:t>Ya</a:t>
            </a:r>
            <a:r>
              <a:rPr lang="en-US" sz="2000" dirty="0"/>
              <a:t> Ju Fan</a:t>
            </a:r>
            <a:endParaRPr sz="2000" dirty="0"/>
          </a:p>
          <a:p>
            <a:pPr marL="0" lvl="0" indent="0" algn="l" rtl="0">
              <a:spcBef>
                <a:spcPts val="0"/>
              </a:spcBef>
              <a:spcAft>
                <a:spcPts val="0"/>
              </a:spcAft>
              <a:buNone/>
            </a:pPr>
            <a:r>
              <a:rPr lang="en-US" sz="2000" dirty="0"/>
              <a:t>Jim </a:t>
            </a:r>
            <a:r>
              <a:rPr lang="en-US" sz="2000" dirty="0" err="1"/>
              <a:t>Brase</a:t>
            </a:r>
            <a:endParaRPr sz="2000" dirty="0"/>
          </a:p>
          <a:p>
            <a:pPr marL="0" lvl="0" indent="0" algn="l" rtl="0">
              <a:spcBef>
                <a:spcPts val="0"/>
              </a:spcBef>
              <a:spcAft>
                <a:spcPts val="0"/>
              </a:spcAft>
              <a:buNone/>
            </a:pPr>
            <a:r>
              <a:rPr lang="en-US" sz="2000" dirty="0"/>
              <a:t>Eric Stahlberg</a:t>
            </a:r>
            <a:endParaRPr sz="2000" dirty="0"/>
          </a:p>
        </p:txBody>
      </p:sp>
      <p:sp>
        <p:nvSpPr>
          <p:cNvPr id="507" name="Google Shape;507;p63"/>
          <p:cNvSpPr txBox="1"/>
          <p:nvPr/>
        </p:nvSpPr>
        <p:spPr>
          <a:xfrm>
            <a:off x="4444025" y="1296350"/>
            <a:ext cx="3244800" cy="22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t>Neurocrine Team</a:t>
            </a:r>
            <a:endParaRPr sz="2200" dirty="0"/>
          </a:p>
          <a:p>
            <a:pPr marL="0" lvl="0" indent="0" algn="l" rtl="0">
              <a:spcBef>
                <a:spcPts val="1500"/>
              </a:spcBef>
              <a:spcAft>
                <a:spcPts val="0"/>
              </a:spcAft>
              <a:buNone/>
            </a:pPr>
            <a:r>
              <a:rPr lang="en-US" sz="2000" dirty="0"/>
              <a:t>John Williams</a:t>
            </a:r>
            <a:endParaRPr sz="2000" dirty="0"/>
          </a:p>
          <a:p>
            <a:pPr marL="0" lvl="0" indent="0" algn="l" rtl="0">
              <a:spcBef>
                <a:spcPts val="0"/>
              </a:spcBef>
              <a:spcAft>
                <a:spcPts val="0"/>
              </a:spcAft>
              <a:buNone/>
            </a:pPr>
            <a:r>
              <a:rPr lang="en-US" sz="2000" dirty="0"/>
              <a:t>John Bucci</a:t>
            </a:r>
            <a:endParaRPr sz="2000" dirty="0"/>
          </a:p>
          <a:p>
            <a:pPr marL="0" lvl="0" indent="0" algn="l" rtl="0">
              <a:spcBef>
                <a:spcPts val="0"/>
              </a:spcBef>
              <a:spcAft>
                <a:spcPts val="0"/>
              </a:spcAft>
              <a:buNone/>
            </a:pPr>
            <a:r>
              <a:rPr lang="en-US" sz="2000" dirty="0"/>
              <a:t>Luke Nam</a:t>
            </a:r>
            <a:endParaRPr sz="2000" dirty="0"/>
          </a:p>
          <a:p>
            <a:pPr marL="0" lvl="0" indent="0" algn="l" rtl="0">
              <a:spcBef>
                <a:spcPts val="0"/>
              </a:spcBef>
              <a:spcAft>
                <a:spcPts val="0"/>
              </a:spcAft>
              <a:buNone/>
            </a:pPr>
            <a:r>
              <a:rPr lang="en-US" sz="2000" dirty="0"/>
              <a:t>Heather </a:t>
            </a:r>
            <a:r>
              <a:rPr lang="en-US" sz="2000" dirty="0" err="1"/>
              <a:t>Osswald</a:t>
            </a:r>
            <a:endParaRPr sz="2000" dirty="0"/>
          </a:p>
          <a:p>
            <a:pPr marL="0" lvl="0" indent="0" algn="l" rtl="0">
              <a:spcBef>
                <a:spcPts val="0"/>
              </a:spcBef>
              <a:spcAft>
                <a:spcPts val="0"/>
              </a:spcAft>
              <a:buNone/>
            </a:pPr>
            <a:r>
              <a:rPr lang="en-US" sz="2000" dirty="0"/>
              <a:t>Beth Fleck</a:t>
            </a:r>
            <a:endParaRPr sz="2000" dirty="0"/>
          </a:p>
        </p:txBody>
      </p:sp>
    </p:spTree>
    <p:extLst>
      <p:ext uri="{BB962C8B-B14F-4D97-AF65-F5344CB8AC3E}">
        <p14:creationId xmlns:p14="http://schemas.microsoft.com/office/powerpoint/2010/main" val="330478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D5B030-CDE4-0A42-9732-B6E29613A685}"/>
              </a:ext>
            </a:extLst>
          </p:cNvPr>
          <p:cNvSpPr>
            <a:spLocks noGrp="1"/>
          </p:cNvSpPr>
          <p:nvPr>
            <p:ph type="title"/>
          </p:nvPr>
        </p:nvSpPr>
        <p:spPr>
          <a:xfrm>
            <a:off x="838200" y="517689"/>
            <a:ext cx="10515600" cy="556099"/>
          </a:xfrm>
        </p:spPr>
        <p:txBody>
          <a:bodyPr>
            <a:noAutofit/>
          </a:bodyPr>
          <a:lstStyle/>
          <a:p>
            <a:br>
              <a:rPr lang="en-US" dirty="0">
                <a:solidFill>
                  <a:srgbClr val="4B4B4B"/>
                </a:solidFill>
                <a:latin typeface="+mn-lt"/>
              </a:rPr>
            </a:br>
            <a:r>
              <a:rPr lang="en-US" dirty="0">
                <a:solidFill>
                  <a:srgbClr val="4B4B4B"/>
                </a:solidFill>
                <a:latin typeface="+mn-lt"/>
              </a:rPr>
              <a:t>Questions to the Advisory Board</a:t>
            </a:r>
            <a:br>
              <a:rPr lang="en-US" dirty="0">
                <a:solidFill>
                  <a:srgbClr val="4B4B4B"/>
                </a:solidFill>
                <a:latin typeface="+mn-lt"/>
              </a:rPr>
            </a:br>
            <a:endParaRPr lang="en-US" dirty="0">
              <a:latin typeface="+mn-lt"/>
            </a:endParaRPr>
          </a:p>
        </p:txBody>
      </p:sp>
      <p:sp>
        <p:nvSpPr>
          <p:cNvPr id="6" name="Content Placeholder 5">
            <a:extLst>
              <a:ext uri="{FF2B5EF4-FFF2-40B4-BE49-F238E27FC236}">
                <a16:creationId xmlns:a16="http://schemas.microsoft.com/office/drawing/2014/main" id="{D4DB83A8-148B-144C-B994-A38379B1E4AB}"/>
              </a:ext>
            </a:extLst>
          </p:cNvPr>
          <p:cNvSpPr>
            <a:spLocks noGrp="1"/>
          </p:cNvSpPr>
          <p:nvPr>
            <p:ph idx="1"/>
          </p:nvPr>
        </p:nvSpPr>
        <p:spPr/>
        <p:txBody>
          <a:bodyPr>
            <a:normAutofit fontScale="92500" lnSpcReduction="10000"/>
          </a:bodyPr>
          <a:lstStyle/>
          <a:p>
            <a:pPr marL="342900" lvl="0" indent="-342900">
              <a:lnSpc>
                <a:spcPct val="110000"/>
              </a:lnSpc>
              <a:spcBef>
                <a:spcPts val="0"/>
              </a:spcBef>
              <a:buFont typeface="+mj-lt"/>
              <a:buAutoNum type="arabicPeriod"/>
              <a:defRPr/>
            </a:pPr>
            <a:r>
              <a:rPr lang="en-US" dirty="0">
                <a:solidFill>
                  <a:srgbClr val="4B4B4B"/>
                </a:solidFill>
              </a:rPr>
              <a:t>The project is primarily intended as an engineering demonstration of the generative molecular design process. Are there specific results and metrics that we should be aiming towards?</a:t>
            </a:r>
          </a:p>
          <a:p>
            <a:pPr marL="342900" lvl="0" indent="-342900">
              <a:lnSpc>
                <a:spcPct val="110000"/>
              </a:lnSpc>
              <a:spcBef>
                <a:spcPts val="0"/>
              </a:spcBef>
              <a:buFont typeface="+mj-lt"/>
              <a:buAutoNum type="arabicPeriod"/>
              <a:defRPr/>
            </a:pPr>
            <a:endParaRPr lang="en-US" dirty="0">
              <a:solidFill>
                <a:srgbClr val="4B4B4B"/>
              </a:solidFill>
            </a:endParaRPr>
          </a:p>
          <a:p>
            <a:pPr marL="342900" lvl="0" indent="-342900">
              <a:lnSpc>
                <a:spcPct val="110000"/>
              </a:lnSpc>
              <a:spcBef>
                <a:spcPts val="0"/>
              </a:spcBef>
              <a:buFont typeface="+mj-lt"/>
              <a:buAutoNum type="arabicPeriod"/>
              <a:defRPr/>
            </a:pPr>
            <a:r>
              <a:rPr lang="en-US" dirty="0">
                <a:solidFill>
                  <a:srgbClr val="4B4B4B"/>
                </a:solidFill>
              </a:rPr>
              <a:t>One of the project technology goals is to do the first integration of the computational workflow with automated chemistry and assays. Neurocrine’s capabilities in this area are still at an early stage. Are there other partners we should consider working with to broaden the effort?</a:t>
            </a:r>
          </a:p>
          <a:p>
            <a:pPr marL="342900" lvl="0" indent="-342900">
              <a:lnSpc>
                <a:spcPct val="110000"/>
              </a:lnSpc>
              <a:spcBef>
                <a:spcPts val="0"/>
              </a:spcBef>
              <a:buFont typeface="+mj-lt"/>
              <a:buAutoNum type="arabicPeriod"/>
              <a:defRPr/>
            </a:pPr>
            <a:endParaRPr lang="en-US" dirty="0">
              <a:solidFill>
                <a:srgbClr val="4B4B4B"/>
              </a:solidFill>
            </a:endParaRPr>
          </a:p>
          <a:p>
            <a:pPr marL="342900" lvl="0" indent="-342900">
              <a:lnSpc>
                <a:spcPct val="110000"/>
              </a:lnSpc>
              <a:spcBef>
                <a:spcPts val="0"/>
              </a:spcBef>
              <a:buFont typeface="+mj-lt"/>
              <a:buAutoNum type="arabicPeriod"/>
              <a:defRPr/>
            </a:pPr>
            <a:r>
              <a:rPr lang="en-US" dirty="0">
                <a:solidFill>
                  <a:srgbClr val="4B4B4B"/>
                </a:solidFill>
              </a:rPr>
              <a:t>Do you have suggestions for the next stages of work on the molecular design system?</a:t>
            </a:r>
          </a:p>
          <a:p>
            <a:endParaRPr lang="en-US" dirty="0"/>
          </a:p>
        </p:txBody>
      </p:sp>
      <p:sp>
        <p:nvSpPr>
          <p:cNvPr id="2" name="Slide Number Placeholder 1">
            <a:extLst>
              <a:ext uri="{FF2B5EF4-FFF2-40B4-BE49-F238E27FC236}">
                <a16:creationId xmlns:a16="http://schemas.microsoft.com/office/drawing/2014/main" id="{118EB129-081C-984D-9A10-C20CC6B108B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F11FED-66BC-4C03-9016-FD41D1C797D0}" type="slidenum">
              <a:rPr kumimoji="0" lang="en-US" sz="1800" u="none" strike="noStrike" kern="1200" cap="none" spc="0" normalizeH="0" baseline="0" noProof="0" smtClean="0">
                <a:ln>
                  <a:noFill/>
                </a:ln>
                <a:solidFill>
                  <a:srgbClr val="4B4B4B"/>
                </a:solidFill>
                <a:effectLst/>
                <a:uLnTx/>
                <a:uFillTx/>
                <a:latin typeface="Arial" panose="020B06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u="none" strike="noStrike" kern="1200" cap="none" spc="0" normalizeH="0" baseline="0" noProof="0" dirty="0">
              <a:ln>
                <a:noFill/>
              </a:ln>
              <a:solidFill>
                <a:srgbClr val="4B4B4B"/>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5969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txBox="1">
            <a:spLocks noGrp="1"/>
          </p:cNvSpPr>
          <p:nvPr>
            <p:ph type="title"/>
          </p:nvPr>
        </p:nvSpPr>
        <p:spPr>
          <a:xfrm>
            <a:off x="584105" y="527295"/>
            <a:ext cx="10515600" cy="55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Arial"/>
              <a:buNone/>
            </a:pPr>
            <a:r>
              <a:rPr lang="en-US" dirty="0"/>
              <a:t>Background</a:t>
            </a:r>
            <a:endParaRPr dirty="0"/>
          </a:p>
        </p:txBody>
      </p:sp>
      <p:sp>
        <p:nvSpPr>
          <p:cNvPr id="269" name="Google Shape;26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70" name="Google Shape;270;p37"/>
          <p:cNvSpPr txBox="1">
            <a:spLocks noGrp="1"/>
          </p:cNvSpPr>
          <p:nvPr>
            <p:ph type="body" idx="2"/>
          </p:nvPr>
        </p:nvSpPr>
        <p:spPr>
          <a:xfrm>
            <a:off x="437500" y="1271713"/>
            <a:ext cx="9198000" cy="4708200"/>
          </a:xfrm>
          <a:prstGeom prst="rect">
            <a:avLst/>
          </a:prstGeom>
          <a:noFill/>
          <a:ln>
            <a:noFill/>
          </a:ln>
        </p:spPr>
        <p:txBody>
          <a:bodyPr spcFirstLastPara="1" wrap="square" lIns="91425" tIns="45700" rIns="91425" bIns="45700" anchor="t" anchorCtr="0">
            <a:noAutofit/>
          </a:bodyPr>
          <a:lstStyle/>
          <a:p>
            <a:pPr marL="381000" lvl="0" indent="-342900" algn="l" rtl="0">
              <a:lnSpc>
                <a:spcPct val="100000"/>
              </a:lnSpc>
              <a:spcBef>
                <a:spcPts val="1000"/>
              </a:spcBef>
              <a:spcAft>
                <a:spcPts val="0"/>
              </a:spcAft>
              <a:buClr>
                <a:schemeClr val="dk1"/>
              </a:buClr>
              <a:buSzPts val="2200"/>
            </a:pPr>
            <a:r>
              <a:rPr lang="en-US" sz="2300" b="1" dirty="0"/>
              <a:t>Objective</a:t>
            </a:r>
            <a:r>
              <a:rPr lang="en-US" sz="2300" dirty="0"/>
              <a:t>: Demonstrate the value of the ATOM generative molecular design (GMD) process with a realistic lead optimization problem.</a:t>
            </a:r>
            <a:endParaRPr sz="2300" dirty="0"/>
          </a:p>
          <a:p>
            <a:pPr marL="381000" lvl="0" indent="-342900" algn="l" rtl="0">
              <a:lnSpc>
                <a:spcPct val="100000"/>
              </a:lnSpc>
              <a:spcBef>
                <a:spcPts val="1000"/>
              </a:spcBef>
              <a:spcAft>
                <a:spcPts val="0"/>
              </a:spcAft>
              <a:buSzPts val="2200"/>
            </a:pPr>
            <a:r>
              <a:rPr lang="en-US" sz="2300" dirty="0"/>
              <a:t>First generation H1-antihistamines have undesirable side effects mainly due to off-target activities against muscarinic receptors.</a:t>
            </a:r>
          </a:p>
          <a:p>
            <a:pPr marL="381000" lvl="0" indent="-342900" algn="l" rtl="0">
              <a:lnSpc>
                <a:spcPct val="100000"/>
              </a:lnSpc>
              <a:spcBef>
                <a:spcPts val="1000"/>
              </a:spcBef>
              <a:spcAft>
                <a:spcPts val="0"/>
              </a:spcAft>
              <a:buSzPts val="2200"/>
            </a:pPr>
            <a:r>
              <a:rPr lang="en-US" sz="2300" dirty="0"/>
              <a:t>Some of the second generation H1 inhibitors had to be taken off the market because of interference with the </a:t>
            </a:r>
            <a:r>
              <a:rPr lang="en-US" sz="2300" dirty="0" err="1"/>
              <a:t>hERG</a:t>
            </a:r>
            <a:r>
              <a:rPr lang="en-US" sz="2300" dirty="0"/>
              <a:t> channel, leading to cardiac side effects. </a:t>
            </a:r>
            <a:endParaRPr sz="2300" dirty="0"/>
          </a:p>
          <a:p>
            <a:pPr marL="381000" lvl="0" indent="-342900" algn="l" rtl="0">
              <a:lnSpc>
                <a:spcPct val="100000"/>
              </a:lnSpc>
              <a:spcBef>
                <a:spcPts val="1000"/>
              </a:spcBef>
              <a:spcAft>
                <a:spcPts val="1000"/>
              </a:spcAft>
              <a:buSzPts val="2200"/>
            </a:pPr>
            <a:r>
              <a:rPr lang="en-US" sz="2300" dirty="0"/>
              <a:t>For this case study, we are using the GMD active learning framework to generate and evaluate selective H1 antagonists, alternating computational design with experimental testing and model retraining.</a:t>
            </a:r>
            <a:endParaRPr sz="2300" dirty="0"/>
          </a:p>
        </p:txBody>
      </p:sp>
      <p:pic>
        <p:nvPicPr>
          <p:cNvPr id="271" name="Google Shape;271;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593500" y="1870400"/>
            <a:ext cx="2406600" cy="2756476"/>
          </a:xfrm>
          <a:prstGeom prst="rect">
            <a:avLst/>
          </a:prstGeom>
          <a:noFill/>
          <a:ln>
            <a:noFill/>
          </a:ln>
        </p:spPr>
      </p:pic>
      <p:sp>
        <p:nvSpPr>
          <p:cNvPr id="272" name="Google Shape;272;p37"/>
          <p:cNvSpPr txBox="1"/>
          <p:nvPr/>
        </p:nvSpPr>
        <p:spPr>
          <a:xfrm>
            <a:off x="10102450" y="4745300"/>
            <a:ext cx="138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PDB ID: 3RZE</a:t>
            </a:r>
            <a:endParaRPr/>
          </a:p>
        </p:txBody>
      </p:sp>
    </p:spTree>
    <p:extLst>
      <p:ext uri="{BB962C8B-B14F-4D97-AF65-F5344CB8AC3E}">
        <p14:creationId xmlns:p14="http://schemas.microsoft.com/office/powerpoint/2010/main" val="138371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838200" y="517689"/>
            <a:ext cx="10515600" cy="556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Initial model training for H1 and M2</a:t>
            </a:r>
            <a:endParaRPr dirty="0"/>
          </a:p>
        </p:txBody>
      </p:sp>
      <p:sp>
        <p:nvSpPr>
          <p:cNvPr id="286" name="Google Shape;286;p39"/>
          <p:cNvSpPr txBox="1">
            <a:spLocks noGrp="1"/>
          </p:cNvSpPr>
          <p:nvPr>
            <p:ph type="body" idx="1"/>
          </p:nvPr>
        </p:nvSpPr>
        <p:spPr>
          <a:xfrm>
            <a:off x="838198" y="1272746"/>
            <a:ext cx="10515601" cy="4782066"/>
          </a:xfrm>
          <a:prstGeom prst="rect">
            <a:avLst/>
          </a:prstGeom>
        </p:spPr>
        <p:txBody>
          <a:bodyPr spcFirstLastPara="1" wrap="square" lIns="91425" tIns="45700" rIns="91425" bIns="45700" anchor="t" anchorCtr="0">
            <a:noAutofit/>
          </a:bodyPr>
          <a:lstStyle/>
          <a:p>
            <a:pPr marL="571500" indent="-457200">
              <a:lnSpc>
                <a:spcPct val="100000"/>
              </a:lnSpc>
              <a:spcBef>
                <a:spcPts val="600"/>
              </a:spcBef>
              <a:buClr>
                <a:schemeClr val="tx1"/>
              </a:buClr>
              <a:buSzPct val="100000"/>
            </a:pPr>
            <a:r>
              <a:rPr lang="en-US" dirty="0"/>
              <a:t>Neurocrine provided single concentration (10 </a:t>
            </a:r>
            <a:r>
              <a:rPr lang="en-US" dirty="0" err="1"/>
              <a:t>uM</a:t>
            </a:r>
            <a:r>
              <a:rPr lang="en-US" dirty="0"/>
              <a:t>) percent binding data for H1, M1-M5 and </a:t>
            </a:r>
            <a:r>
              <a:rPr lang="en-US" dirty="0" err="1"/>
              <a:t>hERG</a:t>
            </a:r>
            <a:r>
              <a:rPr lang="en-US" dirty="0"/>
              <a:t> for about 1900 compounds</a:t>
            </a:r>
            <a:endParaRPr dirty="0"/>
          </a:p>
          <a:p>
            <a:pPr marL="571500" indent="-457200">
              <a:lnSpc>
                <a:spcPct val="100000"/>
              </a:lnSpc>
              <a:spcBef>
                <a:spcPts val="600"/>
              </a:spcBef>
              <a:buClr>
                <a:schemeClr val="tx1"/>
              </a:buClr>
              <a:buSzPct val="100000"/>
            </a:pPr>
            <a:r>
              <a:rPr lang="en-US" dirty="0"/>
              <a:t>Not enough to train regression models because most compounds bound &gt; 90% of receptors</a:t>
            </a:r>
          </a:p>
          <a:p>
            <a:pPr marL="571500" indent="-457200">
              <a:lnSpc>
                <a:spcPct val="100000"/>
              </a:lnSpc>
              <a:spcBef>
                <a:spcPts val="600"/>
              </a:spcBef>
              <a:buClr>
                <a:schemeClr val="tx1"/>
              </a:buClr>
              <a:buSzPct val="100000"/>
            </a:pPr>
            <a:r>
              <a:rPr lang="en-US" dirty="0"/>
              <a:t>Lots of public IC</a:t>
            </a:r>
            <a:r>
              <a:rPr lang="en-US" baseline="-25000" dirty="0"/>
              <a:t>50</a:t>
            </a:r>
            <a:r>
              <a:rPr lang="en-US" dirty="0"/>
              <a:t> and K</a:t>
            </a:r>
            <a:r>
              <a:rPr lang="en-US" baseline="-25000" dirty="0"/>
              <a:t>i</a:t>
            </a:r>
            <a:r>
              <a:rPr lang="en-US" dirty="0"/>
              <a:t> data available, not specialized for Neurocrine chemical space</a:t>
            </a:r>
            <a:endParaRPr dirty="0"/>
          </a:p>
          <a:p>
            <a:pPr marL="571500" indent="-457200">
              <a:lnSpc>
                <a:spcPct val="100000"/>
              </a:lnSpc>
              <a:spcBef>
                <a:spcPts val="600"/>
              </a:spcBef>
              <a:buClr>
                <a:schemeClr val="tx1"/>
              </a:buClr>
              <a:buSzPct val="100000"/>
            </a:pPr>
            <a:r>
              <a:rPr lang="en-US" dirty="0"/>
              <a:t>We developed a hybrid modeling approach combining public K</a:t>
            </a:r>
            <a:r>
              <a:rPr lang="en-US" baseline="-25000" dirty="0"/>
              <a:t>i</a:t>
            </a:r>
            <a:r>
              <a:rPr lang="en-US" dirty="0"/>
              <a:t> data with Neurocrine single-concentration data</a:t>
            </a:r>
            <a:endParaRPr dirty="0"/>
          </a:p>
        </p:txBody>
      </p:sp>
      <p:sp>
        <p:nvSpPr>
          <p:cNvPr id="287" name="Google Shape;287;p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18762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0"/>
          <p:cNvSpPr txBox="1">
            <a:spLocks noGrp="1"/>
          </p:cNvSpPr>
          <p:nvPr>
            <p:ph type="title"/>
          </p:nvPr>
        </p:nvSpPr>
        <p:spPr>
          <a:xfrm>
            <a:off x="838200" y="527313"/>
            <a:ext cx="10515600" cy="55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Arial"/>
              <a:buNone/>
            </a:pPr>
            <a:r>
              <a:rPr lang="en-US" dirty="0"/>
              <a:t>Data for training H1 predictive models</a:t>
            </a:r>
            <a:endParaRPr dirty="0"/>
          </a:p>
        </p:txBody>
      </p:sp>
      <p:sp>
        <p:nvSpPr>
          <p:cNvPr id="293" name="Google Shape;29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94" name="Google Shape;294;p40"/>
          <p:cNvPicPr preferRelativeResize="0"/>
          <p:nvPr/>
        </p:nvPicPr>
        <p:blipFill>
          <a:blip r:embed="rId3">
            <a:alphaModFix/>
          </a:blip>
          <a:stretch>
            <a:fillRect/>
          </a:stretch>
        </p:blipFill>
        <p:spPr>
          <a:xfrm>
            <a:off x="3964088" y="2024024"/>
            <a:ext cx="4263825" cy="2809950"/>
          </a:xfrm>
          <a:prstGeom prst="rect">
            <a:avLst/>
          </a:prstGeom>
          <a:noFill/>
          <a:ln>
            <a:noFill/>
          </a:ln>
        </p:spPr>
      </p:pic>
      <p:sp>
        <p:nvSpPr>
          <p:cNvPr id="295" name="Google Shape;295;p40"/>
          <p:cNvSpPr txBox="1">
            <a:spLocks noGrp="1"/>
          </p:cNvSpPr>
          <p:nvPr>
            <p:ph type="body" idx="2"/>
          </p:nvPr>
        </p:nvSpPr>
        <p:spPr>
          <a:xfrm>
            <a:off x="219923" y="1271725"/>
            <a:ext cx="3971328" cy="489429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r>
              <a:rPr lang="en-US" dirty="0"/>
              <a:t>From </a:t>
            </a:r>
            <a:r>
              <a:rPr lang="en-US" dirty="0" err="1"/>
              <a:t>ChEMBL</a:t>
            </a:r>
            <a:r>
              <a:rPr lang="en-US" dirty="0"/>
              <a:t> + </a:t>
            </a:r>
            <a:r>
              <a:rPr lang="en-US" dirty="0" err="1"/>
              <a:t>GoStar</a:t>
            </a:r>
            <a:r>
              <a:rPr lang="en-US" dirty="0"/>
              <a:t>:</a:t>
            </a:r>
            <a:endParaRPr dirty="0"/>
          </a:p>
          <a:p>
            <a:pPr marL="431800" lvl="0" indent="-342900" algn="l" rtl="0">
              <a:lnSpc>
                <a:spcPct val="100000"/>
              </a:lnSpc>
              <a:spcBef>
                <a:spcPts val="1500"/>
              </a:spcBef>
              <a:spcAft>
                <a:spcPts val="0"/>
              </a:spcAft>
              <a:buSzPts val="2200"/>
              <a:buFont typeface="Arial" panose="020B0604020202020204" pitchFamily="34" charset="0"/>
              <a:buChar char="•"/>
            </a:pPr>
            <a:r>
              <a:rPr lang="en-US" dirty="0"/>
              <a:t>1204 uncensored K</a:t>
            </a:r>
            <a:r>
              <a:rPr lang="en-US" baseline="-25000" dirty="0"/>
              <a:t>i</a:t>
            </a:r>
            <a:r>
              <a:rPr lang="en-US" dirty="0"/>
              <a:t> values</a:t>
            </a:r>
            <a:endParaRPr dirty="0"/>
          </a:p>
          <a:p>
            <a:pPr marL="431800" lvl="0" indent="-342900" algn="l" rtl="0">
              <a:lnSpc>
                <a:spcPct val="100000"/>
              </a:lnSpc>
              <a:spcBef>
                <a:spcPts val="1500"/>
              </a:spcBef>
              <a:spcAft>
                <a:spcPts val="0"/>
              </a:spcAft>
              <a:buSzPts val="2200"/>
              <a:buFont typeface="Arial" panose="020B0604020202020204" pitchFamily="34" charset="0"/>
              <a:buChar char="•"/>
            </a:pPr>
            <a:r>
              <a:rPr lang="en-US" dirty="0"/>
              <a:t>1883 censored K</a:t>
            </a:r>
            <a:r>
              <a:rPr lang="en-US" baseline="-25000" dirty="0"/>
              <a:t>i</a:t>
            </a:r>
            <a:r>
              <a:rPr lang="en-US" dirty="0"/>
              <a:t> values</a:t>
            </a:r>
            <a:endParaRPr dirty="0"/>
          </a:p>
          <a:p>
            <a:pPr marL="431800" lvl="0" indent="-342900" algn="l" rtl="0">
              <a:lnSpc>
                <a:spcPct val="100000"/>
              </a:lnSpc>
              <a:spcBef>
                <a:spcPts val="1500"/>
              </a:spcBef>
              <a:spcAft>
                <a:spcPts val="0"/>
              </a:spcAft>
              <a:buSzPts val="2200"/>
              <a:buFont typeface="Arial" panose="020B0604020202020204" pitchFamily="34" charset="0"/>
              <a:buChar char="•"/>
            </a:pPr>
            <a:r>
              <a:rPr lang="en-US" dirty="0"/>
              <a:t>Convert censored values into binding values by</a:t>
            </a:r>
            <a:endParaRPr dirty="0"/>
          </a:p>
          <a:p>
            <a:pPr marL="876300" lvl="1" indent="-342900" algn="l" rtl="0">
              <a:lnSpc>
                <a:spcPct val="100000"/>
              </a:lnSpc>
              <a:spcBef>
                <a:spcPts val="1500"/>
              </a:spcBef>
              <a:spcAft>
                <a:spcPts val="0"/>
              </a:spcAft>
              <a:buSzPct val="75000"/>
              <a:buFont typeface="Courier New" panose="02070309020205020404" pitchFamily="49" charset="0"/>
              <a:buChar char="o"/>
            </a:pPr>
            <a:r>
              <a:rPr lang="en-US" dirty="0"/>
              <a:t>&lt; → 1% binding at reported K</a:t>
            </a:r>
            <a:r>
              <a:rPr lang="en-US" baseline="-25000" dirty="0"/>
              <a:t>i</a:t>
            </a:r>
            <a:r>
              <a:rPr lang="en-US" dirty="0"/>
              <a:t> concentration</a:t>
            </a:r>
            <a:endParaRPr dirty="0"/>
          </a:p>
          <a:p>
            <a:pPr marL="876300" lvl="1" indent="-342900" algn="l" rtl="0">
              <a:lnSpc>
                <a:spcPct val="100000"/>
              </a:lnSpc>
              <a:spcBef>
                <a:spcPts val="1500"/>
              </a:spcBef>
              <a:spcAft>
                <a:spcPts val="1500"/>
              </a:spcAft>
              <a:buSzPct val="75000"/>
              <a:buFont typeface="Courier New" panose="02070309020205020404" pitchFamily="49" charset="0"/>
              <a:buChar char="o"/>
            </a:pPr>
            <a:r>
              <a:rPr lang="en-US" dirty="0"/>
              <a:t>&gt; → 99% binding at K</a:t>
            </a:r>
            <a:r>
              <a:rPr lang="en-US" baseline="-25000" dirty="0"/>
              <a:t>i</a:t>
            </a:r>
            <a:r>
              <a:rPr lang="en-US" dirty="0"/>
              <a:t> concentration</a:t>
            </a:r>
            <a:endParaRPr dirty="0"/>
          </a:p>
        </p:txBody>
      </p:sp>
      <p:sp>
        <p:nvSpPr>
          <p:cNvPr id="296" name="Google Shape;296;p40"/>
          <p:cNvSpPr txBox="1">
            <a:spLocks noGrp="1"/>
          </p:cNvSpPr>
          <p:nvPr>
            <p:ph type="body" idx="2"/>
          </p:nvPr>
        </p:nvSpPr>
        <p:spPr>
          <a:xfrm>
            <a:off x="8000750" y="1271725"/>
            <a:ext cx="3781200" cy="47082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r>
              <a:rPr lang="en-US" dirty="0"/>
              <a:t>From Neurocrine:</a:t>
            </a:r>
            <a:endParaRPr dirty="0"/>
          </a:p>
          <a:p>
            <a:pPr marL="457200" lvl="0" indent="-368300" algn="l" rtl="0">
              <a:lnSpc>
                <a:spcPct val="100000"/>
              </a:lnSpc>
              <a:spcBef>
                <a:spcPts val="1500"/>
              </a:spcBef>
              <a:spcAft>
                <a:spcPts val="0"/>
              </a:spcAft>
              <a:buSzPts val="2200"/>
              <a:buFont typeface="Arial" panose="020B0604020202020204" pitchFamily="34" charset="0"/>
              <a:buChar char="•"/>
            </a:pPr>
            <a:r>
              <a:rPr lang="en-US" dirty="0"/>
              <a:t>1925 % binding values</a:t>
            </a:r>
            <a:endParaRPr dirty="0"/>
          </a:p>
          <a:p>
            <a:pPr lvl="0" indent="0" algn="l" rtl="0">
              <a:lnSpc>
                <a:spcPct val="100000"/>
              </a:lnSpc>
              <a:spcBef>
                <a:spcPts val="1500"/>
              </a:spcBef>
              <a:spcAft>
                <a:spcPts val="1500"/>
              </a:spcAft>
            </a:pPr>
            <a:r>
              <a:rPr lang="en-US" dirty="0"/>
              <a:t>at 10 </a:t>
            </a:r>
            <a:r>
              <a:rPr lang="en-US" dirty="0" err="1"/>
              <a:t>uM</a:t>
            </a:r>
            <a:endParaRPr dirty="0"/>
          </a:p>
        </p:txBody>
      </p:sp>
      <p:sp>
        <p:nvSpPr>
          <p:cNvPr id="297" name="Google Shape;297;p40"/>
          <p:cNvSpPr txBox="1">
            <a:spLocks noGrp="1"/>
          </p:cNvSpPr>
          <p:nvPr>
            <p:ph type="body" idx="2"/>
          </p:nvPr>
        </p:nvSpPr>
        <p:spPr>
          <a:xfrm>
            <a:off x="5976750" y="1476875"/>
            <a:ext cx="554400" cy="64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1500"/>
              </a:spcAft>
              <a:buNone/>
            </a:pPr>
            <a:r>
              <a:rPr lang="en-US"/>
              <a:t>H1</a:t>
            </a:r>
            <a:endParaRPr/>
          </a:p>
        </p:txBody>
      </p:sp>
    </p:spTree>
    <p:extLst>
      <p:ext uri="{BB962C8B-B14F-4D97-AF65-F5344CB8AC3E}">
        <p14:creationId xmlns:p14="http://schemas.microsoft.com/office/powerpoint/2010/main" val="347308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a:spLocks noGrp="1"/>
          </p:cNvSpPr>
          <p:nvPr>
            <p:ph type="title"/>
          </p:nvPr>
        </p:nvSpPr>
        <p:spPr>
          <a:xfrm>
            <a:off x="838200" y="490263"/>
            <a:ext cx="10515600" cy="55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Arial"/>
              <a:buNone/>
            </a:pPr>
            <a:r>
              <a:rPr lang="en-US" dirty="0"/>
              <a:t>Data for training M2 predictive models</a:t>
            </a:r>
            <a:endParaRPr dirty="0"/>
          </a:p>
        </p:txBody>
      </p:sp>
      <p:sp>
        <p:nvSpPr>
          <p:cNvPr id="303" name="Google Shape;303;p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04" name="Google Shape;304;p41"/>
          <p:cNvSpPr txBox="1">
            <a:spLocks noGrp="1"/>
          </p:cNvSpPr>
          <p:nvPr>
            <p:ph type="body" idx="2"/>
          </p:nvPr>
        </p:nvSpPr>
        <p:spPr>
          <a:xfrm>
            <a:off x="387200" y="1188785"/>
            <a:ext cx="3781200" cy="4964879"/>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r>
              <a:rPr lang="en-US" dirty="0"/>
              <a:t>From </a:t>
            </a:r>
            <a:r>
              <a:rPr lang="en-US" dirty="0" err="1"/>
              <a:t>ChEMBL</a:t>
            </a:r>
            <a:r>
              <a:rPr lang="en-US" dirty="0"/>
              <a:t> + </a:t>
            </a:r>
            <a:r>
              <a:rPr lang="en-US" dirty="0" err="1"/>
              <a:t>GoStar</a:t>
            </a:r>
            <a:r>
              <a:rPr lang="en-US" dirty="0"/>
              <a:t>:</a:t>
            </a:r>
            <a:endParaRPr dirty="0"/>
          </a:p>
          <a:p>
            <a:pPr marL="457200" lvl="0" indent="-368300" algn="l" rtl="0">
              <a:lnSpc>
                <a:spcPct val="100000"/>
              </a:lnSpc>
              <a:spcBef>
                <a:spcPts val="1500"/>
              </a:spcBef>
              <a:spcAft>
                <a:spcPts val="0"/>
              </a:spcAft>
              <a:buSzPts val="2200"/>
              <a:buFont typeface="Arial" panose="020B0604020202020204" pitchFamily="34" charset="0"/>
              <a:buChar char="•"/>
            </a:pPr>
            <a:r>
              <a:rPr lang="en-US" dirty="0"/>
              <a:t>1547 uncensored K</a:t>
            </a:r>
            <a:r>
              <a:rPr lang="en-US" baseline="-25000" dirty="0"/>
              <a:t>i</a:t>
            </a:r>
            <a:r>
              <a:rPr lang="en-US" dirty="0"/>
              <a:t> values</a:t>
            </a:r>
            <a:endParaRPr dirty="0"/>
          </a:p>
          <a:p>
            <a:pPr marL="457200" lvl="0" indent="-368300" algn="l" rtl="0">
              <a:lnSpc>
                <a:spcPct val="100000"/>
              </a:lnSpc>
              <a:spcBef>
                <a:spcPts val="1500"/>
              </a:spcBef>
              <a:spcAft>
                <a:spcPts val="0"/>
              </a:spcAft>
              <a:buSzPts val="2200"/>
              <a:buFont typeface="Arial" panose="020B0604020202020204" pitchFamily="34" charset="0"/>
              <a:buChar char="•"/>
            </a:pPr>
            <a:r>
              <a:rPr lang="en-US" dirty="0"/>
              <a:t>253 censored K</a:t>
            </a:r>
            <a:r>
              <a:rPr lang="en-US" baseline="-25000" dirty="0"/>
              <a:t>i</a:t>
            </a:r>
            <a:r>
              <a:rPr lang="en-US" dirty="0"/>
              <a:t> values</a:t>
            </a:r>
            <a:endParaRPr dirty="0"/>
          </a:p>
          <a:p>
            <a:pPr marL="457200" lvl="0" indent="-368300" algn="l" rtl="0">
              <a:lnSpc>
                <a:spcPct val="100000"/>
              </a:lnSpc>
              <a:spcBef>
                <a:spcPts val="1500"/>
              </a:spcBef>
              <a:spcAft>
                <a:spcPts val="0"/>
              </a:spcAft>
              <a:buSzPts val="2200"/>
              <a:buFont typeface="Arial" panose="020B0604020202020204" pitchFamily="34" charset="0"/>
              <a:buChar char="•"/>
            </a:pPr>
            <a:r>
              <a:rPr lang="en-US" dirty="0"/>
              <a:t>Convert censored values into binding values as for H1</a:t>
            </a:r>
            <a:endParaRPr dirty="0"/>
          </a:p>
          <a:p>
            <a:pPr marL="457200" lvl="0" indent="-368300" algn="l" rtl="0">
              <a:lnSpc>
                <a:spcPct val="100000"/>
              </a:lnSpc>
              <a:spcBef>
                <a:spcPts val="1500"/>
              </a:spcBef>
              <a:spcAft>
                <a:spcPts val="1500"/>
              </a:spcAft>
              <a:buSzPts val="2200"/>
              <a:buFont typeface="Arial" panose="020B0604020202020204" pitchFamily="34" charset="0"/>
              <a:buChar char="•"/>
            </a:pPr>
            <a:r>
              <a:rPr lang="en-US" dirty="0"/>
              <a:t>Result is a table of activity values (</a:t>
            </a:r>
            <a:r>
              <a:rPr lang="en-US" dirty="0" err="1"/>
              <a:t>pKi</a:t>
            </a:r>
            <a:r>
              <a:rPr lang="en-US" dirty="0"/>
              <a:t> or % binding) and concentrations for each compound.</a:t>
            </a:r>
            <a:endParaRPr dirty="0"/>
          </a:p>
        </p:txBody>
      </p:sp>
      <p:sp>
        <p:nvSpPr>
          <p:cNvPr id="305" name="Google Shape;305;p41"/>
          <p:cNvSpPr txBox="1">
            <a:spLocks noGrp="1"/>
          </p:cNvSpPr>
          <p:nvPr>
            <p:ph type="body" idx="2"/>
          </p:nvPr>
        </p:nvSpPr>
        <p:spPr>
          <a:xfrm>
            <a:off x="8000750" y="1271725"/>
            <a:ext cx="3781200" cy="47082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r>
              <a:rPr lang="en-US" dirty="0"/>
              <a:t>From Neurocrine:</a:t>
            </a:r>
            <a:endParaRPr dirty="0"/>
          </a:p>
          <a:p>
            <a:pPr marL="457200" lvl="0" indent="-368300" algn="l" rtl="0">
              <a:lnSpc>
                <a:spcPct val="100000"/>
              </a:lnSpc>
              <a:spcBef>
                <a:spcPts val="1500"/>
              </a:spcBef>
              <a:spcAft>
                <a:spcPts val="0"/>
              </a:spcAft>
              <a:buSzPts val="2200"/>
              <a:buFont typeface="Arial" panose="020B0604020202020204" pitchFamily="34" charset="0"/>
              <a:buChar char="•"/>
            </a:pPr>
            <a:r>
              <a:rPr lang="en-US" dirty="0"/>
              <a:t>1852 % binding values</a:t>
            </a:r>
            <a:endParaRPr dirty="0"/>
          </a:p>
          <a:p>
            <a:pPr marL="457200" lvl="0" indent="0" algn="l" rtl="0">
              <a:lnSpc>
                <a:spcPct val="100000"/>
              </a:lnSpc>
              <a:spcBef>
                <a:spcPts val="1500"/>
              </a:spcBef>
              <a:spcAft>
                <a:spcPts val="1500"/>
              </a:spcAft>
              <a:buNone/>
            </a:pPr>
            <a:r>
              <a:rPr lang="en-US" dirty="0"/>
              <a:t>at 10 </a:t>
            </a:r>
            <a:r>
              <a:rPr lang="en-US" dirty="0" err="1"/>
              <a:t>uM</a:t>
            </a:r>
            <a:endParaRPr dirty="0"/>
          </a:p>
        </p:txBody>
      </p:sp>
      <p:sp>
        <p:nvSpPr>
          <p:cNvPr id="306" name="Google Shape;306;p41"/>
          <p:cNvSpPr txBox="1">
            <a:spLocks noGrp="1"/>
          </p:cNvSpPr>
          <p:nvPr>
            <p:ph type="body" idx="2"/>
          </p:nvPr>
        </p:nvSpPr>
        <p:spPr>
          <a:xfrm>
            <a:off x="5976750" y="1476875"/>
            <a:ext cx="644400" cy="64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1500"/>
              </a:spcAft>
              <a:buNone/>
            </a:pPr>
            <a:r>
              <a:rPr lang="en-US"/>
              <a:t>M2</a:t>
            </a:r>
            <a:endParaRPr/>
          </a:p>
        </p:txBody>
      </p:sp>
      <p:pic>
        <p:nvPicPr>
          <p:cNvPr id="307" name="Google Shape;307;p41"/>
          <p:cNvPicPr preferRelativeResize="0"/>
          <p:nvPr/>
        </p:nvPicPr>
        <p:blipFill>
          <a:blip r:embed="rId3">
            <a:alphaModFix/>
          </a:blip>
          <a:stretch>
            <a:fillRect/>
          </a:stretch>
        </p:blipFill>
        <p:spPr>
          <a:xfrm>
            <a:off x="4168400" y="2278450"/>
            <a:ext cx="4261104" cy="2528872"/>
          </a:xfrm>
          <a:prstGeom prst="rect">
            <a:avLst/>
          </a:prstGeom>
          <a:noFill/>
          <a:ln>
            <a:noFill/>
          </a:ln>
        </p:spPr>
      </p:pic>
    </p:spTree>
    <p:extLst>
      <p:ext uri="{BB962C8B-B14F-4D97-AF65-F5344CB8AC3E}">
        <p14:creationId xmlns:p14="http://schemas.microsoft.com/office/powerpoint/2010/main" val="417279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a:spLocks noGrp="1"/>
          </p:cNvSpPr>
          <p:nvPr>
            <p:ph type="title"/>
          </p:nvPr>
        </p:nvSpPr>
        <p:spPr>
          <a:xfrm>
            <a:off x="838200" y="457342"/>
            <a:ext cx="10515600" cy="55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Arial"/>
              <a:buNone/>
            </a:pPr>
            <a:r>
              <a:rPr lang="en-US" dirty="0"/>
              <a:t>Hybrid modeling approach</a:t>
            </a:r>
            <a:endParaRPr dirty="0"/>
          </a:p>
        </p:txBody>
      </p:sp>
      <p:sp>
        <p:nvSpPr>
          <p:cNvPr id="313" name="Google Shape;313;p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15" name="Google Shape;315;p42"/>
          <p:cNvSpPr txBox="1"/>
          <p:nvPr/>
        </p:nvSpPr>
        <p:spPr>
          <a:xfrm>
            <a:off x="659027" y="1013542"/>
            <a:ext cx="11079892" cy="5109061"/>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SzPts val="1800"/>
            </a:pPr>
            <a:r>
              <a:rPr lang="en-US" sz="2000" dirty="0"/>
              <a:t>Novel method to boost </a:t>
            </a:r>
            <a:r>
              <a:rPr lang="en-US" sz="2000" dirty="0" err="1"/>
              <a:t>pK</a:t>
            </a:r>
            <a:r>
              <a:rPr lang="en-US" sz="2000" baseline="-25000" dirty="0" err="1"/>
              <a:t>i</a:t>
            </a:r>
            <a:r>
              <a:rPr lang="en-US" sz="2000" dirty="0"/>
              <a:t> or pIC</a:t>
            </a:r>
            <a:r>
              <a:rPr lang="en-US" sz="2000" baseline="-25000" dirty="0"/>
              <a:t>50</a:t>
            </a:r>
            <a:r>
              <a:rPr lang="en-US" sz="2000" dirty="0"/>
              <a:t> model performance using single-concentration data</a:t>
            </a:r>
          </a:p>
          <a:p>
            <a:pPr marL="457200" lvl="0" indent="-342900" algn="l" rtl="0">
              <a:spcBef>
                <a:spcPts val="0"/>
              </a:spcBef>
              <a:spcAft>
                <a:spcPts val="0"/>
              </a:spcAft>
              <a:buSzPts val="1800"/>
              <a:buFont typeface="Arial" panose="020B0604020202020204" pitchFamily="34" charset="0"/>
              <a:buChar char="•"/>
            </a:pPr>
            <a:r>
              <a:rPr lang="en-US" sz="2000" dirty="0" err="1"/>
              <a:t>Neurocrine</a:t>
            </a:r>
            <a:r>
              <a:rPr lang="en-US" sz="2000" dirty="0"/>
              <a:t> data are measurements at 10 𝜇M or 10 </a:t>
            </a:r>
            <a:r>
              <a:rPr lang="en-US" sz="2000" dirty="0" err="1"/>
              <a:t>nM</a:t>
            </a:r>
            <a:r>
              <a:rPr lang="en-US" sz="2000" dirty="0"/>
              <a:t> from competitive binding experiments.</a:t>
            </a:r>
            <a:endParaRPr sz="2000" dirty="0"/>
          </a:p>
          <a:p>
            <a:pPr marL="457200" lvl="0" indent="-342900" algn="l" rtl="0">
              <a:spcBef>
                <a:spcPts val="0"/>
              </a:spcBef>
              <a:spcAft>
                <a:spcPts val="0"/>
              </a:spcAft>
              <a:buSzPts val="1800"/>
              <a:buFont typeface="Arial" panose="020B0604020202020204" pitchFamily="34" charset="0"/>
              <a:buChar char="•"/>
            </a:pPr>
            <a:r>
              <a:rPr lang="en-US" sz="2000" dirty="0"/>
              <a:t>Hybrid model is trained to predict </a:t>
            </a:r>
            <a:r>
              <a:rPr lang="en-US" sz="2000" dirty="0" err="1"/>
              <a:t>pK</a:t>
            </a:r>
            <a:r>
              <a:rPr lang="en-US" sz="2000" baseline="-25000" dirty="0" err="1"/>
              <a:t>i</a:t>
            </a:r>
            <a:r>
              <a:rPr lang="en-US" sz="2000" dirty="0"/>
              <a:t> first, then infer % binding given </a:t>
            </a:r>
            <a:r>
              <a:rPr lang="en-US" sz="2000" dirty="0" err="1"/>
              <a:t>pK</a:t>
            </a:r>
            <a:r>
              <a:rPr lang="en-US" sz="2000" baseline="-25000" dirty="0" err="1"/>
              <a:t>i</a:t>
            </a:r>
            <a:r>
              <a:rPr lang="en-US" sz="2000" dirty="0"/>
              <a:t>, concentrations of drug and radioligand, and </a:t>
            </a:r>
            <a:r>
              <a:rPr lang="en-US" sz="2000" dirty="0" err="1"/>
              <a:t>K</a:t>
            </a:r>
            <a:r>
              <a:rPr lang="en-US" sz="2000" baseline="-25000" dirty="0" err="1"/>
              <a:t>d</a:t>
            </a:r>
            <a:r>
              <a:rPr lang="en-US" sz="2000" dirty="0"/>
              <a:t> of radioligand.</a:t>
            </a:r>
            <a:endParaRPr sz="2000" dirty="0"/>
          </a:p>
          <a:p>
            <a:pPr marL="457200" lvl="0" indent="-342900" algn="l" rtl="0">
              <a:spcBef>
                <a:spcPts val="0"/>
              </a:spcBef>
              <a:spcAft>
                <a:spcPts val="0"/>
              </a:spcAft>
              <a:buSzPts val="1800"/>
              <a:buFont typeface="Arial" panose="020B0604020202020204" pitchFamily="34" charset="0"/>
              <a:buChar char="•"/>
            </a:pPr>
            <a:r>
              <a:rPr lang="en-US" sz="2000" dirty="0"/>
              <a:t>Training aims to minimize loss function: sum of 2 kinds of terms depending on type of activity data:</a:t>
            </a:r>
            <a:endParaRPr sz="2000" dirty="0"/>
          </a:p>
          <a:p>
            <a:pPr marL="914400" lvl="1" indent="-342900" algn="l" rtl="0">
              <a:spcBef>
                <a:spcPts val="0"/>
              </a:spcBef>
              <a:spcAft>
                <a:spcPts val="0"/>
              </a:spcAft>
              <a:buSzPct val="75000"/>
              <a:buFont typeface="Courier New" panose="02070309020205020404" pitchFamily="49" charset="0"/>
              <a:buChar char="o"/>
            </a:pPr>
            <a:r>
              <a:rPr lang="en-US" sz="2000" dirty="0" err="1"/>
              <a:t>pKi</a:t>
            </a:r>
            <a:r>
              <a:rPr lang="en-US" sz="2000" dirty="0"/>
              <a:t> data: (</a:t>
            </a:r>
            <a:r>
              <a:rPr lang="en-US" sz="2000" dirty="0" err="1"/>
              <a:t>pred_pK</a:t>
            </a:r>
            <a:r>
              <a:rPr lang="en-US" sz="2000" baseline="-25000" dirty="0" err="1"/>
              <a:t>i</a:t>
            </a:r>
            <a:r>
              <a:rPr lang="en-US" sz="2000" dirty="0"/>
              <a:t> - </a:t>
            </a:r>
            <a:r>
              <a:rPr lang="en-US" sz="2000" dirty="0" err="1"/>
              <a:t>real_pK</a:t>
            </a:r>
            <a:r>
              <a:rPr lang="en-US" sz="2000" baseline="-25000" dirty="0" err="1"/>
              <a:t>i</a:t>
            </a:r>
            <a:r>
              <a:rPr lang="en-US" sz="2000" dirty="0"/>
              <a:t>)</a:t>
            </a:r>
            <a:r>
              <a:rPr lang="en-US" sz="2000" baseline="30000" dirty="0"/>
              <a:t>2</a:t>
            </a:r>
            <a:r>
              <a:rPr lang="en-US" sz="2000" dirty="0"/>
              <a:t> = normal L2 loss</a:t>
            </a:r>
            <a:endParaRPr sz="2000" dirty="0"/>
          </a:p>
          <a:p>
            <a:pPr marL="914400" lvl="1" indent="-342900" algn="l" rtl="0">
              <a:spcBef>
                <a:spcPts val="0"/>
              </a:spcBef>
              <a:spcAft>
                <a:spcPts val="0"/>
              </a:spcAft>
              <a:buClr>
                <a:schemeClr val="dk1"/>
              </a:buClr>
              <a:buSzPct val="75000"/>
              <a:buFont typeface="Courier New" panose="02070309020205020404" pitchFamily="49" charset="0"/>
              <a:buChar char="o"/>
            </a:pPr>
            <a:r>
              <a:rPr lang="en-US" sz="2000" dirty="0"/>
              <a:t>% binding data: (1 - </a:t>
            </a:r>
            <a:r>
              <a:rPr lang="en-US" sz="2000" dirty="0" err="1"/>
              <a:t>F</a:t>
            </a:r>
            <a:r>
              <a:rPr lang="en-US" sz="2000" baseline="-25000" dirty="0" err="1"/>
              <a:t>pred</a:t>
            </a:r>
            <a:r>
              <a:rPr lang="en-US" sz="2000" dirty="0"/>
              <a:t>) - (1 - </a:t>
            </a:r>
            <a:r>
              <a:rPr lang="en-US" sz="2000" dirty="0" err="1"/>
              <a:t>F</a:t>
            </a:r>
            <a:r>
              <a:rPr lang="en-US" sz="2000" baseline="-25000" dirty="0" err="1"/>
              <a:t>real</a:t>
            </a:r>
            <a:r>
              <a:rPr lang="en-US" sz="2000" dirty="0"/>
              <a:t>) log(1-F</a:t>
            </a:r>
            <a:r>
              <a:rPr lang="en-US" sz="2000" baseline="-25000" dirty="0"/>
              <a:t>pred</a:t>
            </a:r>
            <a:r>
              <a:rPr lang="en-US" sz="2000" dirty="0"/>
              <a:t>) = Poisson loss</a:t>
            </a:r>
            <a:endParaRPr sz="2000" dirty="0"/>
          </a:p>
          <a:p>
            <a:pPr marL="914400" lvl="0" algn="l" rtl="0">
              <a:spcBef>
                <a:spcPts val="0"/>
              </a:spcBef>
              <a:spcAft>
                <a:spcPts val="0"/>
              </a:spcAft>
              <a:buSzPct val="75000"/>
            </a:pPr>
            <a:r>
              <a:rPr lang="en-US" sz="2000" dirty="0"/>
              <a:t>where </a:t>
            </a:r>
            <a:r>
              <a:rPr lang="en-US" sz="2000" dirty="0" err="1"/>
              <a:t>F</a:t>
            </a:r>
            <a:r>
              <a:rPr lang="en-US" sz="2000" baseline="-25000" dirty="0" err="1"/>
              <a:t>pred</a:t>
            </a:r>
            <a:r>
              <a:rPr lang="en-US" sz="2000" dirty="0"/>
              <a:t> and </a:t>
            </a:r>
            <a:r>
              <a:rPr lang="en-US" sz="2000" dirty="0" err="1"/>
              <a:t>F</a:t>
            </a:r>
            <a:r>
              <a:rPr lang="en-US" sz="2000" baseline="-25000" dirty="0" err="1"/>
              <a:t>real</a:t>
            </a:r>
            <a:r>
              <a:rPr lang="en-US" sz="2000" dirty="0"/>
              <a:t> are the predicted and measured fraction of receptors bound to drug</a:t>
            </a:r>
            <a:endParaRPr sz="2000" dirty="0"/>
          </a:p>
          <a:p>
            <a:pPr marL="457200" lvl="0" indent="0" algn="l" rtl="0">
              <a:spcBef>
                <a:spcPts val="0"/>
              </a:spcBef>
              <a:spcAft>
                <a:spcPts val="0"/>
              </a:spcAft>
              <a:buNone/>
            </a:pPr>
            <a:endParaRPr sz="2000" dirty="0"/>
          </a:p>
          <a:p>
            <a:pPr marL="457200" lvl="0" indent="0" algn="l" rtl="0">
              <a:spcBef>
                <a:spcPts val="0"/>
              </a:spcBef>
              <a:spcAft>
                <a:spcPts val="0"/>
              </a:spcAft>
              <a:buNone/>
            </a:pPr>
            <a:r>
              <a:rPr lang="en-US" sz="2000" dirty="0"/>
              <a:t>The complicated loss term appears because the noise in radioligand assays is not independent of the measured value - it’s bigger when less drug (and more radioligand) is bound. It works well to model the noise using a Poisson distribution.</a:t>
            </a:r>
            <a:endParaRPr sz="2000" dirty="0"/>
          </a:p>
          <a:p>
            <a:pPr marL="457200" lvl="0" indent="0" algn="l" rtl="0">
              <a:spcBef>
                <a:spcPts val="0"/>
              </a:spcBef>
              <a:spcAft>
                <a:spcPts val="0"/>
              </a:spcAft>
              <a:buNone/>
            </a:pPr>
            <a:endParaRPr sz="2000" dirty="0"/>
          </a:p>
          <a:p>
            <a:pPr marL="457200" lvl="0" indent="-342900" algn="l" rtl="0">
              <a:spcBef>
                <a:spcPts val="0"/>
              </a:spcBef>
              <a:spcAft>
                <a:spcPts val="0"/>
              </a:spcAft>
              <a:buClr>
                <a:schemeClr val="dk1"/>
              </a:buClr>
              <a:buSzPts val="1800"/>
              <a:buFont typeface="Arial" panose="020B0604020202020204" pitchFamily="34" charset="0"/>
              <a:buChar char="•"/>
            </a:pPr>
            <a:r>
              <a:rPr lang="en-US" sz="2000" dirty="0"/>
              <a:t>The hybrid model is implemented using </a:t>
            </a:r>
            <a:r>
              <a:rPr lang="en-US" sz="2000" dirty="0" err="1"/>
              <a:t>PyTorch</a:t>
            </a:r>
            <a:r>
              <a:rPr lang="en-US" sz="2000" dirty="0"/>
              <a:t>.</a:t>
            </a:r>
            <a:endParaRPr sz="2000" dirty="0"/>
          </a:p>
        </p:txBody>
      </p:sp>
    </p:spTree>
    <p:extLst>
      <p:ext uri="{BB962C8B-B14F-4D97-AF65-F5344CB8AC3E}">
        <p14:creationId xmlns:p14="http://schemas.microsoft.com/office/powerpoint/2010/main" val="66567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Google Shape;332;p4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31" name="Google Shape;331;p44"/>
          <p:cNvSpPr txBox="1">
            <a:spLocks noGrp="1"/>
          </p:cNvSpPr>
          <p:nvPr>
            <p:ph type="title" idx="4294967295"/>
          </p:nvPr>
        </p:nvSpPr>
        <p:spPr>
          <a:xfrm>
            <a:off x="797010" y="136525"/>
            <a:ext cx="10515600" cy="5556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Arial"/>
              <a:buNone/>
            </a:pPr>
            <a:r>
              <a:rPr lang="en-US" sz="3200" dirty="0">
                <a:solidFill>
                  <a:schemeClr val="tx1"/>
                </a:solidFill>
              </a:rPr>
              <a:t>Selecting 2nd batch of compounds to test at 10 </a:t>
            </a:r>
            <a:r>
              <a:rPr lang="en-US" sz="3200" dirty="0" err="1">
                <a:solidFill>
                  <a:schemeClr val="tx1"/>
                </a:solidFill>
              </a:rPr>
              <a:t>nM</a:t>
            </a:r>
            <a:endParaRPr sz="3200" dirty="0">
              <a:solidFill>
                <a:schemeClr val="tx1"/>
              </a:solidFill>
            </a:endParaRPr>
          </a:p>
        </p:txBody>
      </p:sp>
      <p:graphicFrame>
        <p:nvGraphicFramePr>
          <p:cNvPr id="333" name="Google Shape;333;p44"/>
          <p:cNvGraphicFramePr/>
          <p:nvPr/>
        </p:nvGraphicFramePr>
        <p:xfrm>
          <a:off x="418069" y="2354113"/>
          <a:ext cx="11357919" cy="4367362"/>
        </p:xfrm>
        <a:graphic>
          <a:graphicData uri="http://schemas.openxmlformats.org/drawingml/2006/table">
            <a:tbl>
              <a:tblPr firstRow="1" bandRow="1">
                <a:tableStyleId>{B301B821-A1FF-4177-AEE7-76D212191A09}</a:tableStyleId>
              </a:tblPr>
              <a:tblGrid>
                <a:gridCol w="2381343">
                  <a:extLst>
                    <a:ext uri="{9D8B030D-6E8A-4147-A177-3AD203B41FA5}">
                      <a16:colId xmlns:a16="http://schemas.microsoft.com/office/drawing/2014/main" val="20000"/>
                    </a:ext>
                  </a:extLst>
                </a:gridCol>
                <a:gridCol w="8976576">
                  <a:extLst>
                    <a:ext uri="{9D8B030D-6E8A-4147-A177-3AD203B41FA5}">
                      <a16:colId xmlns:a16="http://schemas.microsoft.com/office/drawing/2014/main" val="20001"/>
                    </a:ext>
                  </a:extLst>
                </a:gridCol>
              </a:tblGrid>
              <a:tr h="475890">
                <a:tc>
                  <a:txBody>
                    <a:bodyPr/>
                    <a:lstStyle/>
                    <a:p>
                      <a:pPr marL="0" lvl="0" indent="0" algn="l" rtl="0">
                        <a:spcBef>
                          <a:spcPts val="0"/>
                        </a:spcBef>
                        <a:spcAft>
                          <a:spcPts val="0"/>
                        </a:spcAft>
                        <a:buNone/>
                      </a:pPr>
                      <a:r>
                        <a:rPr lang="en-US" sz="1400" dirty="0"/>
                        <a:t>Selection scheme</a:t>
                      </a:r>
                      <a:endParaRPr sz="14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None/>
                      </a:pPr>
                      <a:r>
                        <a:rPr lang="en-US" sz="1400" dirty="0"/>
                        <a:t>Explanation</a:t>
                      </a:r>
                      <a:endParaRPr sz="1400" dirty="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425695">
                <a:tc>
                  <a:txBody>
                    <a:bodyPr/>
                    <a:lstStyle/>
                    <a:p>
                      <a:pPr marL="0" marR="0" lvl="0" indent="0" algn="l" rtl="0">
                        <a:lnSpc>
                          <a:spcPct val="100000"/>
                        </a:lnSpc>
                        <a:spcBef>
                          <a:spcPts val="0"/>
                        </a:spcBef>
                        <a:spcAft>
                          <a:spcPts val="0"/>
                        </a:spcAft>
                        <a:buNone/>
                      </a:pPr>
                      <a:r>
                        <a:rPr lang="en-US" sz="1400"/>
                        <a:t>Original</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None/>
                      </a:pPr>
                      <a:r>
                        <a:rPr lang="en-US" sz="1400" dirty="0"/>
                        <a:t>The original dataset, </a:t>
                      </a:r>
                      <a:r>
                        <a:rPr lang="en-US" sz="1400" dirty="0" err="1"/>
                        <a:t>ChEMBL</a:t>
                      </a:r>
                      <a:r>
                        <a:rPr lang="en-US" sz="1400" dirty="0"/>
                        <a:t> + </a:t>
                      </a:r>
                      <a:r>
                        <a:rPr lang="en-US" sz="1400" dirty="0" err="1"/>
                        <a:t>GoStar</a:t>
                      </a:r>
                      <a:r>
                        <a:rPr lang="en-US" sz="1400" dirty="0"/>
                        <a:t> + </a:t>
                      </a:r>
                      <a:r>
                        <a:rPr lang="en-US" sz="1400" dirty="0" err="1"/>
                        <a:t>Neurocrine</a:t>
                      </a:r>
                      <a:endParaRPr sz="1400" dirty="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425695">
                <a:tc>
                  <a:txBody>
                    <a:bodyPr/>
                    <a:lstStyle/>
                    <a:p>
                      <a:pPr marL="0" lvl="0" indent="0" algn="l" rtl="0">
                        <a:spcBef>
                          <a:spcPts val="0"/>
                        </a:spcBef>
                        <a:spcAft>
                          <a:spcPts val="0"/>
                        </a:spcAft>
                        <a:buNone/>
                      </a:pPr>
                      <a:r>
                        <a:rPr lang="en-US" sz="1400"/>
                        <a:t>H1pKi_ids</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Clr>
                          <a:srgbClr val="000000"/>
                        </a:buClr>
                        <a:buSzPts val="1100"/>
                        <a:buFont typeface="Arial"/>
                        <a:buNone/>
                      </a:pPr>
                      <a:r>
                        <a:rPr lang="en-US" sz="1400" dirty="0"/>
                        <a:t>Choose 160 compounds with top H1 </a:t>
                      </a:r>
                      <a:r>
                        <a:rPr lang="en-US" sz="1400" dirty="0" err="1"/>
                        <a:t>pKi</a:t>
                      </a:r>
                      <a:r>
                        <a:rPr lang="en-US" sz="1400" dirty="0"/>
                        <a:t> predictions + H1 % binding &gt; 90</a:t>
                      </a:r>
                      <a:endParaRPr sz="1400" dirty="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654933">
                <a:tc>
                  <a:txBody>
                    <a:bodyPr/>
                    <a:lstStyle/>
                    <a:p>
                      <a:pPr marL="0" lvl="0" indent="0" algn="l" rtl="0">
                        <a:spcBef>
                          <a:spcPts val="0"/>
                        </a:spcBef>
                        <a:spcAft>
                          <a:spcPts val="0"/>
                        </a:spcAft>
                        <a:buNone/>
                      </a:pPr>
                      <a:r>
                        <a:rPr lang="en-US" sz="1400"/>
                        <a:t>cluster_diff_ids</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Clr>
                          <a:srgbClr val="000000"/>
                        </a:buClr>
                        <a:buSzPts val="1100"/>
                        <a:buFont typeface="Arial"/>
                        <a:buNone/>
                      </a:pPr>
                      <a:r>
                        <a:rPr lang="en-US" sz="1400" dirty="0"/>
                        <a:t>Cluster the compounds based on scaffold and choose 160 compounds with the largest H1-M2 </a:t>
                      </a:r>
                      <a:r>
                        <a:rPr lang="en-US" sz="1400" dirty="0" err="1"/>
                        <a:t>pKi</a:t>
                      </a:r>
                      <a:r>
                        <a:rPr lang="en-US" sz="1400" dirty="0"/>
                        <a:t> differences from all clusters</a:t>
                      </a:r>
                      <a:endParaRPr sz="1400" dirty="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4933">
                <a:tc>
                  <a:txBody>
                    <a:bodyPr/>
                    <a:lstStyle/>
                    <a:p>
                      <a:pPr marL="0" lvl="0" indent="0" algn="l" rtl="0">
                        <a:spcBef>
                          <a:spcPts val="0"/>
                        </a:spcBef>
                        <a:spcAft>
                          <a:spcPts val="0"/>
                        </a:spcAft>
                        <a:buNone/>
                      </a:pPr>
                      <a:r>
                        <a:rPr lang="en-US" sz="1400"/>
                        <a:t>cluster_ids</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None/>
                      </a:pPr>
                      <a:r>
                        <a:rPr lang="en-US" sz="1400"/>
                        <a:t>Cluster the compounds based on scaffold and choose 160 compounds with the highest H1 pKi values from all clusters</a:t>
                      </a:r>
                      <a:endParaRPr sz="140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25695">
                <a:tc>
                  <a:txBody>
                    <a:bodyPr/>
                    <a:lstStyle/>
                    <a:p>
                      <a:pPr marL="0" lvl="0" indent="0" algn="l" rtl="0">
                        <a:spcBef>
                          <a:spcPts val="0"/>
                        </a:spcBef>
                        <a:spcAft>
                          <a:spcPts val="0"/>
                        </a:spcAft>
                        <a:buNone/>
                      </a:pPr>
                      <a:r>
                        <a:rPr lang="en-US" sz="1400"/>
                        <a:t>diff_ids</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None/>
                      </a:pPr>
                      <a:r>
                        <a:rPr lang="en-US" sz="1400" dirty="0"/>
                        <a:t>Choose 160 compounds with the largest H1 M2 </a:t>
                      </a:r>
                      <a:r>
                        <a:rPr lang="en-US" sz="1400" dirty="0" err="1"/>
                        <a:t>pKi</a:t>
                      </a:r>
                      <a:r>
                        <a:rPr lang="en-US" sz="1400" dirty="0"/>
                        <a:t> prediction differences</a:t>
                      </a:r>
                      <a:endParaRPr sz="1400" dirty="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25695">
                <a:tc>
                  <a:txBody>
                    <a:bodyPr/>
                    <a:lstStyle/>
                    <a:p>
                      <a:pPr marL="0" lvl="0" indent="0" algn="l" rtl="0">
                        <a:spcBef>
                          <a:spcPts val="0"/>
                        </a:spcBef>
                        <a:spcAft>
                          <a:spcPts val="0"/>
                        </a:spcAft>
                        <a:buNone/>
                      </a:pPr>
                      <a:r>
                        <a:rPr lang="en-US" sz="1400"/>
                        <a:t>evenly_ids</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None/>
                      </a:pPr>
                      <a:r>
                        <a:rPr lang="en-US" sz="1400"/>
                        <a:t>Evenly choose 160 compounds across the distribution of H1 pKi prediction</a:t>
                      </a:r>
                      <a:endParaRPr sz="140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53131">
                <a:tc>
                  <a:txBody>
                    <a:bodyPr/>
                    <a:lstStyle/>
                    <a:p>
                      <a:pPr marL="0" lvl="0" indent="0" algn="l" rtl="0">
                        <a:spcBef>
                          <a:spcPts val="0"/>
                        </a:spcBef>
                        <a:spcAft>
                          <a:spcPts val="0"/>
                        </a:spcAft>
                        <a:buNone/>
                      </a:pPr>
                      <a:r>
                        <a:rPr lang="en-US" sz="1400"/>
                        <a:t>hm80_80_ids</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None/>
                      </a:pPr>
                      <a:r>
                        <a:rPr lang="en-US" sz="1400" dirty="0"/>
                        <a:t>Choose 80 compounds with top H1 </a:t>
                      </a:r>
                      <a:r>
                        <a:rPr lang="en-US" sz="1400" dirty="0" err="1"/>
                        <a:t>pKi</a:t>
                      </a:r>
                      <a:r>
                        <a:rPr lang="en-US" sz="1400" dirty="0"/>
                        <a:t> predictions and 80 compounds with top M2 </a:t>
                      </a:r>
                      <a:r>
                        <a:rPr lang="en-US" sz="1400" dirty="0" err="1"/>
                        <a:t>pKi</a:t>
                      </a:r>
                      <a:r>
                        <a:rPr lang="en-US" sz="1400" dirty="0"/>
                        <a:t> predictions</a:t>
                      </a:r>
                      <a:endParaRPr sz="1400" dirty="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25695">
                <a:tc>
                  <a:txBody>
                    <a:bodyPr/>
                    <a:lstStyle/>
                    <a:p>
                      <a:pPr marL="0" lvl="0" indent="0" algn="l" rtl="0">
                        <a:spcBef>
                          <a:spcPts val="0"/>
                        </a:spcBef>
                        <a:spcAft>
                          <a:spcPts val="0"/>
                        </a:spcAft>
                        <a:buNone/>
                      </a:pPr>
                      <a:r>
                        <a:rPr lang="en-US" sz="1400"/>
                        <a:t>random_ids</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None/>
                      </a:pPr>
                      <a:r>
                        <a:rPr lang="en-US" sz="1400" dirty="0"/>
                        <a:t>Randomly choose 160 compounds</a:t>
                      </a:r>
                      <a:endParaRPr sz="1400" dirty="0"/>
                    </a:p>
                  </a:txBody>
                  <a:tcPr marL="91425" marR="91425" marT="91425" marB="91425">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
        <p:nvSpPr>
          <p:cNvPr id="334" name="Google Shape;334;p44"/>
          <p:cNvSpPr txBox="1"/>
          <p:nvPr/>
        </p:nvSpPr>
        <p:spPr>
          <a:xfrm>
            <a:off x="210064" y="692150"/>
            <a:ext cx="11689492"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t>Neurocrine agreed to run binding assays on 160 compounds at a lower concentration (10 </a:t>
            </a:r>
            <a:r>
              <a:rPr lang="en-US" sz="1600" dirty="0" err="1"/>
              <a:t>nM</a:t>
            </a:r>
            <a:r>
              <a:rPr lang="en-US" sz="1600" dirty="0"/>
              <a:t>), so we could improve our models.</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We ran simulations to evaluate 7 different selection schemes, to see which would yield the greatest model improvement.</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The best strategy was to emphasize diversity and H1 potency: Cluster the compounds by scaffold and choose the “best” (highest predicted H1 </a:t>
            </a:r>
            <a:r>
              <a:rPr lang="en-US" sz="1600" dirty="0" err="1"/>
              <a:t>pKi</a:t>
            </a:r>
            <a:r>
              <a:rPr lang="en-US" sz="1600" dirty="0"/>
              <a:t>) representative from each cluster.</a:t>
            </a:r>
            <a:endParaRPr sz="1600" dirty="0"/>
          </a:p>
        </p:txBody>
      </p:sp>
    </p:spTree>
    <p:extLst>
      <p:ext uri="{BB962C8B-B14F-4D97-AF65-F5344CB8AC3E}">
        <p14:creationId xmlns:p14="http://schemas.microsoft.com/office/powerpoint/2010/main" val="323704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7"/>
          <p:cNvSpPr txBox="1">
            <a:spLocks noGrp="1"/>
          </p:cNvSpPr>
          <p:nvPr>
            <p:ph type="title"/>
          </p:nvPr>
        </p:nvSpPr>
        <p:spPr>
          <a:xfrm>
            <a:off x="109210" y="455855"/>
            <a:ext cx="11606048" cy="556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t>Improved model performance with 10 </a:t>
            </a:r>
            <a:r>
              <a:rPr lang="en-US" sz="2800" dirty="0" err="1"/>
              <a:t>nM</a:t>
            </a:r>
            <a:r>
              <a:rPr lang="en-US" sz="2800" dirty="0"/>
              <a:t> data added to training set</a:t>
            </a:r>
            <a:endParaRPr sz="2800" dirty="0"/>
          </a:p>
        </p:txBody>
      </p:sp>
      <p:sp>
        <p:nvSpPr>
          <p:cNvPr id="365" name="Google Shape;365;p4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367" name="Google Shape;367;p4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8728" y="1317638"/>
            <a:ext cx="4900598" cy="4680476"/>
          </a:xfrm>
          <a:prstGeom prst="rect">
            <a:avLst/>
          </a:prstGeom>
          <a:noFill/>
          <a:ln>
            <a:noFill/>
          </a:ln>
        </p:spPr>
      </p:pic>
      <p:pic>
        <p:nvPicPr>
          <p:cNvPr id="6" name="Google Shape;376;p48">
            <a:extLst>
              <a:ext uri="{FF2B5EF4-FFF2-40B4-BE49-F238E27FC236}">
                <a16:creationId xmlns:a16="http://schemas.microsoft.com/office/drawing/2014/main" id="{9E7F3C1B-A6BA-BC44-84AB-AFDE095E5B1C}"/>
              </a:ext>
            </a:extLst>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096000" y="1317638"/>
            <a:ext cx="4859700" cy="4631090"/>
          </a:xfrm>
          <a:prstGeom prst="rect">
            <a:avLst/>
          </a:prstGeom>
          <a:noFill/>
          <a:ln>
            <a:noFill/>
          </a:ln>
        </p:spPr>
      </p:pic>
      <p:sp>
        <p:nvSpPr>
          <p:cNvPr id="2" name="TextBox 1">
            <a:extLst>
              <a:ext uri="{FF2B5EF4-FFF2-40B4-BE49-F238E27FC236}">
                <a16:creationId xmlns:a16="http://schemas.microsoft.com/office/drawing/2014/main" id="{8CB69AB4-6D86-D54F-AA0A-B86EF4DA54AD}"/>
              </a:ext>
            </a:extLst>
          </p:cNvPr>
          <p:cNvSpPr txBox="1"/>
          <p:nvPr/>
        </p:nvSpPr>
        <p:spPr>
          <a:xfrm rot="16200000">
            <a:off x="-224062" y="2067223"/>
            <a:ext cx="1197315" cy="646331"/>
          </a:xfrm>
          <a:prstGeom prst="rect">
            <a:avLst/>
          </a:prstGeom>
          <a:noFill/>
        </p:spPr>
        <p:txBody>
          <a:bodyPr wrap="square" rtlCol="0">
            <a:spAutoFit/>
          </a:bodyPr>
          <a:lstStyle/>
          <a:p>
            <a:r>
              <a:rPr lang="en-US" dirty="0"/>
              <a:t>retrained models</a:t>
            </a:r>
          </a:p>
        </p:txBody>
      </p:sp>
      <p:sp>
        <p:nvSpPr>
          <p:cNvPr id="8" name="TextBox 7">
            <a:extLst>
              <a:ext uri="{FF2B5EF4-FFF2-40B4-BE49-F238E27FC236}">
                <a16:creationId xmlns:a16="http://schemas.microsoft.com/office/drawing/2014/main" id="{C9857F7F-86EC-BD40-ABFF-81D72C75CFDB}"/>
              </a:ext>
            </a:extLst>
          </p:cNvPr>
          <p:cNvSpPr txBox="1"/>
          <p:nvPr/>
        </p:nvSpPr>
        <p:spPr>
          <a:xfrm rot="16200000">
            <a:off x="-227838" y="4384754"/>
            <a:ext cx="1197315" cy="646331"/>
          </a:xfrm>
          <a:prstGeom prst="rect">
            <a:avLst/>
          </a:prstGeom>
          <a:noFill/>
        </p:spPr>
        <p:txBody>
          <a:bodyPr wrap="square" rtlCol="0">
            <a:spAutoFit/>
          </a:bodyPr>
          <a:lstStyle/>
          <a:p>
            <a:r>
              <a:rPr lang="en-US" dirty="0"/>
              <a:t>original models</a:t>
            </a:r>
          </a:p>
        </p:txBody>
      </p:sp>
      <p:sp>
        <p:nvSpPr>
          <p:cNvPr id="3" name="TextBox 2">
            <a:extLst>
              <a:ext uri="{FF2B5EF4-FFF2-40B4-BE49-F238E27FC236}">
                <a16:creationId xmlns:a16="http://schemas.microsoft.com/office/drawing/2014/main" id="{F48EAC53-29D7-294C-B156-ED07D872130C}"/>
              </a:ext>
            </a:extLst>
          </p:cNvPr>
          <p:cNvSpPr txBox="1"/>
          <p:nvPr/>
        </p:nvSpPr>
        <p:spPr>
          <a:xfrm>
            <a:off x="1450428" y="5948728"/>
            <a:ext cx="1103586" cy="307777"/>
          </a:xfrm>
          <a:prstGeom prst="rect">
            <a:avLst/>
          </a:prstGeom>
          <a:noFill/>
        </p:spPr>
        <p:txBody>
          <a:bodyPr wrap="square" rtlCol="0">
            <a:spAutoFit/>
          </a:bodyPr>
          <a:lstStyle/>
          <a:p>
            <a:r>
              <a:rPr lang="en-US" dirty="0" err="1"/>
              <a:t>pKi</a:t>
            </a:r>
            <a:r>
              <a:rPr lang="en-US" dirty="0"/>
              <a:t> data</a:t>
            </a:r>
          </a:p>
        </p:txBody>
      </p:sp>
      <p:sp>
        <p:nvSpPr>
          <p:cNvPr id="4" name="TextBox 3">
            <a:extLst>
              <a:ext uri="{FF2B5EF4-FFF2-40B4-BE49-F238E27FC236}">
                <a16:creationId xmlns:a16="http://schemas.microsoft.com/office/drawing/2014/main" id="{20D24B87-8E7C-1940-B7AB-826440D31AE7}"/>
              </a:ext>
            </a:extLst>
          </p:cNvPr>
          <p:cNvSpPr txBox="1"/>
          <p:nvPr/>
        </p:nvSpPr>
        <p:spPr>
          <a:xfrm>
            <a:off x="9257327" y="5951578"/>
            <a:ext cx="1698373" cy="304927"/>
          </a:xfrm>
          <a:prstGeom prst="rect">
            <a:avLst/>
          </a:prstGeom>
          <a:noFill/>
        </p:spPr>
        <p:txBody>
          <a:bodyPr wrap="square" rtlCol="0">
            <a:spAutoFit/>
          </a:bodyPr>
          <a:lstStyle/>
          <a:p>
            <a:r>
              <a:rPr lang="en-US" dirty="0"/>
              <a:t>% binding data</a:t>
            </a:r>
          </a:p>
        </p:txBody>
      </p:sp>
      <p:sp>
        <p:nvSpPr>
          <p:cNvPr id="11" name="TextBox 10">
            <a:extLst>
              <a:ext uri="{FF2B5EF4-FFF2-40B4-BE49-F238E27FC236}">
                <a16:creationId xmlns:a16="http://schemas.microsoft.com/office/drawing/2014/main" id="{139CF1D6-1A0D-EC44-9627-1540DB04EF50}"/>
              </a:ext>
            </a:extLst>
          </p:cNvPr>
          <p:cNvSpPr txBox="1"/>
          <p:nvPr/>
        </p:nvSpPr>
        <p:spPr>
          <a:xfrm>
            <a:off x="7035725" y="5948728"/>
            <a:ext cx="1103586" cy="307777"/>
          </a:xfrm>
          <a:prstGeom prst="rect">
            <a:avLst/>
          </a:prstGeom>
          <a:noFill/>
        </p:spPr>
        <p:txBody>
          <a:bodyPr wrap="square" rtlCol="0">
            <a:spAutoFit/>
          </a:bodyPr>
          <a:lstStyle/>
          <a:p>
            <a:r>
              <a:rPr lang="en-US" dirty="0" err="1"/>
              <a:t>pKi</a:t>
            </a:r>
            <a:r>
              <a:rPr lang="en-US" dirty="0"/>
              <a:t> data</a:t>
            </a:r>
          </a:p>
        </p:txBody>
      </p:sp>
      <p:sp>
        <p:nvSpPr>
          <p:cNvPr id="12" name="TextBox 11">
            <a:extLst>
              <a:ext uri="{FF2B5EF4-FFF2-40B4-BE49-F238E27FC236}">
                <a16:creationId xmlns:a16="http://schemas.microsoft.com/office/drawing/2014/main" id="{9D8D56DE-34F3-F841-8E92-618F98F4371C}"/>
              </a:ext>
            </a:extLst>
          </p:cNvPr>
          <p:cNvSpPr txBox="1"/>
          <p:nvPr/>
        </p:nvSpPr>
        <p:spPr>
          <a:xfrm>
            <a:off x="3741740" y="5998114"/>
            <a:ext cx="1698373" cy="304927"/>
          </a:xfrm>
          <a:prstGeom prst="rect">
            <a:avLst/>
          </a:prstGeom>
          <a:noFill/>
        </p:spPr>
        <p:txBody>
          <a:bodyPr wrap="square" rtlCol="0">
            <a:spAutoFit/>
          </a:bodyPr>
          <a:lstStyle/>
          <a:p>
            <a:r>
              <a:rPr lang="en-US" dirty="0"/>
              <a:t>% binding data</a:t>
            </a:r>
          </a:p>
        </p:txBody>
      </p:sp>
      <p:sp>
        <p:nvSpPr>
          <p:cNvPr id="5" name="TextBox 4">
            <a:extLst>
              <a:ext uri="{FF2B5EF4-FFF2-40B4-BE49-F238E27FC236}">
                <a16:creationId xmlns:a16="http://schemas.microsoft.com/office/drawing/2014/main" id="{AF71E73F-D96B-AD44-8D2A-E7B3C10864AB}"/>
              </a:ext>
            </a:extLst>
          </p:cNvPr>
          <p:cNvSpPr txBox="1"/>
          <p:nvPr/>
        </p:nvSpPr>
        <p:spPr>
          <a:xfrm>
            <a:off x="2942896" y="1080927"/>
            <a:ext cx="798843" cy="369332"/>
          </a:xfrm>
          <a:prstGeom prst="rect">
            <a:avLst/>
          </a:prstGeom>
          <a:noFill/>
        </p:spPr>
        <p:txBody>
          <a:bodyPr wrap="square" rtlCol="0">
            <a:spAutoFit/>
          </a:bodyPr>
          <a:lstStyle/>
          <a:p>
            <a:r>
              <a:rPr lang="en-US" dirty="0"/>
              <a:t>H1</a:t>
            </a:r>
          </a:p>
        </p:txBody>
      </p:sp>
      <p:sp>
        <p:nvSpPr>
          <p:cNvPr id="14" name="TextBox 13">
            <a:extLst>
              <a:ext uri="{FF2B5EF4-FFF2-40B4-BE49-F238E27FC236}">
                <a16:creationId xmlns:a16="http://schemas.microsoft.com/office/drawing/2014/main" id="{1B780056-65D6-3B4C-87B8-8C4310DFCAC4}"/>
              </a:ext>
            </a:extLst>
          </p:cNvPr>
          <p:cNvSpPr txBox="1"/>
          <p:nvPr/>
        </p:nvSpPr>
        <p:spPr>
          <a:xfrm>
            <a:off x="8373680" y="1080927"/>
            <a:ext cx="609681" cy="369332"/>
          </a:xfrm>
          <a:prstGeom prst="rect">
            <a:avLst/>
          </a:prstGeom>
          <a:noFill/>
        </p:spPr>
        <p:txBody>
          <a:bodyPr wrap="square" rtlCol="0">
            <a:spAutoFit/>
          </a:bodyPr>
          <a:lstStyle/>
          <a:p>
            <a:r>
              <a:rPr lang="en-US" dirty="0"/>
              <a:t>M2</a:t>
            </a:r>
          </a:p>
        </p:txBody>
      </p:sp>
    </p:spTree>
    <p:extLst>
      <p:ext uri="{BB962C8B-B14F-4D97-AF65-F5344CB8AC3E}">
        <p14:creationId xmlns:p14="http://schemas.microsoft.com/office/powerpoint/2010/main" val="273894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9"/>
          <p:cNvSpPr txBox="1">
            <a:spLocks noGrp="1"/>
          </p:cNvSpPr>
          <p:nvPr>
            <p:ph type="title"/>
          </p:nvPr>
        </p:nvSpPr>
        <p:spPr>
          <a:xfrm>
            <a:off x="838200" y="488669"/>
            <a:ext cx="10515600" cy="55609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a:buNone/>
            </a:pPr>
            <a:r>
              <a:rPr lang="en-US" dirty="0"/>
              <a:t>Applicability domain issues for predictive models</a:t>
            </a:r>
            <a:endParaRPr dirty="0"/>
          </a:p>
        </p:txBody>
      </p:sp>
      <p:sp>
        <p:nvSpPr>
          <p:cNvPr id="382" name="Google Shape;382;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83" name="Google Shape;383;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361" y="2177822"/>
            <a:ext cx="4163751" cy="4022076"/>
          </a:xfrm>
          <a:prstGeom prst="rect">
            <a:avLst/>
          </a:prstGeom>
          <a:noFill/>
          <a:ln>
            <a:noFill/>
          </a:ln>
        </p:spPr>
      </p:pic>
      <p:pic>
        <p:nvPicPr>
          <p:cNvPr id="384" name="Google Shape;384;p4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35885" y="1327643"/>
            <a:ext cx="3967399" cy="4711023"/>
          </a:xfrm>
          <a:prstGeom prst="rect">
            <a:avLst/>
          </a:prstGeom>
          <a:noFill/>
          <a:ln>
            <a:noFill/>
          </a:ln>
        </p:spPr>
      </p:pic>
      <p:sp>
        <p:nvSpPr>
          <p:cNvPr id="385" name="Google Shape;385;p49"/>
          <p:cNvSpPr txBox="1"/>
          <p:nvPr/>
        </p:nvSpPr>
        <p:spPr>
          <a:xfrm>
            <a:off x="-123568" y="1111000"/>
            <a:ext cx="8068963" cy="144652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sz="1600" dirty="0"/>
              <a:t>Compounds produced by first GMD runs had implausible structures and impossible predicted </a:t>
            </a:r>
            <a:r>
              <a:rPr lang="en-US" sz="1600" dirty="0" err="1"/>
              <a:t>pKi’s</a:t>
            </a:r>
            <a:r>
              <a:rPr lang="en-US" sz="1600" dirty="0"/>
              <a:t> for H1 and M2.</a:t>
            </a:r>
            <a:endParaRPr sz="1600" dirty="0"/>
          </a:p>
          <a:p>
            <a:pPr marL="457200" lvl="0" indent="-317500" algn="l" rtl="0">
              <a:spcBef>
                <a:spcPts val="0"/>
              </a:spcBef>
              <a:spcAft>
                <a:spcPts val="0"/>
              </a:spcAft>
              <a:buSzPts val="1400"/>
              <a:buChar char="●"/>
            </a:pPr>
            <a:r>
              <a:rPr lang="en-US" sz="1600" dirty="0"/>
              <a:t>Optimizing for H1 selectivity led to compounds far outside the applicability domain of the models. We needed to add some AD constraints to the GMD optimization.</a:t>
            </a:r>
            <a:endParaRPr sz="16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600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88F4E287EB8A449A4E92901A756D50" ma:contentTypeVersion="8" ma:contentTypeDescription="Create a new document." ma:contentTypeScope="" ma:versionID="b83a5ac0a482f95e16256fcd2be9e20c">
  <xsd:schema xmlns:xsd="http://www.w3.org/2001/XMLSchema" xmlns:xs="http://www.w3.org/2001/XMLSchema" xmlns:p="http://schemas.microsoft.com/office/2006/metadata/properties" xmlns:ns2="4a79b4f7-0f50-46b9-b575-1ae67d8e3eae" xmlns:ns3="fed217b5-a79e-4f4a-9771-7e79ef33de59" targetNamespace="http://schemas.microsoft.com/office/2006/metadata/properties" ma:root="true" ma:fieldsID="8e3a46554b6b3438717b1aa12cc20a5d" ns2:_="" ns3:_="">
    <xsd:import namespace="4a79b4f7-0f50-46b9-b575-1ae67d8e3eae"/>
    <xsd:import namespace="fed217b5-a79e-4f4a-9771-7e79ef33de5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79b4f7-0f50-46b9-b575-1ae67d8e3e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d217b5-a79e-4f4a-9771-7e79ef33de5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CF09A6-1550-4A55-930C-1F3D10294AE0}"/>
</file>

<file path=customXml/itemProps2.xml><?xml version="1.0" encoding="utf-8"?>
<ds:datastoreItem xmlns:ds="http://schemas.openxmlformats.org/officeDocument/2006/customXml" ds:itemID="{F57FD90E-1935-4318-8FE6-C7ACCFAB1930}"/>
</file>

<file path=customXml/itemProps3.xml><?xml version="1.0" encoding="utf-8"?>
<ds:datastoreItem xmlns:ds="http://schemas.openxmlformats.org/officeDocument/2006/customXml" ds:itemID="{FF53A699-7590-409E-9B4C-7ED7430543C6}"/>
</file>

<file path=docProps/app.xml><?xml version="1.0" encoding="utf-8"?>
<Properties xmlns="http://schemas.openxmlformats.org/officeDocument/2006/extended-properties" xmlns:vt="http://schemas.openxmlformats.org/officeDocument/2006/docPropsVTypes">
  <TotalTime>9</TotalTime>
  <Words>1372</Words>
  <Application>Microsoft Office PowerPoint</Application>
  <PresentationFormat>Widescreen</PresentationFormat>
  <Paragraphs>169</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Review the Neurocrine H1 Design Pilot Project</vt:lpstr>
      <vt:lpstr>Background</vt:lpstr>
      <vt:lpstr>Initial model training for H1 and M2</vt:lpstr>
      <vt:lpstr>Data for training H1 predictive models</vt:lpstr>
      <vt:lpstr>Data for training M2 predictive models</vt:lpstr>
      <vt:lpstr>Hybrid modeling approach</vt:lpstr>
      <vt:lpstr>Selecting 2nd batch of compounds to test at 10 nM</vt:lpstr>
      <vt:lpstr>Improved model performance with 10 nM data added to training set</vt:lpstr>
      <vt:lpstr>Applicability domain issues for predictive models</vt:lpstr>
      <vt:lpstr>Z-score based applicability domain index</vt:lpstr>
      <vt:lpstr>Converting AD indices to probabilities</vt:lpstr>
      <vt:lpstr>GMD loop - novel compounds by generation</vt:lpstr>
      <vt:lpstr>Chemical space visualization</vt:lpstr>
      <vt:lpstr>Optimization targets</vt:lpstr>
      <vt:lpstr>Optimization progress against design targets</vt:lpstr>
      <vt:lpstr>GMD Loop: Generated Structures</vt:lpstr>
      <vt:lpstr>Experimental Validation</vt:lpstr>
      <vt:lpstr>Acknowledgements</vt:lpstr>
      <vt:lpstr> Questions to the Advisory 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the Neurocrine H1 Design Pilot Project</dc:title>
  <dc:creator>Ohashi, Naomi (NIH/NCI) [C]</dc:creator>
  <cp:lastModifiedBy>Ohashi, Naomi (NIH/NCI) [C]</cp:lastModifiedBy>
  <cp:revision>1</cp:revision>
  <dcterms:created xsi:type="dcterms:W3CDTF">2021-08-30T23:21:34Z</dcterms:created>
  <dcterms:modified xsi:type="dcterms:W3CDTF">2021-08-30T23:36:15Z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0x010100C888F4E287EB8A449A4E92901A756D50</vt:lpwstr>
  </property>
</Properties>
</file>