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9" r:id="rId5"/>
  </p:sldIdLst>
  <p:sldSz cx="31089600" cy="20116800"/>
  <p:notesSz cx="6858000" cy="9144000"/>
  <p:defaultTextStyle>
    <a:defPPr>
      <a:defRPr lang="en-US"/>
    </a:defPPr>
    <a:lvl1pPr marL="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6304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2608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38912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85216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1520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77824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24128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70432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36">
          <p15:clr>
            <a:srgbClr val="A4A3A4"/>
          </p15:clr>
        </p15:guide>
        <p15:guide id="2" pos="9792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67B915-97AF-D68B-7FE7-7E0C276C9CB5}" name="Ohashi, Naomi (NIH/NCI) [C]" initials="ON([" userId="S::ohashin2@nih.gov::70636f51-c885-4396-af06-218dc44f13f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E0C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454B3-EA93-4BDC-AED4-11F7F855CD70}" v="1" dt="2022-03-16T18:13:20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6283" autoAdjust="0"/>
  </p:normalViewPr>
  <p:slideViewPr>
    <p:cSldViewPr snapToGrid="0" snapToObjects="1">
      <p:cViewPr varScale="1">
        <p:scale>
          <a:sx n="37" d="100"/>
          <a:sy n="37" d="100"/>
        </p:scale>
        <p:origin x="1182" y="174"/>
      </p:cViewPr>
      <p:guideLst>
        <p:guide orient="horz" pos="6336"/>
        <p:guide pos="9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hashi, Naomi (NIH/NCI) [C]" userId="70636f51-c885-4396-af06-218dc44f13f3" providerId="ADAL" clId="{138454B3-EA93-4BDC-AED4-11F7F855CD70}"/>
    <pc:docChg chg="custSel modSld">
      <pc:chgData name="Ohashi, Naomi (NIH/NCI) [C]" userId="70636f51-c885-4396-af06-218dc44f13f3" providerId="ADAL" clId="{138454B3-EA93-4BDC-AED4-11F7F855CD70}" dt="2022-03-16T18:13:28.951" v="3" actId="14100"/>
      <pc:docMkLst>
        <pc:docMk/>
      </pc:docMkLst>
      <pc:sldChg chg="addSp delSp modSp mod">
        <pc:chgData name="Ohashi, Naomi (NIH/NCI) [C]" userId="70636f51-c885-4396-af06-218dc44f13f3" providerId="ADAL" clId="{138454B3-EA93-4BDC-AED4-11F7F855CD70}" dt="2022-03-16T18:13:28.951" v="3" actId="14100"/>
        <pc:sldMkLst>
          <pc:docMk/>
          <pc:sldMk cId="4083830676" sldId="269"/>
        </pc:sldMkLst>
        <pc:picChg chg="add mod">
          <ac:chgData name="Ohashi, Naomi (NIH/NCI) [C]" userId="70636f51-c885-4396-af06-218dc44f13f3" providerId="ADAL" clId="{138454B3-EA93-4BDC-AED4-11F7F855CD70}" dt="2022-03-16T18:13:28.951" v="3" actId="14100"/>
          <ac:picMkLst>
            <pc:docMk/>
            <pc:sldMk cId="4083830676" sldId="269"/>
            <ac:picMk id="7" creationId="{0B030761-340B-4F14-A8F0-D25F3E6800A3}"/>
          </ac:picMkLst>
        </pc:picChg>
        <pc:picChg chg="del">
          <ac:chgData name="Ohashi, Naomi (NIH/NCI) [C]" userId="70636f51-c885-4396-af06-218dc44f13f3" providerId="ADAL" clId="{138454B3-EA93-4BDC-AED4-11F7F855CD70}" dt="2022-03-16T18:13:15.304" v="0" actId="478"/>
          <ac:picMkLst>
            <pc:docMk/>
            <pc:sldMk cId="4083830676" sldId="269"/>
            <ac:picMk id="65" creationId="{683772F4-678E-4150-9DD7-9B5BEE8D4D6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85823-A3FC-0646-8904-AB9015F67A49}" type="doc">
      <dgm:prSet loTypeId="urn:microsoft.com/office/officeart/2005/8/layout/hChevron3" loCatId="" qsTypeId="urn:microsoft.com/office/officeart/2005/8/quickstyle/simple1" qsCatId="simple" csTypeId="urn:microsoft.com/office/officeart/2005/8/colors/accent3_3" csCatId="accent3" phldr="1"/>
      <dgm:spPr/>
    </dgm:pt>
    <dgm:pt modelId="{03CEAD0E-54CF-C74A-80E6-FE5B08891538}">
      <dgm:prSet phldrT="[Text]"/>
      <dgm:spPr>
        <a:xfrm>
          <a:off x="1394" y="119188"/>
          <a:ext cx="2719783" cy="1087913"/>
        </a:xfrm>
        <a:prstGeom prst="homePlate">
          <a:avLst/>
        </a:prstGeom>
        <a:solidFill>
          <a:srgbClr val="6C4990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Data Ingestion + Curation</a:t>
          </a:r>
        </a:p>
      </dgm:t>
    </dgm:pt>
    <dgm:pt modelId="{EABCFB7C-67AB-8447-A883-4E0FD6BBADBC}" type="parTrans" cxnId="{0CA331ED-B426-9F44-8064-6464C88F9F3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D12A7A1-F85B-8040-B6B9-996C41588088}" type="sibTrans" cxnId="{0CA331ED-B426-9F44-8064-6464C88F9F3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B3F89F3-842F-254F-B1D5-A7A3F716FB53}">
      <dgm:prSet/>
      <dgm:spPr>
        <a:xfrm>
          <a:off x="4353048" y="119188"/>
          <a:ext cx="2719783" cy="108791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Model Training + Tuning</a:t>
          </a:r>
        </a:p>
      </dgm:t>
    </dgm:pt>
    <dgm:pt modelId="{394ED10C-61EC-844F-B343-B426024A1918}" type="parTrans" cxnId="{375C2B96-5EEB-4042-8F70-B2E3308528C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A59CEF4-1835-9243-9CE8-0ECAEE5EFDD3}" type="sibTrans" cxnId="{375C2B96-5EEB-4042-8F70-B2E3308528C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181A385-8C0D-5041-B8F4-BC70C052DE1F}">
      <dgm:prSet phldrT="[Text]"/>
      <dgm:spPr>
        <a:xfrm>
          <a:off x="2177221" y="119188"/>
          <a:ext cx="2719783" cy="108791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Featurization</a:t>
          </a:r>
        </a:p>
      </dgm:t>
    </dgm:pt>
    <dgm:pt modelId="{CE358AD0-8A4A-8748-89E6-7A6CD39508CC}" type="parTrans" cxnId="{B5A7547E-F517-2F47-95D9-1A1A38B80F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EB1B512-0E72-6A47-BDCF-F1BB0456A637}" type="sibTrans" cxnId="{B5A7547E-F517-2F47-95D9-1A1A38B80F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A3638EF-787A-6644-860D-8003E9AE2627}">
      <dgm:prSet/>
      <dgm:spPr>
        <a:xfrm>
          <a:off x="6528875" y="119188"/>
          <a:ext cx="2719783" cy="108791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Prediction Generation</a:t>
          </a:r>
        </a:p>
      </dgm:t>
    </dgm:pt>
    <dgm:pt modelId="{3997CD84-C481-294F-953D-AD2F6CB1C49B}" type="parTrans" cxnId="{D63288C6-4F8A-ED47-BC51-1DEF7E2AC7B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700D29E-84CD-C546-9D98-FABEEDC2D564}" type="sibTrans" cxnId="{D63288C6-4F8A-ED47-BC51-1DEF7E2AC7B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EB541B6-E648-3446-A7C7-739764B5F71C}">
      <dgm:prSet/>
      <dgm:spPr>
        <a:xfrm>
          <a:off x="8704701" y="119188"/>
          <a:ext cx="2719783" cy="108791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Visualization + Analysis</a:t>
          </a:r>
        </a:p>
      </dgm:t>
    </dgm:pt>
    <dgm:pt modelId="{8C469EC5-CD5D-1340-8C89-E568806A7966}" type="parTrans" cxnId="{FCE7A6EB-C2C3-0D49-829D-8D9F10BB7C6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32E9F3B-6696-E94D-99A7-A574BD837239}" type="sibTrans" cxnId="{FCE7A6EB-C2C3-0D49-829D-8D9F10BB7C6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DF4CEDB-6B4E-7749-9560-C2D61A72EE66}" type="pres">
      <dgm:prSet presAssocID="{C9B85823-A3FC-0646-8904-AB9015F67A49}" presName="Name0" presStyleCnt="0">
        <dgm:presLayoutVars>
          <dgm:dir/>
          <dgm:resizeHandles val="exact"/>
        </dgm:presLayoutVars>
      </dgm:prSet>
      <dgm:spPr/>
    </dgm:pt>
    <dgm:pt modelId="{BB4E2D6F-B6F1-7649-89D6-BF177B7E3307}" type="pres">
      <dgm:prSet presAssocID="{03CEAD0E-54CF-C74A-80E6-FE5B08891538}" presName="parTxOnly" presStyleLbl="node1" presStyleIdx="0" presStyleCnt="5">
        <dgm:presLayoutVars>
          <dgm:bulletEnabled val="1"/>
        </dgm:presLayoutVars>
      </dgm:prSet>
      <dgm:spPr/>
    </dgm:pt>
    <dgm:pt modelId="{BDCED689-8D3A-BE47-9570-97DC7EA1E569}" type="pres">
      <dgm:prSet presAssocID="{0D12A7A1-F85B-8040-B6B9-996C41588088}" presName="parSpace" presStyleCnt="0"/>
      <dgm:spPr/>
    </dgm:pt>
    <dgm:pt modelId="{E42F8DD8-3591-3C4E-98BE-0C53E77E4FA5}" type="pres">
      <dgm:prSet presAssocID="{7181A385-8C0D-5041-B8F4-BC70C052DE1F}" presName="parTxOnly" presStyleLbl="node1" presStyleIdx="1" presStyleCnt="5">
        <dgm:presLayoutVars>
          <dgm:bulletEnabled val="1"/>
        </dgm:presLayoutVars>
      </dgm:prSet>
      <dgm:spPr/>
    </dgm:pt>
    <dgm:pt modelId="{FD316B6A-3329-AA43-ACA0-51BCA5560829}" type="pres">
      <dgm:prSet presAssocID="{DEB1B512-0E72-6A47-BDCF-F1BB0456A637}" presName="parSpace" presStyleCnt="0"/>
      <dgm:spPr/>
    </dgm:pt>
    <dgm:pt modelId="{6CDC93ED-E72A-5D43-ACB4-77A6F74CE136}" type="pres">
      <dgm:prSet presAssocID="{9B3F89F3-842F-254F-B1D5-A7A3F716FB53}" presName="parTxOnly" presStyleLbl="node1" presStyleIdx="2" presStyleCnt="5">
        <dgm:presLayoutVars>
          <dgm:bulletEnabled val="1"/>
        </dgm:presLayoutVars>
      </dgm:prSet>
      <dgm:spPr/>
    </dgm:pt>
    <dgm:pt modelId="{EE463D32-7D76-C04A-8CA8-56126D9EFBFB}" type="pres">
      <dgm:prSet presAssocID="{CA59CEF4-1835-9243-9CE8-0ECAEE5EFDD3}" presName="parSpace" presStyleCnt="0"/>
      <dgm:spPr/>
    </dgm:pt>
    <dgm:pt modelId="{13512349-37E0-604B-9220-A768ADB4D884}" type="pres">
      <dgm:prSet presAssocID="{4A3638EF-787A-6644-860D-8003E9AE2627}" presName="parTxOnly" presStyleLbl="node1" presStyleIdx="3" presStyleCnt="5">
        <dgm:presLayoutVars>
          <dgm:bulletEnabled val="1"/>
        </dgm:presLayoutVars>
      </dgm:prSet>
      <dgm:spPr/>
    </dgm:pt>
    <dgm:pt modelId="{CCAD3954-748C-3548-856C-238642BF3002}" type="pres">
      <dgm:prSet presAssocID="{9700D29E-84CD-C546-9D98-FABEEDC2D564}" presName="parSpace" presStyleCnt="0"/>
      <dgm:spPr/>
    </dgm:pt>
    <dgm:pt modelId="{84A62DAE-97C0-B641-8EDA-E4C930F6B85D}" type="pres">
      <dgm:prSet presAssocID="{EEB541B6-E648-3446-A7C7-739764B5F71C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5BCF490E-A3D5-C941-AFBC-AC50B20E0C8F}" type="presOf" srcId="{9B3F89F3-842F-254F-B1D5-A7A3F716FB53}" destId="{6CDC93ED-E72A-5D43-ACB4-77A6F74CE136}" srcOrd="0" destOrd="0" presId="urn:microsoft.com/office/officeart/2005/8/layout/hChevron3"/>
    <dgm:cxn modelId="{3052CC4C-9F89-9B45-99A0-53FD01FFD974}" type="presOf" srcId="{7181A385-8C0D-5041-B8F4-BC70C052DE1F}" destId="{E42F8DD8-3591-3C4E-98BE-0C53E77E4FA5}" srcOrd="0" destOrd="0" presId="urn:microsoft.com/office/officeart/2005/8/layout/hChevron3"/>
    <dgm:cxn modelId="{4386DE7C-EE33-3849-987F-03238EDA34FC}" type="presOf" srcId="{03CEAD0E-54CF-C74A-80E6-FE5B08891538}" destId="{BB4E2D6F-B6F1-7649-89D6-BF177B7E3307}" srcOrd="0" destOrd="0" presId="urn:microsoft.com/office/officeart/2005/8/layout/hChevron3"/>
    <dgm:cxn modelId="{B5A7547E-F517-2F47-95D9-1A1A38B80F6B}" srcId="{C9B85823-A3FC-0646-8904-AB9015F67A49}" destId="{7181A385-8C0D-5041-B8F4-BC70C052DE1F}" srcOrd="1" destOrd="0" parTransId="{CE358AD0-8A4A-8748-89E6-7A6CD39508CC}" sibTransId="{DEB1B512-0E72-6A47-BDCF-F1BB0456A637}"/>
    <dgm:cxn modelId="{F645B290-0D2A-A340-8070-03E6A95F28F5}" type="presOf" srcId="{4A3638EF-787A-6644-860D-8003E9AE2627}" destId="{13512349-37E0-604B-9220-A768ADB4D884}" srcOrd="0" destOrd="0" presId="urn:microsoft.com/office/officeart/2005/8/layout/hChevron3"/>
    <dgm:cxn modelId="{375C2B96-5EEB-4042-8F70-B2E3308528C5}" srcId="{C9B85823-A3FC-0646-8904-AB9015F67A49}" destId="{9B3F89F3-842F-254F-B1D5-A7A3F716FB53}" srcOrd="2" destOrd="0" parTransId="{394ED10C-61EC-844F-B343-B426024A1918}" sibTransId="{CA59CEF4-1835-9243-9CE8-0ECAEE5EFDD3}"/>
    <dgm:cxn modelId="{D63288C6-4F8A-ED47-BC51-1DEF7E2AC7B9}" srcId="{C9B85823-A3FC-0646-8904-AB9015F67A49}" destId="{4A3638EF-787A-6644-860D-8003E9AE2627}" srcOrd="3" destOrd="0" parTransId="{3997CD84-C481-294F-953D-AD2F6CB1C49B}" sibTransId="{9700D29E-84CD-C546-9D98-FABEEDC2D564}"/>
    <dgm:cxn modelId="{D7DA6CC7-5AE3-8649-BBBC-3509E73D769B}" type="presOf" srcId="{C9B85823-A3FC-0646-8904-AB9015F67A49}" destId="{9DF4CEDB-6B4E-7749-9560-C2D61A72EE66}" srcOrd="0" destOrd="0" presId="urn:microsoft.com/office/officeart/2005/8/layout/hChevron3"/>
    <dgm:cxn modelId="{FCE7A6EB-C2C3-0D49-829D-8D9F10BB7C61}" srcId="{C9B85823-A3FC-0646-8904-AB9015F67A49}" destId="{EEB541B6-E648-3446-A7C7-739764B5F71C}" srcOrd="4" destOrd="0" parTransId="{8C469EC5-CD5D-1340-8C89-E568806A7966}" sibTransId="{032E9F3B-6696-E94D-99A7-A574BD837239}"/>
    <dgm:cxn modelId="{0CA331ED-B426-9F44-8064-6464C88F9F35}" srcId="{C9B85823-A3FC-0646-8904-AB9015F67A49}" destId="{03CEAD0E-54CF-C74A-80E6-FE5B08891538}" srcOrd="0" destOrd="0" parTransId="{EABCFB7C-67AB-8447-A883-4E0FD6BBADBC}" sibTransId="{0D12A7A1-F85B-8040-B6B9-996C41588088}"/>
    <dgm:cxn modelId="{779AE4FF-463B-964C-94A2-B4C7375CD5A3}" type="presOf" srcId="{EEB541B6-E648-3446-A7C7-739764B5F71C}" destId="{84A62DAE-97C0-B641-8EDA-E4C930F6B85D}" srcOrd="0" destOrd="0" presId="urn:microsoft.com/office/officeart/2005/8/layout/hChevron3"/>
    <dgm:cxn modelId="{CEA3D857-2E19-4740-ABF7-6D1F8B4A9EB4}" type="presParOf" srcId="{9DF4CEDB-6B4E-7749-9560-C2D61A72EE66}" destId="{BB4E2D6F-B6F1-7649-89D6-BF177B7E3307}" srcOrd="0" destOrd="0" presId="urn:microsoft.com/office/officeart/2005/8/layout/hChevron3"/>
    <dgm:cxn modelId="{F639DC6F-915C-734E-8FF5-B0483EA2CF6D}" type="presParOf" srcId="{9DF4CEDB-6B4E-7749-9560-C2D61A72EE66}" destId="{BDCED689-8D3A-BE47-9570-97DC7EA1E569}" srcOrd="1" destOrd="0" presId="urn:microsoft.com/office/officeart/2005/8/layout/hChevron3"/>
    <dgm:cxn modelId="{7FD537DA-9936-584C-9BA9-68AF3A995DAB}" type="presParOf" srcId="{9DF4CEDB-6B4E-7749-9560-C2D61A72EE66}" destId="{E42F8DD8-3591-3C4E-98BE-0C53E77E4FA5}" srcOrd="2" destOrd="0" presId="urn:microsoft.com/office/officeart/2005/8/layout/hChevron3"/>
    <dgm:cxn modelId="{43CC1654-0CA2-214E-9B70-0A4B046895FF}" type="presParOf" srcId="{9DF4CEDB-6B4E-7749-9560-C2D61A72EE66}" destId="{FD316B6A-3329-AA43-ACA0-51BCA5560829}" srcOrd="3" destOrd="0" presId="urn:microsoft.com/office/officeart/2005/8/layout/hChevron3"/>
    <dgm:cxn modelId="{5AC0B969-62D5-A44E-A92D-F21ACADF9CE1}" type="presParOf" srcId="{9DF4CEDB-6B4E-7749-9560-C2D61A72EE66}" destId="{6CDC93ED-E72A-5D43-ACB4-77A6F74CE136}" srcOrd="4" destOrd="0" presId="urn:microsoft.com/office/officeart/2005/8/layout/hChevron3"/>
    <dgm:cxn modelId="{AD8189F6-3DBB-2C40-96AF-8ED57E47495A}" type="presParOf" srcId="{9DF4CEDB-6B4E-7749-9560-C2D61A72EE66}" destId="{EE463D32-7D76-C04A-8CA8-56126D9EFBFB}" srcOrd="5" destOrd="0" presId="urn:microsoft.com/office/officeart/2005/8/layout/hChevron3"/>
    <dgm:cxn modelId="{0C5FEFCC-3194-4747-867D-A300B2F5674F}" type="presParOf" srcId="{9DF4CEDB-6B4E-7749-9560-C2D61A72EE66}" destId="{13512349-37E0-604B-9220-A768ADB4D884}" srcOrd="6" destOrd="0" presId="urn:microsoft.com/office/officeart/2005/8/layout/hChevron3"/>
    <dgm:cxn modelId="{4A573029-20C9-AD4C-A058-B72B55D602A4}" type="presParOf" srcId="{9DF4CEDB-6B4E-7749-9560-C2D61A72EE66}" destId="{CCAD3954-748C-3548-856C-238642BF3002}" srcOrd="7" destOrd="0" presId="urn:microsoft.com/office/officeart/2005/8/layout/hChevron3"/>
    <dgm:cxn modelId="{09F22B34-6D16-C145-8951-E440B267F7F2}" type="presParOf" srcId="{9DF4CEDB-6B4E-7749-9560-C2D61A72EE66}" destId="{84A62DAE-97C0-B641-8EDA-E4C930F6B85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E2D6F-B6F1-7649-89D6-BF177B7E3307}">
      <dsp:nvSpPr>
        <dsp:cNvPr id="0" name=""/>
        <dsp:cNvSpPr/>
      </dsp:nvSpPr>
      <dsp:spPr>
        <a:xfrm>
          <a:off x="1504" y="447021"/>
          <a:ext cx="2934633" cy="1173853"/>
        </a:xfrm>
        <a:prstGeom prst="homePlate">
          <a:avLst/>
        </a:prstGeom>
        <a:solidFill>
          <a:srgbClr val="6C4990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Data Ingestion + Curation</a:t>
          </a:r>
        </a:p>
      </dsp:txBody>
      <dsp:txXfrm>
        <a:off x="1504" y="447021"/>
        <a:ext cx="2641170" cy="1173853"/>
      </dsp:txXfrm>
    </dsp:sp>
    <dsp:sp modelId="{E42F8DD8-3591-3C4E-98BE-0C53E77E4FA5}">
      <dsp:nvSpPr>
        <dsp:cNvPr id="0" name=""/>
        <dsp:cNvSpPr/>
      </dsp:nvSpPr>
      <dsp:spPr>
        <a:xfrm>
          <a:off x="2349212" y="447021"/>
          <a:ext cx="2934633" cy="117385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Featurization</a:t>
          </a:r>
        </a:p>
      </dsp:txBody>
      <dsp:txXfrm>
        <a:off x="2936139" y="447021"/>
        <a:ext cx="1760780" cy="1173853"/>
      </dsp:txXfrm>
    </dsp:sp>
    <dsp:sp modelId="{6CDC93ED-E72A-5D43-ACB4-77A6F74CE136}">
      <dsp:nvSpPr>
        <dsp:cNvPr id="0" name=""/>
        <dsp:cNvSpPr/>
      </dsp:nvSpPr>
      <dsp:spPr>
        <a:xfrm>
          <a:off x="4696919" y="447021"/>
          <a:ext cx="2934633" cy="117385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Model Training + Tuning</a:t>
          </a:r>
        </a:p>
      </dsp:txBody>
      <dsp:txXfrm>
        <a:off x="5283846" y="447021"/>
        <a:ext cx="1760780" cy="1173853"/>
      </dsp:txXfrm>
    </dsp:sp>
    <dsp:sp modelId="{13512349-37E0-604B-9220-A768ADB4D884}">
      <dsp:nvSpPr>
        <dsp:cNvPr id="0" name=""/>
        <dsp:cNvSpPr/>
      </dsp:nvSpPr>
      <dsp:spPr>
        <a:xfrm>
          <a:off x="7044626" y="447021"/>
          <a:ext cx="2934633" cy="117385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Prediction Generation</a:t>
          </a:r>
        </a:p>
      </dsp:txBody>
      <dsp:txXfrm>
        <a:off x="7631553" y="447021"/>
        <a:ext cx="1760780" cy="1173853"/>
      </dsp:txXfrm>
    </dsp:sp>
    <dsp:sp modelId="{84A62DAE-97C0-B641-8EDA-E4C930F6B85D}">
      <dsp:nvSpPr>
        <dsp:cNvPr id="0" name=""/>
        <dsp:cNvSpPr/>
      </dsp:nvSpPr>
      <dsp:spPr>
        <a:xfrm>
          <a:off x="9392333" y="447021"/>
          <a:ext cx="2934633" cy="117385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Visualization + Analysis</a:t>
          </a:r>
        </a:p>
      </dsp:txBody>
      <dsp:txXfrm>
        <a:off x="9979260" y="447021"/>
        <a:ext cx="1760780" cy="1173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CEE6D-3D68-4F08-AE8C-552FA638A066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2316A-A3E0-43D0-8837-899E29420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9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2316A-A3E0-43D0-8837-899E29420AC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1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6249248"/>
            <a:ext cx="26426160" cy="43120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40" y="11399520"/>
            <a:ext cx="21762720" cy="5140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8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1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639106" y="2360933"/>
            <a:ext cx="23781385" cy="503525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84154" y="2360933"/>
            <a:ext cx="70836790" cy="503525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4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2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864" y="12926908"/>
            <a:ext cx="26426160" cy="399542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864" y="8526359"/>
            <a:ext cx="26426160" cy="4400549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4156" y="13769765"/>
            <a:ext cx="47309086" cy="38943702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11400" y="13769765"/>
            <a:ext cx="47309089" cy="38943702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8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0" y="805605"/>
            <a:ext cx="27980640" cy="335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4502998"/>
            <a:ext cx="13736639" cy="1876635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800" b="1"/>
            </a:lvl3pPr>
            <a:lvl4pPr marL="4389120" indent="0">
              <a:buNone/>
              <a:defRPr sz="5100" b="1"/>
            </a:lvl4pPr>
            <a:lvl5pPr marL="5852160" indent="0">
              <a:buNone/>
              <a:defRPr sz="5100" b="1"/>
            </a:lvl5pPr>
            <a:lvl6pPr marL="7315200" indent="0">
              <a:buNone/>
              <a:defRPr sz="5100" b="1"/>
            </a:lvl6pPr>
            <a:lvl7pPr marL="8778240" indent="0">
              <a:buNone/>
              <a:defRPr sz="5100" b="1"/>
            </a:lvl7pPr>
            <a:lvl8pPr marL="10241280" indent="0">
              <a:buNone/>
              <a:defRPr sz="5100" b="1"/>
            </a:lvl8pPr>
            <a:lvl9pPr marL="11704320" indent="0">
              <a:buNone/>
              <a:defRPr sz="5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6379633"/>
            <a:ext cx="13736639" cy="11590445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93087" y="4502998"/>
            <a:ext cx="13742035" cy="1876635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800" b="1"/>
            </a:lvl3pPr>
            <a:lvl4pPr marL="4389120" indent="0">
              <a:buNone/>
              <a:defRPr sz="5100" b="1"/>
            </a:lvl4pPr>
            <a:lvl5pPr marL="5852160" indent="0">
              <a:buNone/>
              <a:defRPr sz="5100" b="1"/>
            </a:lvl5pPr>
            <a:lvl6pPr marL="7315200" indent="0">
              <a:buNone/>
              <a:defRPr sz="5100" b="1"/>
            </a:lvl6pPr>
            <a:lvl7pPr marL="8778240" indent="0">
              <a:buNone/>
              <a:defRPr sz="5100" b="1"/>
            </a:lvl7pPr>
            <a:lvl8pPr marL="10241280" indent="0">
              <a:buNone/>
              <a:defRPr sz="5100" b="1"/>
            </a:lvl8pPr>
            <a:lvl9pPr marL="11704320" indent="0">
              <a:buNone/>
              <a:defRPr sz="5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93087" y="6379633"/>
            <a:ext cx="13742035" cy="11590445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8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7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4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2" y="800947"/>
            <a:ext cx="10228264" cy="340868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170" y="800948"/>
            <a:ext cx="17379950" cy="17169131"/>
          </a:xfrm>
        </p:spPr>
        <p:txBody>
          <a:bodyPr/>
          <a:lstStyle>
            <a:lvl1pPr>
              <a:defRPr sz="102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2" y="4209628"/>
            <a:ext cx="10228264" cy="13760451"/>
          </a:xfrm>
        </p:spPr>
        <p:txBody>
          <a:bodyPr/>
          <a:lstStyle>
            <a:lvl1pPr marL="0" indent="0">
              <a:buNone/>
              <a:defRPr sz="4500"/>
            </a:lvl1pPr>
            <a:lvl2pPr marL="1463040" indent="0">
              <a:buNone/>
              <a:defRPr sz="3800"/>
            </a:lvl2pPr>
            <a:lvl3pPr marL="2926080" indent="0">
              <a:buNone/>
              <a:defRPr sz="3200"/>
            </a:lvl3pPr>
            <a:lvl4pPr marL="4389120" indent="0">
              <a:buNone/>
              <a:defRPr sz="2900"/>
            </a:lvl4pPr>
            <a:lvl5pPr marL="5852160" indent="0">
              <a:buNone/>
              <a:defRPr sz="2900"/>
            </a:lvl5pPr>
            <a:lvl6pPr marL="7315200" indent="0">
              <a:buNone/>
              <a:defRPr sz="2900"/>
            </a:lvl6pPr>
            <a:lvl7pPr marL="8778240" indent="0">
              <a:buNone/>
              <a:defRPr sz="2900"/>
            </a:lvl7pPr>
            <a:lvl8pPr marL="10241280" indent="0">
              <a:buNone/>
              <a:defRPr sz="2900"/>
            </a:lvl8pPr>
            <a:lvl9pPr marL="11704320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1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779" y="14081760"/>
            <a:ext cx="18653760" cy="1662431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3779" y="1797473"/>
            <a:ext cx="18653760" cy="12070080"/>
          </a:xfrm>
        </p:spPr>
        <p:txBody>
          <a:bodyPr/>
          <a:lstStyle>
            <a:lvl1pPr marL="0" indent="0">
              <a:buNone/>
              <a:defRPr sz="10200"/>
            </a:lvl1pPr>
            <a:lvl2pPr marL="1463040" indent="0">
              <a:buNone/>
              <a:defRPr sz="9000"/>
            </a:lvl2pPr>
            <a:lvl3pPr marL="2926080" indent="0">
              <a:buNone/>
              <a:defRPr sz="770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3779" y="15744191"/>
            <a:ext cx="18653760" cy="2360929"/>
          </a:xfrm>
        </p:spPr>
        <p:txBody>
          <a:bodyPr/>
          <a:lstStyle>
            <a:lvl1pPr marL="0" indent="0">
              <a:buNone/>
              <a:defRPr sz="4500"/>
            </a:lvl1pPr>
            <a:lvl2pPr marL="1463040" indent="0">
              <a:buNone/>
              <a:defRPr sz="3800"/>
            </a:lvl2pPr>
            <a:lvl3pPr marL="2926080" indent="0">
              <a:buNone/>
              <a:defRPr sz="3200"/>
            </a:lvl3pPr>
            <a:lvl4pPr marL="4389120" indent="0">
              <a:buNone/>
              <a:defRPr sz="2900"/>
            </a:lvl4pPr>
            <a:lvl5pPr marL="5852160" indent="0">
              <a:buNone/>
              <a:defRPr sz="2900"/>
            </a:lvl5pPr>
            <a:lvl6pPr marL="7315200" indent="0">
              <a:buNone/>
              <a:defRPr sz="2900"/>
            </a:lvl6pPr>
            <a:lvl7pPr marL="8778240" indent="0">
              <a:buNone/>
              <a:defRPr sz="2900"/>
            </a:lvl7pPr>
            <a:lvl8pPr marL="10241280" indent="0">
              <a:buNone/>
              <a:defRPr sz="2900"/>
            </a:lvl8pPr>
            <a:lvl9pPr marL="11704320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9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0" y="805605"/>
            <a:ext cx="27980640" cy="3352800"/>
          </a:xfrm>
          <a:prstGeom prst="rect">
            <a:avLst/>
          </a:prstGeom>
        </p:spPr>
        <p:txBody>
          <a:bodyPr vert="horz" lIns="292608" tIns="146304" rIns="292608" bIns="14630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4693922"/>
            <a:ext cx="27980640" cy="13276158"/>
          </a:xfrm>
          <a:prstGeom prst="rect">
            <a:avLst/>
          </a:prstGeom>
        </p:spPr>
        <p:txBody>
          <a:bodyPr vert="horz" lIns="292608" tIns="146304" rIns="292608" bIns="14630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480" y="18645295"/>
            <a:ext cx="7254240" cy="1071033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D3980-108E-454E-993F-3B2A44692302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2280" y="18645295"/>
            <a:ext cx="9845040" cy="1071033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80880" y="18645295"/>
            <a:ext cx="7254240" cy="1071033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D7BF8-478D-412F-AF3B-E1D228878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2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26080" rtl="0" eaLnBrk="1" latinLnBrk="0" hangingPunct="1">
        <a:spcBef>
          <a:spcPct val="0"/>
        </a:spcBef>
        <a:buNone/>
        <a:defRPr sz="1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1pPr>
      <a:lvl2pPr marL="2377440" indent="-914400" algn="l" defTabSz="2926080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3.png"/><Relationship Id="rId18" Type="http://schemas.openxmlformats.org/officeDocument/2006/relationships/hyperlink" Target="https://github.com/ATOMScience-org/AMPL" TargetMode="Externa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12" Type="http://schemas.openxmlformats.org/officeDocument/2006/relationships/hyperlink" Target="https://github.com/ATOMScience-org/AMPL/tree/master/atomsci/ddm/examples/tutorials/models" TargetMode="External"/><Relationship Id="rId17" Type="http://schemas.openxmlformats.org/officeDocument/2006/relationships/hyperlink" Target="https://modac.cancer.gov/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11" Type="http://schemas.openxmlformats.org/officeDocument/2006/relationships/hyperlink" Target="https://github.com/ATOMScience-org/AMPL/tree/master/atomsci/ddm/examples/tutorials/datasets" TargetMode="External"/><Relationship Id="rId5" Type="http://schemas.openxmlformats.org/officeDocument/2006/relationships/diagramData" Target="../diagrams/data1.xml"/><Relationship Id="rId15" Type="http://schemas.openxmlformats.org/officeDocument/2006/relationships/image" Target="../media/image5.png"/><Relationship Id="rId10" Type="http://schemas.openxmlformats.org/officeDocument/2006/relationships/hyperlink" Target="https://github.com/ATOMconsortium/AMPL" TargetMode="External"/><Relationship Id="rId19" Type="http://schemas.openxmlformats.org/officeDocument/2006/relationships/image" Target="../media/image7.png"/><Relationship Id="rId4" Type="http://schemas.openxmlformats.org/officeDocument/2006/relationships/image" Target="../media/image2.tiff"/><Relationship Id="rId9" Type="http://schemas.microsoft.com/office/2007/relationships/diagramDrawing" Target="../diagrams/drawing1.xml"/><Relationship Id="rId1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ED089FF-C195-453A-9832-B77887F8F3E9}"/>
              </a:ext>
            </a:extLst>
          </p:cNvPr>
          <p:cNvSpPr/>
          <p:nvPr/>
        </p:nvSpPr>
        <p:spPr>
          <a:xfrm>
            <a:off x="399581" y="3396392"/>
            <a:ext cx="16099428" cy="85653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E423570-C865-43D7-AFFA-4EA0F1E08830}"/>
              </a:ext>
            </a:extLst>
          </p:cNvPr>
          <p:cNvSpPr/>
          <p:nvPr/>
        </p:nvSpPr>
        <p:spPr>
          <a:xfrm>
            <a:off x="16976579" y="3426902"/>
            <a:ext cx="13698144" cy="73842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B4B4B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635F50-19B1-4198-8920-588053B018B6}"/>
              </a:ext>
            </a:extLst>
          </p:cNvPr>
          <p:cNvSpPr/>
          <p:nvPr/>
        </p:nvSpPr>
        <p:spPr>
          <a:xfrm>
            <a:off x="0" y="0"/>
            <a:ext cx="31089600" cy="3183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175124-7939-4822-A3C6-0BFFCE4F0F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558" y="185731"/>
            <a:ext cx="7256822" cy="19609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1696D9-A0DF-4F19-9D03-8533EEB9364B}"/>
              </a:ext>
            </a:extLst>
          </p:cNvPr>
          <p:cNvSpPr txBox="1"/>
          <p:nvPr/>
        </p:nvSpPr>
        <p:spPr>
          <a:xfrm>
            <a:off x="3563994" y="1971320"/>
            <a:ext cx="25756848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6000" i="0" dirty="0">
                <a:solidFill>
                  <a:schemeClr val="bg1"/>
                </a:solidFill>
                <a:effectLst/>
              </a:rPr>
              <a:t>Accelerating Therapeutics for Opportunities in Medicine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B40A65-4830-4C14-8CF4-CA3CC74AFC8D}"/>
              </a:ext>
            </a:extLst>
          </p:cNvPr>
          <p:cNvSpPr/>
          <p:nvPr/>
        </p:nvSpPr>
        <p:spPr>
          <a:xfrm>
            <a:off x="0" y="19463657"/>
            <a:ext cx="31089600" cy="653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b="0" i="0" u="none" strike="noStrike" baseline="0" dirty="0">
                <a:solidFill>
                  <a:schemeClr val="bg1"/>
                </a:solidFill>
              </a:rPr>
              <a:t>DEPARTMENT OF HEALTH AND HUMAN SERVICES • National Institutes of Health • National Cancer Institute</a:t>
            </a:r>
          </a:p>
          <a:p>
            <a:pPr algn="r"/>
            <a:r>
              <a:rPr lang="en-US" sz="1800" b="0" i="0" u="none" strike="noStrike" baseline="0" dirty="0">
                <a:solidFill>
                  <a:schemeClr val="bg1"/>
                </a:solidFill>
              </a:rPr>
              <a:t>Frederick National Laboratory is a Federally Funded Research and Development Center operated by Leidos Biomedical Research, Inc., for the National Cancer Institute</a:t>
            </a:r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8998CE4D-5851-43FD-8C75-F682C15ED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40" y="5009098"/>
            <a:ext cx="15250972" cy="671865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F614B3D-779D-4509-AB5F-1F85E5B54D06}"/>
              </a:ext>
            </a:extLst>
          </p:cNvPr>
          <p:cNvSpPr txBox="1"/>
          <p:nvPr/>
        </p:nvSpPr>
        <p:spPr>
          <a:xfrm>
            <a:off x="619944" y="426732"/>
            <a:ext cx="5254383" cy="1846153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292608" tIns="146304" rIns="292608" bIns="146304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Titli Sarkar, Ph.D.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ATOM Data Scientist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Biomedical Informatics and Data Science (BIDS), FNLCR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EF9CBE-981A-4E2A-92C6-30C2ACF3E21D}"/>
              </a:ext>
            </a:extLst>
          </p:cNvPr>
          <p:cNvSpPr txBox="1"/>
          <p:nvPr/>
        </p:nvSpPr>
        <p:spPr>
          <a:xfrm>
            <a:off x="5269968" y="3235917"/>
            <a:ext cx="7040894" cy="1389829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>
                <a:cs typeface="Arial" panose="020B0604020202020204" pitchFamily="34" charset="0"/>
              </a:rPr>
              <a:t>ATOM Pipeline Workflow</a:t>
            </a:r>
            <a:r>
              <a:rPr lang="en-US" sz="1100" b="1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C3A016-A269-4042-805F-6B0A6E844986}"/>
              </a:ext>
            </a:extLst>
          </p:cNvPr>
          <p:cNvSpPr txBox="1"/>
          <p:nvPr/>
        </p:nvSpPr>
        <p:spPr>
          <a:xfrm>
            <a:off x="21623168" y="3482319"/>
            <a:ext cx="5743292" cy="1389829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>
                <a:cs typeface="Arial" panose="020B0604020202020204" pitchFamily="34" charset="0"/>
              </a:rPr>
              <a:t>1. AMPL Pipeline 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B37A9C2-4E3C-4B7F-9616-3164095C988D}"/>
              </a:ext>
            </a:extLst>
          </p:cNvPr>
          <p:cNvGrpSpPr/>
          <p:nvPr/>
        </p:nvGrpSpPr>
        <p:grpSpPr>
          <a:xfrm>
            <a:off x="18029078" y="4239928"/>
            <a:ext cx="12328472" cy="3699454"/>
            <a:chOff x="379258" y="2262556"/>
            <a:chExt cx="11425880" cy="2372726"/>
          </a:xfrm>
        </p:grpSpPr>
        <p:graphicFrame>
          <p:nvGraphicFramePr>
            <p:cNvPr id="78" name="Content Placeholder 4">
              <a:extLst>
                <a:ext uri="{FF2B5EF4-FFF2-40B4-BE49-F238E27FC236}">
                  <a16:creationId xmlns:a16="http://schemas.microsoft.com/office/drawing/2014/main" id="{EE70DE43-B16D-415F-A911-51DCB85AA59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9258" y="2262556"/>
            <a:ext cx="11425880" cy="132629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79" name="Can 6">
              <a:extLst>
                <a:ext uri="{FF2B5EF4-FFF2-40B4-BE49-F238E27FC236}">
                  <a16:creationId xmlns:a16="http://schemas.microsoft.com/office/drawing/2014/main" id="{36AC5B06-0E4B-4C8E-AFAE-F5934A8734D9}"/>
                </a:ext>
              </a:extLst>
            </p:cNvPr>
            <p:cNvSpPr/>
            <p:nvPr/>
          </p:nvSpPr>
          <p:spPr>
            <a:xfrm>
              <a:off x="1942593" y="3943620"/>
              <a:ext cx="1066800" cy="691662"/>
            </a:xfrm>
            <a:prstGeom prst="can">
              <a:avLst/>
            </a:prstGeom>
            <a:solidFill>
              <a:srgbClr val="6C4990"/>
            </a:solidFill>
            <a:ln w="12700" cap="flat" cmpd="sng" algn="ctr">
              <a:solidFill>
                <a:srgbClr val="6C49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Data Lake</a:t>
              </a:r>
            </a:p>
          </p:txBody>
        </p:sp>
        <p:cxnSp>
          <p:nvCxnSpPr>
            <p:cNvPr id="80" name="Connector: Elbow 125">
              <a:extLst>
                <a:ext uri="{FF2B5EF4-FFF2-40B4-BE49-F238E27FC236}">
                  <a16:creationId xmlns:a16="http://schemas.microsoft.com/office/drawing/2014/main" id="{97985104-E62F-4BD5-8290-9017A8428770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rot="16200000" flipH="1">
              <a:off x="1275396" y="3622254"/>
              <a:ext cx="812716" cy="521678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81" name="Connector: Elbow 125">
              <a:extLst>
                <a:ext uri="{FF2B5EF4-FFF2-40B4-BE49-F238E27FC236}">
                  <a16:creationId xmlns:a16="http://schemas.microsoft.com/office/drawing/2014/main" id="{82AD1D00-37AF-4D35-9FD0-62E8A434E839}"/>
                </a:ext>
              </a:extLst>
            </p:cNvPr>
            <p:cNvCxnSpPr>
              <a:cxnSpLocks/>
              <a:stCxn id="79" idx="4"/>
            </p:cNvCxnSpPr>
            <p:nvPr/>
          </p:nvCxnSpPr>
          <p:spPr>
            <a:xfrm flipV="1">
              <a:off x="3009393" y="3482412"/>
              <a:ext cx="521679" cy="807039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82" name="Can 45">
              <a:extLst>
                <a:ext uri="{FF2B5EF4-FFF2-40B4-BE49-F238E27FC236}">
                  <a16:creationId xmlns:a16="http://schemas.microsoft.com/office/drawing/2014/main" id="{2B1C8D05-518B-4199-9D54-0816B7B2BBBA}"/>
                </a:ext>
              </a:extLst>
            </p:cNvPr>
            <p:cNvSpPr/>
            <p:nvPr/>
          </p:nvSpPr>
          <p:spPr>
            <a:xfrm>
              <a:off x="6265976" y="3943620"/>
              <a:ext cx="1066800" cy="691662"/>
            </a:xfrm>
            <a:prstGeom prst="can">
              <a:avLst/>
            </a:prstGeom>
            <a:solidFill>
              <a:srgbClr val="6C4990"/>
            </a:solidFill>
            <a:ln w="12700" cap="flat" cmpd="sng" algn="ctr">
              <a:solidFill>
                <a:srgbClr val="6C49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Model Zoo</a:t>
              </a:r>
            </a:p>
          </p:txBody>
        </p:sp>
        <p:cxnSp>
          <p:nvCxnSpPr>
            <p:cNvPr id="83" name="Connector: Elbow 125">
              <a:extLst>
                <a:ext uri="{FF2B5EF4-FFF2-40B4-BE49-F238E27FC236}">
                  <a16:creationId xmlns:a16="http://schemas.microsoft.com/office/drawing/2014/main" id="{B8C24BBA-4DA4-4938-8B72-E52CE3C61AD9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rot="16200000" flipH="1">
              <a:off x="5598779" y="3622254"/>
              <a:ext cx="812716" cy="521678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84" name="Connector: Elbow 125">
              <a:extLst>
                <a:ext uri="{FF2B5EF4-FFF2-40B4-BE49-F238E27FC236}">
                  <a16:creationId xmlns:a16="http://schemas.microsoft.com/office/drawing/2014/main" id="{38126A59-85BA-4A98-AA97-53623FA82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2776" y="3482412"/>
              <a:ext cx="521679" cy="807039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85" name="Can 50">
              <a:extLst>
                <a:ext uri="{FF2B5EF4-FFF2-40B4-BE49-F238E27FC236}">
                  <a16:creationId xmlns:a16="http://schemas.microsoft.com/office/drawing/2014/main" id="{CF27235E-4A0F-4465-B293-C92EA1149B56}"/>
                </a:ext>
              </a:extLst>
            </p:cNvPr>
            <p:cNvSpPr/>
            <p:nvPr/>
          </p:nvSpPr>
          <p:spPr>
            <a:xfrm>
              <a:off x="8789377" y="3943619"/>
              <a:ext cx="1066800" cy="691662"/>
            </a:xfrm>
            <a:prstGeom prst="can">
              <a:avLst/>
            </a:prstGeom>
            <a:solidFill>
              <a:srgbClr val="6C4990"/>
            </a:solidFill>
            <a:ln w="12700" cap="flat" cmpd="sng" algn="ctr">
              <a:solidFill>
                <a:srgbClr val="6C49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Results DB</a:t>
              </a:r>
            </a:p>
          </p:txBody>
        </p:sp>
        <p:cxnSp>
          <p:nvCxnSpPr>
            <p:cNvPr id="86" name="Connector: Elbow 125">
              <a:extLst>
                <a:ext uri="{FF2B5EF4-FFF2-40B4-BE49-F238E27FC236}">
                  <a16:creationId xmlns:a16="http://schemas.microsoft.com/office/drawing/2014/main" id="{7974B744-6D8D-4076-A742-1F28217D16A7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rot="16200000" flipH="1">
              <a:off x="8122180" y="3622253"/>
              <a:ext cx="812716" cy="521678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87" name="Connector: Elbow 125">
              <a:extLst>
                <a:ext uri="{FF2B5EF4-FFF2-40B4-BE49-F238E27FC236}">
                  <a16:creationId xmlns:a16="http://schemas.microsoft.com/office/drawing/2014/main" id="{D01C35B2-ABDB-4CC9-BE59-30A696AA3981}"/>
                </a:ext>
              </a:extLst>
            </p:cNvPr>
            <p:cNvCxnSpPr>
              <a:cxnSpLocks/>
              <a:stCxn id="85" idx="4"/>
            </p:cNvCxnSpPr>
            <p:nvPr/>
          </p:nvCxnSpPr>
          <p:spPr>
            <a:xfrm flipV="1">
              <a:off x="9856177" y="3482411"/>
              <a:ext cx="521679" cy="807039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0585265F-9011-4A67-9ADC-8F63DD431B70}"/>
              </a:ext>
            </a:extLst>
          </p:cNvPr>
          <p:cNvSpPr txBox="1"/>
          <p:nvPr/>
        </p:nvSpPr>
        <p:spPr>
          <a:xfrm>
            <a:off x="2724510" y="4056985"/>
            <a:ext cx="14252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AI and computing-driven molecular discovery and optimization</a:t>
            </a:r>
            <a:endParaRPr lang="en-US" sz="72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240F781-3C19-4E4B-BBD4-F981D1551DD2}"/>
              </a:ext>
            </a:extLst>
          </p:cNvPr>
          <p:cNvSpPr txBox="1"/>
          <p:nvPr/>
        </p:nvSpPr>
        <p:spPr>
          <a:xfrm>
            <a:off x="732050" y="4773840"/>
            <a:ext cx="4711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Molecular data library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 Open curated and model-ready database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88369DD-D052-4E4E-8B45-0DA96164ECFC}"/>
              </a:ext>
            </a:extLst>
          </p:cNvPr>
          <p:cNvSpPr txBox="1"/>
          <p:nvPr/>
        </p:nvSpPr>
        <p:spPr>
          <a:xfrm>
            <a:off x="5052664" y="4631361"/>
            <a:ext cx="1526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4B4B4B"/>
                </a:solidFill>
              </a:rPr>
              <a:t>1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. AMPL</a:t>
            </a:r>
            <a:endParaRPr lang="en-US" sz="28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6BEF2FC-F020-46D3-91B0-2785C4EF74FE}"/>
              </a:ext>
            </a:extLst>
          </p:cNvPr>
          <p:cNvSpPr txBox="1"/>
          <p:nvPr/>
        </p:nvSpPr>
        <p:spPr>
          <a:xfrm>
            <a:off x="19310231" y="8137838"/>
            <a:ext cx="9862376" cy="19159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1. AMPL (ATOM Modeling PipeLine</a:t>
            </a:r>
            <a:r>
              <a:rPr lang="en-US" sz="3600" b="1" dirty="0">
                <a:solidFill>
                  <a:srgbClr val="4B4B4B"/>
                </a:solidFill>
              </a:rPr>
              <a:t>)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Predictive modeling</a:t>
            </a:r>
            <a:r>
              <a:rPr lang="en-US" sz="3600" dirty="0">
                <a:solidFill>
                  <a:srgbClr val="4B4B4B"/>
                </a:solidFill>
              </a:rPr>
              <a:t>: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training, optimization, and property prediction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D990A74-2ABB-4496-8044-6AFDE911CD44}"/>
              </a:ext>
            </a:extLst>
          </p:cNvPr>
          <p:cNvSpPr txBox="1"/>
          <p:nvPr/>
        </p:nvSpPr>
        <p:spPr>
          <a:xfrm>
            <a:off x="5052664" y="7142749"/>
            <a:ext cx="2735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2. GMD</a:t>
            </a: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B12DCA-22B3-432C-BDC4-7D28C34C2853}"/>
              </a:ext>
            </a:extLst>
          </p:cNvPr>
          <p:cNvGrpSpPr/>
          <p:nvPr/>
        </p:nvGrpSpPr>
        <p:grpSpPr>
          <a:xfrm>
            <a:off x="454244" y="12298988"/>
            <a:ext cx="9286706" cy="6949452"/>
            <a:chOff x="17611613" y="3416067"/>
            <a:chExt cx="13598767" cy="3966777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05B40B41-0BB1-4A85-82B1-A82139377256}"/>
                </a:ext>
              </a:extLst>
            </p:cNvPr>
            <p:cNvSpPr/>
            <p:nvPr/>
          </p:nvSpPr>
          <p:spPr>
            <a:xfrm>
              <a:off x="17611613" y="3429230"/>
              <a:ext cx="13467176" cy="395361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20E27A6-0B09-477E-9B1C-E7A1813B4F93}"/>
                </a:ext>
              </a:extLst>
            </p:cNvPr>
            <p:cNvGrpSpPr/>
            <p:nvPr/>
          </p:nvGrpSpPr>
          <p:grpSpPr>
            <a:xfrm>
              <a:off x="18239103" y="3416067"/>
              <a:ext cx="12971277" cy="3603783"/>
              <a:chOff x="18239103" y="3416067"/>
              <a:chExt cx="12971277" cy="3603783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4249994-3FC8-4D14-835F-D3D563CCEA44}"/>
                  </a:ext>
                </a:extLst>
              </p:cNvPr>
              <p:cNvSpPr txBox="1"/>
              <p:nvPr/>
            </p:nvSpPr>
            <p:spPr>
              <a:xfrm>
                <a:off x="23972636" y="5517784"/>
                <a:ext cx="7237744" cy="1502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 data-sharing repository</a:t>
                </a:r>
              </a:p>
              <a:p>
                <a:pPr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Resources include datasets and software models</a:t>
                </a:r>
              </a:p>
              <a:p>
                <a:pPr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Searchable against metadata and downloaded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D0FBAE7-37C3-4F12-BD10-922DC07BC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55328" y="4354390"/>
                <a:ext cx="0" cy="242588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45B3CF1-BE97-455B-B2AC-913468397BA5}"/>
                  </a:ext>
                </a:extLst>
              </p:cNvPr>
              <p:cNvSpPr txBox="1"/>
              <p:nvPr/>
            </p:nvSpPr>
            <p:spPr>
              <a:xfrm>
                <a:off x="19585342" y="3416067"/>
                <a:ext cx="10721320" cy="632528"/>
              </a:xfrm>
              <a:prstGeom prst="rect">
                <a:avLst/>
              </a:prstGeom>
              <a:noFill/>
            </p:spPr>
            <p:txBody>
              <a:bodyPr vert="horz" wrap="square" lIns="292608" tIns="146304" rIns="292608" bIns="146304" rtlCol="0">
                <a:noAutofit/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4000" b="1" dirty="0">
                    <a:cs typeface="Arial" panose="020B0604020202020204" pitchFamily="34" charset="0"/>
                  </a:rPr>
                  <a:t>Publicly Available Data and Models through: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9F7E62C-26B5-46D0-A6BB-0D7821A83E9D}"/>
                  </a:ext>
                </a:extLst>
              </p:cNvPr>
              <p:cNvSpPr txBox="1"/>
              <p:nvPr/>
            </p:nvSpPr>
            <p:spPr>
              <a:xfrm>
                <a:off x="18239103" y="5418354"/>
                <a:ext cx="4952927" cy="1220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  <a:hlinkClick r:id="rId10"/>
                  </a:rPr>
                  <a:t>AMPL Tutorial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  <a:hlinkClick r:id="rId11"/>
                  </a:rPr>
                  <a:t>Curated dataset 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  <a:hlinkClick r:id="rId12"/>
                  </a:rPr>
                  <a:t>AMPL Predictive Models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9548B0C-67E1-4279-AB5D-2B2D6425546C}"/>
              </a:ext>
            </a:extLst>
          </p:cNvPr>
          <p:cNvSpPr/>
          <p:nvPr/>
        </p:nvSpPr>
        <p:spPr>
          <a:xfrm>
            <a:off x="17082614" y="11056140"/>
            <a:ext cx="13592107" cy="81943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4B4B4B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E3E773-A7CE-4C48-A73C-17EC3139F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870" y="12094975"/>
            <a:ext cx="12853680" cy="561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967E0AB-9186-493D-890F-A4FD8ABEFB88}"/>
              </a:ext>
            </a:extLst>
          </p:cNvPr>
          <p:cNvGrpSpPr/>
          <p:nvPr/>
        </p:nvGrpSpPr>
        <p:grpSpPr>
          <a:xfrm>
            <a:off x="10234690" y="12305940"/>
            <a:ext cx="6339799" cy="6732141"/>
            <a:chOff x="10151369" y="12309597"/>
            <a:chExt cx="6143260" cy="611323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234A78D-0383-445F-A470-C64A1B15BC5E}"/>
                </a:ext>
              </a:extLst>
            </p:cNvPr>
            <p:cNvSpPr txBox="1"/>
            <p:nvPr/>
          </p:nvSpPr>
          <p:spPr>
            <a:xfrm>
              <a:off x="10151369" y="12309597"/>
              <a:ext cx="6143260" cy="61132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glow rad="279400">
                <a:srgbClr val="7030A0">
                  <a:alpha val="42000"/>
                </a:srgbClr>
              </a:glow>
            </a:effectLst>
          </p:spPr>
          <p:txBody>
            <a:bodyPr wrap="square">
              <a:spAutoFit/>
            </a:bodyPr>
            <a:lstStyle/>
            <a:p>
              <a:pPr algn="ctr" defTabSz="914400">
                <a:spcBef>
                  <a:spcPts val="300"/>
                </a:spcBef>
                <a:defRPr/>
              </a:pPr>
              <a:r>
                <a:rPr lang="en-US" sz="3600" b="1" dirty="0">
                  <a:cs typeface="Arial" panose="020B0604020202020204" pitchFamily="34" charset="0"/>
                </a:rPr>
                <a:t>GMD Pilot Project:</a:t>
              </a:r>
            </a:p>
            <a:p>
              <a:pPr algn="ctr" defTabSz="914400">
                <a:spcBef>
                  <a:spcPts val="300"/>
                </a:spcBef>
                <a:defRPr/>
              </a:pPr>
              <a:r>
                <a:rPr lang="en-US" sz="3600" b="1" dirty="0">
                  <a:cs typeface="Arial" panose="020B0604020202020204" pitchFamily="34" charset="0"/>
                </a:rPr>
                <a:t> Neurocrine H1 Design</a:t>
              </a: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 dirty="0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 dirty="0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 dirty="0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 dirty="0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 dirty="0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 dirty="0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 dirty="0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X-axis: </a:t>
              </a:r>
              <a:r>
                <a:rPr kumimoji="0" lang="pt-B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M2</a:t>
              </a: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 muscarinic receptor </a:t>
              </a:r>
              <a:r>
                <a:rPr kumimoji="0" lang="pt-B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pKi </a:t>
              </a:r>
              <a:r>
                <a:rPr kumimoji="0" lang="pt-B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+mn-ea"/>
                  <a:cs typeface="+mn-cs"/>
                </a:rPr>
                <a:t>&lt; 6</a:t>
              </a:r>
            </a:p>
            <a:p>
              <a:pPr algn="ctr" defTabSz="914400">
                <a:spcBef>
                  <a:spcPts val="300"/>
                </a:spcBef>
                <a:defRPr/>
              </a:pP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Y-axis:</a:t>
              </a:r>
              <a:r>
                <a:rPr kumimoji="0" lang="pt-B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H1</a:t>
              </a:r>
              <a:r>
                <a: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 histamine receptor </a:t>
              </a:r>
              <a:r>
                <a:rPr kumimoji="0" lang="pt-B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pKi </a:t>
              </a:r>
              <a:r>
                <a:rPr kumimoji="0" lang="pt-B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+mn-ea"/>
                  <a:cs typeface="+mn-cs"/>
                </a:rPr>
                <a:t>&gt; 9</a:t>
              </a:r>
              <a:r>
                <a:rPr kumimoji="0" lang="pt-B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 </a:t>
              </a:r>
            </a:p>
            <a:p>
              <a:pPr algn="ctr" defTabSz="914400">
                <a:spcBef>
                  <a:spcPts val="300"/>
                </a:spcBef>
                <a:defRPr/>
              </a:pPr>
              <a:r>
                <a:rPr lang="pt-BR" sz="2800" dirty="0">
                  <a:solidFill>
                    <a:srgbClr val="4B4B4B"/>
                  </a:solidFill>
                </a:rPr>
                <a:t>(Publication will be available soon)</a:t>
              </a:r>
              <a:endParaRPr lang="en-US" sz="2800" b="1" dirty="0">
                <a:cs typeface="Arial" panose="020B0604020202020204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5CC0EF85-299D-4CD1-A584-18AC475D1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85" t="282" r="1082" b="-282"/>
            <a:stretch/>
          </p:blipFill>
          <p:spPr>
            <a:xfrm>
              <a:off x="10896935" y="13492266"/>
              <a:ext cx="4156317" cy="3638690"/>
            </a:xfrm>
            <a:prstGeom prst="rect">
              <a:avLst/>
            </a:prstGeom>
          </p:spPr>
        </p:pic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222D650-3834-4E27-95B2-C53B9881F5C4}"/>
                </a:ext>
              </a:extLst>
            </p:cNvPr>
            <p:cNvCxnSpPr>
              <a:cxnSpLocks/>
            </p:cNvCxnSpPr>
            <p:nvPr/>
          </p:nvCxnSpPr>
          <p:spPr>
            <a:xfrm>
              <a:off x="10997379" y="15520594"/>
              <a:ext cx="4055873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9E0DE24-F5FA-47CB-B46D-5F66CC36C3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124859" y="13488236"/>
              <a:ext cx="42041" cy="3616803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C0FF54D-4CB4-4B69-BA4F-47BC00154DC6}"/>
              </a:ext>
            </a:extLst>
          </p:cNvPr>
          <p:cNvSpPr txBox="1"/>
          <p:nvPr/>
        </p:nvSpPr>
        <p:spPr>
          <a:xfrm>
            <a:off x="20546147" y="11175088"/>
            <a:ext cx="6942686" cy="790621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>
                <a:cs typeface="Arial" panose="020B0604020202020204" pitchFamily="34" charset="0"/>
              </a:rPr>
              <a:t>2. GMD Design Workflow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DA11D45-FF2F-42D9-AC9D-AAD35AA5CA85}"/>
              </a:ext>
            </a:extLst>
          </p:cNvPr>
          <p:cNvSpPr txBox="1"/>
          <p:nvPr/>
        </p:nvSpPr>
        <p:spPr>
          <a:xfrm>
            <a:off x="19179380" y="17742474"/>
            <a:ext cx="104783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b="1" dirty="0">
                <a:solidFill>
                  <a:srgbClr val="4B4B4B"/>
                </a:solidFill>
              </a:rPr>
              <a:t>2.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GMD</a:t>
            </a:r>
            <a:r>
              <a:rPr lang="en-US" sz="3600" dirty="0">
                <a:solidFill>
                  <a:srgbClr val="4B4B4B"/>
                </a:solidFill>
              </a:rPr>
              <a:t>: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 A high-performance platform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for parallel optimization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 of efficacy, safety, and pharmacokinetics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605D0-B5E0-4898-A2AE-280D3F479BA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63932" y="14561152"/>
            <a:ext cx="1287776" cy="1130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26FAD5-881C-4753-A2FB-A7458C277C2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34826" y="14954342"/>
            <a:ext cx="4378436" cy="73682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A7545900-ED72-4F73-8B25-D4EA4D9228CC}"/>
              </a:ext>
            </a:extLst>
          </p:cNvPr>
          <p:cNvSpPr txBox="1"/>
          <p:nvPr/>
        </p:nvSpPr>
        <p:spPr>
          <a:xfrm>
            <a:off x="4560016" y="13794690"/>
            <a:ext cx="4455518" cy="1114475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rmAutofit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>
                <a:cs typeface="Arial" panose="020B0604020202020204" pitchFamily="34" charset="0"/>
                <a:hlinkClick r:id="rId17"/>
              </a:rPr>
              <a:t>Model and Data Clearinghouse (MoDaC)</a:t>
            </a:r>
            <a:endParaRPr lang="en-US" sz="800" b="1" dirty="0"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E1CE4B-D375-48E3-9F75-32BC6A8DF995}"/>
              </a:ext>
            </a:extLst>
          </p:cNvPr>
          <p:cNvSpPr txBox="1"/>
          <p:nvPr/>
        </p:nvSpPr>
        <p:spPr>
          <a:xfrm>
            <a:off x="386648" y="13794690"/>
            <a:ext cx="4455518" cy="1114475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rm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>
                <a:cs typeface="Arial" panose="020B0604020202020204" pitchFamily="34" charset="0"/>
                <a:hlinkClick r:id="rId18"/>
              </a:rPr>
              <a:t>ATOM Science-org/AMPL</a:t>
            </a:r>
            <a:endParaRPr lang="en-US" sz="2800" b="1" dirty="0"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785F6-4604-47B0-8BB2-A0A0E8CE71DA}"/>
              </a:ext>
            </a:extLst>
          </p:cNvPr>
          <p:cNvSpPr txBox="1"/>
          <p:nvPr/>
        </p:nvSpPr>
        <p:spPr>
          <a:xfrm>
            <a:off x="11239899" y="13942849"/>
            <a:ext cx="3390502" cy="888116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rmAutofit fontScale="92500"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Molecules with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Efficacy</a:t>
            </a:r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030761-340B-4F14-A8F0-D25F3E6800A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091" y="404232"/>
            <a:ext cx="3612629" cy="198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3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lumMod val="85000"/>
          </a:schemeClr>
        </a:solidFill>
      </a:spPr>
      <a:bodyPr vert="horz" lIns="292608" tIns="146304" rIns="292608" bIns="146304" rtlCol="0">
        <a:normAutofit/>
      </a:bodyPr>
      <a:lstStyle>
        <a:defPPr marL="0" indent="0">
          <a:buFont typeface="Arial" panose="020B0604020202020204" pitchFamily="34" charset="0"/>
          <a:buNone/>
          <a:defRPr sz="2400" b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88F4E287EB8A449A4E92901A756D50" ma:contentTypeVersion="8" ma:contentTypeDescription="Create a new document." ma:contentTypeScope="" ma:versionID="b83a5ac0a482f95e16256fcd2be9e20c">
  <xsd:schema xmlns:xsd="http://www.w3.org/2001/XMLSchema" xmlns:xs="http://www.w3.org/2001/XMLSchema" xmlns:p="http://schemas.microsoft.com/office/2006/metadata/properties" xmlns:ns2="4a79b4f7-0f50-46b9-b575-1ae67d8e3eae" xmlns:ns3="fed217b5-a79e-4f4a-9771-7e79ef33de59" targetNamespace="http://schemas.microsoft.com/office/2006/metadata/properties" ma:root="true" ma:fieldsID="8e3a46554b6b3438717b1aa12cc20a5d" ns2:_="" ns3:_="">
    <xsd:import namespace="4a79b4f7-0f50-46b9-b575-1ae67d8e3eae"/>
    <xsd:import namespace="fed217b5-a79e-4f4a-9771-7e79ef33de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79b4f7-0f50-46b9-b575-1ae67d8e3e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217b5-a79e-4f4a-9771-7e79ef33de5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248AB3-0E65-4BD5-ACC7-CC30246FB06B}">
  <ds:schemaRefs>
    <ds:schemaRef ds:uri="fed217b5-a79e-4f4a-9771-7e79ef33de59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a79b4f7-0f50-46b9-b575-1ae67d8e3ea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D915F10-86CB-42C4-BD47-310F89B768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56D9F3-FD9B-420D-923F-624EEAA236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79b4f7-0f50-46b9-b575-1ae67d8e3eae"/>
    <ds:schemaRef ds:uri="fed217b5-a79e-4f4a-9771-7e79ef33de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7902</TotalTime>
  <Words>228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NCI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Poster Template</dc:title>
  <dc:subject>NCI Poster Template</dc:subject>
  <dc:creator>NCI</dc:creator>
  <cp:keywords>NCI Poster Template</cp:keywords>
  <cp:lastModifiedBy>Ohashi, Naomi (NIH/NCI) [C]</cp:lastModifiedBy>
  <cp:revision>31</cp:revision>
  <dcterms:created xsi:type="dcterms:W3CDTF">2016-01-29T19:42:56Z</dcterms:created>
  <dcterms:modified xsi:type="dcterms:W3CDTF">2022-03-16T18:13:29Z</dcterms:modified>
  <cp:category>NCI Poster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0x010100C888F4E287EB8A449A4E92901A756D50</vt:lpwstr>
  </property>
</Properties>
</file>