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6344F-46AD-406B-B63A-864464C48FB7}" v="12" dt="2022-03-15T03:08:11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kar, Titli (NIH/NCI) [C]" userId="2e31b4fb-2c54-4995-be48-173a24bc5b84" providerId="ADAL" clId="{9596344F-46AD-406B-B63A-864464C48FB7}"/>
    <pc:docChg chg="addSld delSld modSld">
      <pc:chgData name="Sarkar, Titli (NIH/NCI) [C]" userId="2e31b4fb-2c54-4995-be48-173a24bc5b84" providerId="ADAL" clId="{9596344F-46AD-406B-B63A-864464C48FB7}" dt="2022-03-15T03:08:11.320" v="12"/>
      <pc:docMkLst>
        <pc:docMk/>
      </pc:docMkLst>
      <pc:sldChg chg="del">
        <pc:chgData name="Sarkar, Titli (NIH/NCI) [C]" userId="2e31b4fb-2c54-4995-be48-173a24bc5b84" providerId="ADAL" clId="{9596344F-46AD-406B-B63A-864464C48FB7}" dt="2022-03-14T16:26:14.441" v="0" actId="2696"/>
        <pc:sldMkLst>
          <pc:docMk/>
          <pc:sldMk cId="3622237822" sldId="256"/>
        </pc:sldMkLst>
      </pc:sldChg>
      <pc:sldChg chg="addSp delSp modSp">
        <pc:chgData name="Sarkar, Titli (NIH/NCI) [C]" userId="2e31b4fb-2c54-4995-be48-173a24bc5b84" providerId="ADAL" clId="{9596344F-46AD-406B-B63A-864464C48FB7}" dt="2022-03-15T03:08:11.320" v="12"/>
        <pc:sldMkLst>
          <pc:docMk/>
          <pc:sldMk cId="4083830676" sldId="269"/>
        </pc:sldMkLst>
        <pc:spChg chg="add del mod">
          <ac:chgData name="Sarkar, Titli (NIH/NCI) [C]" userId="2e31b4fb-2c54-4995-be48-173a24bc5b84" providerId="ADAL" clId="{9596344F-46AD-406B-B63A-864464C48FB7}" dt="2022-03-15T03:06:06.111" v="2"/>
          <ac:spMkLst>
            <pc:docMk/>
            <pc:sldMk cId="4083830676" sldId="269"/>
            <ac:spMk id="66" creationId="{38ECCB64-91A0-4D24-94B6-ECDF24DC2453}"/>
          </ac:spMkLst>
        </pc:spChg>
        <pc:spChg chg="add del mod">
          <ac:chgData name="Sarkar, Titli (NIH/NCI) [C]" userId="2e31b4fb-2c54-4995-be48-173a24bc5b84" providerId="ADAL" clId="{9596344F-46AD-406B-B63A-864464C48FB7}" dt="2022-03-15T03:06:14.208" v="4"/>
          <ac:spMkLst>
            <pc:docMk/>
            <pc:sldMk cId="4083830676" sldId="269"/>
            <ac:spMk id="67" creationId="{55837D4F-C1CD-449B-AF1B-DBC7B19E50F6}"/>
          </ac:spMkLst>
        </pc:spChg>
        <pc:picChg chg="add del">
          <ac:chgData name="Sarkar, Titli (NIH/NCI) [C]" userId="2e31b4fb-2c54-4995-be48-173a24bc5b84" providerId="ADAL" clId="{9596344F-46AD-406B-B63A-864464C48FB7}" dt="2022-03-15T03:08:11.320" v="12"/>
          <ac:picMkLst>
            <pc:docMk/>
            <pc:sldMk cId="4083830676" sldId="269"/>
            <ac:picMk id="2" creationId="{198B2783-235C-44A2-BB39-D21CEE88A50F}"/>
          </ac:picMkLst>
        </pc:picChg>
      </pc:sldChg>
      <pc:sldChg chg="add del">
        <pc:chgData name="Sarkar, Titli (NIH/NCI) [C]" userId="2e31b4fb-2c54-4995-be48-173a24bc5b84" providerId="ADAL" clId="{9596344F-46AD-406B-B63A-864464C48FB7}" dt="2022-03-15T03:08:08.017" v="10"/>
        <pc:sldMkLst>
          <pc:docMk/>
          <pc:sldMk cId="2275835700" sldId="270"/>
        </pc:sldMkLst>
      </pc:sldChg>
      <pc:sldChg chg="add del">
        <pc:chgData name="Sarkar, Titli (NIH/NCI) [C]" userId="2e31b4fb-2c54-4995-be48-173a24bc5b84" providerId="ADAL" clId="{9596344F-46AD-406B-B63A-864464C48FB7}" dt="2022-03-15T03:08:02.685" v="8"/>
        <pc:sldMkLst>
          <pc:docMk/>
          <pc:sldMk cId="2926875589" sldId="270"/>
        </pc:sldMkLst>
      </pc:sldChg>
      <pc:sldChg chg="add del">
        <pc:chgData name="Sarkar, Titli (NIH/NCI) [C]" userId="2e31b4fb-2c54-4995-be48-173a24bc5b84" providerId="ADAL" clId="{9596344F-46AD-406B-B63A-864464C48FB7}" dt="2022-03-15T03:06:54.735" v="6"/>
        <pc:sldMkLst>
          <pc:docMk/>
          <pc:sldMk cId="3684634405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85823-A3FC-0646-8904-AB9015F67A49}" type="doc">
      <dgm:prSet loTypeId="urn:microsoft.com/office/officeart/2005/8/layout/hChevron3" loCatId="" qsTypeId="urn:microsoft.com/office/officeart/2005/8/quickstyle/simple1" qsCatId="simple" csTypeId="urn:microsoft.com/office/officeart/2005/8/colors/accent3_3" csCatId="accent3" phldr="1"/>
      <dgm:spPr/>
    </dgm:pt>
    <dgm:pt modelId="{03CEAD0E-54CF-C74A-80E6-FE5B08891538}">
      <dgm:prSet phldrT="[Text]"/>
      <dgm:spPr>
        <a:xfrm>
          <a:off x="1394" y="119188"/>
          <a:ext cx="2719783" cy="1087913"/>
        </a:xfrm>
        <a:prstGeom prst="homePlate">
          <a:avLst/>
        </a:prstGeom>
        <a:solidFill>
          <a:srgbClr val="6C499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Data Ingestion + Curation</a:t>
          </a:r>
          <a:endParaRPr lang="en-US" b="1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gm:t>
    </dgm:pt>
    <dgm:pt modelId="{EABCFB7C-67AB-8447-A883-4E0FD6BBADBC}" type="parTrans" cxnId="{0CA331ED-B426-9F44-8064-6464C88F9F3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D12A7A1-F85B-8040-B6B9-996C41588088}" type="sibTrans" cxnId="{0CA331ED-B426-9F44-8064-6464C88F9F3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B3F89F3-842F-254F-B1D5-A7A3F716FB53}">
      <dgm:prSet/>
      <dgm:spPr>
        <a:xfrm>
          <a:off x="4353048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Model Training + Tuning</a:t>
          </a:r>
          <a:endParaRPr lang="en-US" b="1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gm:t>
    </dgm:pt>
    <dgm:pt modelId="{394ED10C-61EC-844F-B343-B426024A1918}" type="parTrans" cxnId="{375C2B96-5EEB-4042-8F70-B2E3308528C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A59CEF4-1835-9243-9CE8-0ECAEE5EFDD3}" type="sibTrans" cxnId="{375C2B96-5EEB-4042-8F70-B2E3308528C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181A385-8C0D-5041-B8F4-BC70C052DE1F}">
      <dgm:prSet phldrT="[Text]"/>
      <dgm:spPr>
        <a:xfrm>
          <a:off x="2177221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Featurization</a:t>
          </a:r>
          <a:endParaRPr lang="en-US" b="1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gm:t>
    </dgm:pt>
    <dgm:pt modelId="{CE358AD0-8A4A-8748-89E6-7A6CD39508CC}" type="parTrans" cxnId="{B5A7547E-F517-2F47-95D9-1A1A38B80F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EB1B512-0E72-6A47-BDCF-F1BB0456A637}" type="sibTrans" cxnId="{B5A7547E-F517-2F47-95D9-1A1A38B80F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A3638EF-787A-6644-860D-8003E9AE2627}">
      <dgm:prSet/>
      <dgm:spPr>
        <a:xfrm>
          <a:off x="6528875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Prediction Generation</a:t>
          </a:r>
          <a:endParaRPr lang="en-US" b="1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gm:t>
    </dgm:pt>
    <dgm:pt modelId="{3997CD84-C481-294F-953D-AD2F6CB1C49B}" type="parTrans" cxnId="{D63288C6-4F8A-ED47-BC51-1DEF7E2AC7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700D29E-84CD-C546-9D98-FABEEDC2D564}" type="sibTrans" cxnId="{D63288C6-4F8A-ED47-BC51-1DEF7E2AC7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EB541B6-E648-3446-A7C7-739764B5F71C}">
      <dgm:prSet/>
      <dgm:spPr>
        <a:xfrm>
          <a:off x="8704701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Visualization + Analysis</a:t>
          </a:r>
          <a:endParaRPr lang="en-US" b="1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gm:t>
    </dgm:pt>
    <dgm:pt modelId="{8C469EC5-CD5D-1340-8C89-E568806A7966}" type="parTrans" cxnId="{FCE7A6EB-C2C3-0D49-829D-8D9F10BB7C6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32E9F3B-6696-E94D-99A7-A574BD837239}" type="sibTrans" cxnId="{FCE7A6EB-C2C3-0D49-829D-8D9F10BB7C6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DF4CEDB-6B4E-7749-9560-C2D61A72EE66}" type="pres">
      <dgm:prSet presAssocID="{C9B85823-A3FC-0646-8904-AB9015F67A49}" presName="Name0" presStyleCnt="0">
        <dgm:presLayoutVars>
          <dgm:dir/>
          <dgm:resizeHandles val="exact"/>
        </dgm:presLayoutVars>
      </dgm:prSet>
      <dgm:spPr/>
    </dgm:pt>
    <dgm:pt modelId="{BB4E2D6F-B6F1-7649-89D6-BF177B7E3307}" type="pres">
      <dgm:prSet presAssocID="{03CEAD0E-54CF-C74A-80E6-FE5B08891538}" presName="parTxOnly" presStyleLbl="node1" presStyleIdx="0" presStyleCnt="5">
        <dgm:presLayoutVars>
          <dgm:bulletEnabled val="1"/>
        </dgm:presLayoutVars>
      </dgm:prSet>
      <dgm:spPr/>
    </dgm:pt>
    <dgm:pt modelId="{BDCED689-8D3A-BE47-9570-97DC7EA1E569}" type="pres">
      <dgm:prSet presAssocID="{0D12A7A1-F85B-8040-B6B9-996C41588088}" presName="parSpace" presStyleCnt="0"/>
      <dgm:spPr/>
    </dgm:pt>
    <dgm:pt modelId="{E42F8DD8-3591-3C4E-98BE-0C53E77E4FA5}" type="pres">
      <dgm:prSet presAssocID="{7181A385-8C0D-5041-B8F4-BC70C052DE1F}" presName="parTxOnly" presStyleLbl="node1" presStyleIdx="1" presStyleCnt="5">
        <dgm:presLayoutVars>
          <dgm:bulletEnabled val="1"/>
        </dgm:presLayoutVars>
      </dgm:prSet>
      <dgm:spPr/>
    </dgm:pt>
    <dgm:pt modelId="{FD316B6A-3329-AA43-ACA0-51BCA5560829}" type="pres">
      <dgm:prSet presAssocID="{DEB1B512-0E72-6A47-BDCF-F1BB0456A637}" presName="parSpace" presStyleCnt="0"/>
      <dgm:spPr/>
    </dgm:pt>
    <dgm:pt modelId="{6CDC93ED-E72A-5D43-ACB4-77A6F74CE136}" type="pres">
      <dgm:prSet presAssocID="{9B3F89F3-842F-254F-B1D5-A7A3F716FB53}" presName="parTxOnly" presStyleLbl="node1" presStyleIdx="2" presStyleCnt="5">
        <dgm:presLayoutVars>
          <dgm:bulletEnabled val="1"/>
        </dgm:presLayoutVars>
      </dgm:prSet>
      <dgm:spPr/>
    </dgm:pt>
    <dgm:pt modelId="{EE463D32-7D76-C04A-8CA8-56126D9EFBFB}" type="pres">
      <dgm:prSet presAssocID="{CA59CEF4-1835-9243-9CE8-0ECAEE5EFDD3}" presName="parSpace" presStyleCnt="0"/>
      <dgm:spPr/>
    </dgm:pt>
    <dgm:pt modelId="{13512349-37E0-604B-9220-A768ADB4D884}" type="pres">
      <dgm:prSet presAssocID="{4A3638EF-787A-6644-860D-8003E9AE2627}" presName="parTxOnly" presStyleLbl="node1" presStyleIdx="3" presStyleCnt="5">
        <dgm:presLayoutVars>
          <dgm:bulletEnabled val="1"/>
        </dgm:presLayoutVars>
      </dgm:prSet>
      <dgm:spPr/>
    </dgm:pt>
    <dgm:pt modelId="{CCAD3954-748C-3548-856C-238642BF3002}" type="pres">
      <dgm:prSet presAssocID="{9700D29E-84CD-C546-9D98-FABEEDC2D564}" presName="parSpace" presStyleCnt="0"/>
      <dgm:spPr/>
    </dgm:pt>
    <dgm:pt modelId="{84A62DAE-97C0-B641-8EDA-E4C930F6B85D}" type="pres">
      <dgm:prSet presAssocID="{EEB541B6-E648-3446-A7C7-739764B5F71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BCF490E-A3D5-C941-AFBC-AC50B20E0C8F}" type="presOf" srcId="{9B3F89F3-842F-254F-B1D5-A7A3F716FB53}" destId="{6CDC93ED-E72A-5D43-ACB4-77A6F74CE136}" srcOrd="0" destOrd="0" presId="urn:microsoft.com/office/officeart/2005/8/layout/hChevron3"/>
    <dgm:cxn modelId="{3052CC4C-9F89-9B45-99A0-53FD01FFD974}" type="presOf" srcId="{7181A385-8C0D-5041-B8F4-BC70C052DE1F}" destId="{E42F8DD8-3591-3C4E-98BE-0C53E77E4FA5}" srcOrd="0" destOrd="0" presId="urn:microsoft.com/office/officeart/2005/8/layout/hChevron3"/>
    <dgm:cxn modelId="{4386DE7C-EE33-3849-987F-03238EDA34FC}" type="presOf" srcId="{03CEAD0E-54CF-C74A-80E6-FE5B08891538}" destId="{BB4E2D6F-B6F1-7649-89D6-BF177B7E3307}" srcOrd="0" destOrd="0" presId="urn:microsoft.com/office/officeart/2005/8/layout/hChevron3"/>
    <dgm:cxn modelId="{B5A7547E-F517-2F47-95D9-1A1A38B80F6B}" srcId="{C9B85823-A3FC-0646-8904-AB9015F67A49}" destId="{7181A385-8C0D-5041-B8F4-BC70C052DE1F}" srcOrd="1" destOrd="0" parTransId="{CE358AD0-8A4A-8748-89E6-7A6CD39508CC}" sibTransId="{DEB1B512-0E72-6A47-BDCF-F1BB0456A637}"/>
    <dgm:cxn modelId="{F645B290-0D2A-A340-8070-03E6A95F28F5}" type="presOf" srcId="{4A3638EF-787A-6644-860D-8003E9AE2627}" destId="{13512349-37E0-604B-9220-A768ADB4D884}" srcOrd="0" destOrd="0" presId="urn:microsoft.com/office/officeart/2005/8/layout/hChevron3"/>
    <dgm:cxn modelId="{375C2B96-5EEB-4042-8F70-B2E3308528C5}" srcId="{C9B85823-A3FC-0646-8904-AB9015F67A49}" destId="{9B3F89F3-842F-254F-B1D5-A7A3F716FB53}" srcOrd="2" destOrd="0" parTransId="{394ED10C-61EC-844F-B343-B426024A1918}" sibTransId="{CA59CEF4-1835-9243-9CE8-0ECAEE5EFDD3}"/>
    <dgm:cxn modelId="{D63288C6-4F8A-ED47-BC51-1DEF7E2AC7B9}" srcId="{C9B85823-A3FC-0646-8904-AB9015F67A49}" destId="{4A3638EF-787A-6644-860D-8003E9AE2627}" srcOrd="3" destOrd="0" parTransId="{3997CD84-C481-294F-953D-AD2F6CB1C49B}" sibTransId="{9700D29E-84CD-C546-9D98-FABEEDC2D564}"/>
    <dgm:cxn modelId="{D7DA6CC7-5AE3-8649-BBBC-3509E73D769B}" type="presOf" srcId="{C9B85823-A3FC-0646-8904-AB9015F67A49}" destId="{9DF4CEDB-6B4E-7749-9560-C2D61A72EE66}" srcOrd="0" destOrd="0" presId="urn:microsoft.com/office/officeart/2005/8/layout/hChevron3"/>
    <dgm:cxn modelId="{FCE7A6EB-C2C3-0D49-829D-8D9F10BB7C61}" srcId="{C9B85823-A3FC-0646-8904-AB9015F67A49}" destId="{EEB541B6-E648-3446-A7C7-739764B5F71C}" srcOrd="4" destOrd="0" parTransId="{8C469EC5-CD5D-1340-8C89-E568806A7966}" sibTransId="{032E9F3B-6696-E94D-99A7-A574BD837239}"/>
    <dgm:cxn modelId="{0CA331ED-B426-9F44-8064-6464C88F9F35}" srcId="{C9B85823-A3FC-0646-8904-AB9015F67A49}" destId="{03CEAD0E-54CF-C74A-80E6-FE5B08891538}" srcOrd="0" destOrd="0" parTransId="{EABCFB7C-67AB-8447-A883-4E0FD6BBADBC}" sibTransId="{0D12A7A1-F85B-8040-B6B9-996C41588088}"/>
    <dgm:cxn modelId="{779AE4FF-463B-964C-94A2-B4C7375CD5A3}" type="presOf" srcId="{EEB541B6-E648-3446-A7C7-739764B5F71C}" destId="{84A62DAE-97C0-B641-8EDA-E4C930F6B85D}" srcOrd="0" destOrd="0" presId="urn:microsoft.com/office/officeart/2005/8/layout/hChevron3"/>
    <dgm:cxn modelId="{CEA3D857-2E19-4740-ABF7-6D1F8B4A9EB4}" type="presParOf" srcId="{9DF4CEDB-6B4E-7749-9560-C2D61A72EE66}" destId="{BB4E2D6F-B6F1-7649-89D6-BF177B7E3307}" srcOrd="0" destOrd="0" presId="urn:microsoft.com/office/officeart/2005/8/layout/hChevron3"/>
    <dgm:cxn modelId="{F639DC6F-915C-734E-8FF5-B0483EA2CF6D}" type="presParOf" srcId="{9DF4CEDB-6B4E-7749-9560-C2D61A72EE66}" destId="{BDCED689-8D3A-BE47-9570-97DC7EA1E569}" srcOrd="1" destOrd="0" presId="urn:microsoft.com/office/officeart/2005/8/layout/hChevron3"/>
    <dgm:cxn modelId="{7FD537DA-9936-584C-9BA9-68AF3A995DAB}" type="presParOf" srcId="{9DF4CEDB-6B4E-7749-9560-C2D61A72EE66}" destId="{E42F8DD8-3591-3C4E-98BE-0C53E77E4FA5}" srcOrd="2" destOrd="0" presId="urn:microsoft.com/office/officeart/2005/8/layout/hChevron3"/>
    <dgm:cxn modelId="{43CC1654-0CA2-214E-9B70-0A4B046895FF}" type="presParOf" srcId="{9DF4CEDB-6B4E-7749-9560-C2D61A72EE66}" destId="{FD316B6A-3329-AA43-ACA0-51BCA5560829}" srcOrd="3" destOrd="0" presId="urn:microsoft.com/office/officeart/2005/8/layout/hChevron3"/>
    <dgm:cxn modelId="{5AC0B969-62D5-A44E-A92D-F21ACADF9CE1}" type="presParOf" srcId="{9DF4CEDB-6B4E-7749-9560-C2D61A72EE66}" destId="{6CDC93ED-E72A-5D43-ACB4-77A6F74CE136}" srcOrd="4" destOrd="0" presId="urn:microsoft.com/office/officeart/2005/8/layout/hChevron3"/>
    <dgm:cxn modelId="{AD8189F6-3DBB-2C40-96AF-8ED57E47495A}" type="presParOf" srcId="{9DF4CEDB-6B4E-7749-9560-C2D61A72EE66}" destId="{EE463D32-7D76-C04A-8CA8-56126D9EFBFB}" srcOrd="5" destOrd="0" presId="urn:microsoft.com/office/officeart/2005/8/layout/hChevron3"/>
    <dgm:cxn modelId="{0C5FEFCC-3194-4747-867D-A300B2F5674F}" type="presParOf" srcId="{9DF4CEDB-6B4E-7749-9560-C2D61A72EE66}" destId="{13512349-37E0-604B-9220-A768ADB4D884}" srcOrd="6" destOrd="0" presId="urn:microsoft.com/office/officeart/2005/8/layout/hChevron3"/>
    <dgm:cxn modelId="{4A573029-20C9-AD4C-A058-B72B55D602A4}" type="presParOf" srcId="{9DF4CEDB-6B4E-7749-9560-C2D61A72EE66}" destId="{CCAD3954-748C-3548-856C-238642BF3002}" srcOrd="7" destOrd="0" presId="urn:microsoft.com/office/officeart/2005/8/layout/hChevron3"/>
    <dgm:cxn modelId="{09F22B34-6D16-C145-8951-E440B267F7F2}" type="presParOf" srcId="{9DF4CEDB-6B4E-7749-9560-C2D61A72EE66}" destId="{84A62DAE-97C0-B641-8EDA-E4C930F6B85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E2D6F-B6F1-7649-89D6-BF177B7E3307}">
      <dsp:nvSpPr>
        <dsp:cNvPr id="0" name=""/>
        <dsp:cNvSpPr/>
      </dsp:nvSpPr>
      <dsp:spPr>
        <a:xfrm>
          <a:off x="523" y="101443"/>
          <a:ext cx="1021382" cy="408552"/>
        </a:xfrm>
        <a:prstGeom prst="homePlate">
          <a:avLst/>
        </a:prstGeom>
        <a:solidFill>
          <a:srgbClr val="6C499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Data Ingestion + Curation</a:t>
          </a:r>
          <a:endParaRPr lang="en-US" sz="700" b="1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sp:txBody>
      <dsp:txXfrm>
        <a:off x="523" y="101443"/>
        <a:ext cx="919244" cy="408552"/>
      </dsp:txXfrm>
    </dsp:sp>
    <dsp:sp modelId="{E42F8DD8-3591-3C4E-98BE-0C53E77E4FA5}">
      <dsp:nvSpPr>
        <dsp:cNvPr id="0" name=""/>
        <dsp:cNvSpPr/>
      </dsp:nvSpPr>
      <dsp:spPr>
        <a:xfrm>
          <a:off x="817629" y="101443"/>
          <a:ext cx="1021382" cy="408552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Featurization</a:t>
          </a:r>
          <a:endParaRPr lang="en-US" sz="700" b="1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sp:txBody>
      <dsp:txXfrm>
        <a:off x="1021905" y="101443"/>
        <a:ext cx="612830" cy="408552"/>
      </dsp:txXfrm>
    </dsp:sp>
    <dsp:sp modelId="{6CDC93ED-E72A-5D43-ACB4-77A6F74CE136}">
      <dsp:nvSpPr>
        <dsp:cNvPr id="0" name=""/>
        <dsp:cNvSpPr/>
      </dsp:nvSpPr>
      <dsp:spPr>
        <a:xfrm>
          <a:off x="1634734" y="101443"/>
          <a:ext cx="1021382" cy="408552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Model Training + Tuning</a:t>
          </a:r>
          <a:endParaRPr lang="en-US" sz="700" b="1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sp:txBody>
      <dsp:txXfrm>
        <a:off x="1839010" y="101443"/>
        <a:ext cx="612830" cy="408552"/>
      </dsp:txXfrm>
    </dsp:sp>
    <dsp:sp modelId="{13512349-37E0-604B-9220-A768ADB4D884}">
      <dsp:nvSpPr>
        <dsp:cNvPr id="0" name=""/>
        <dsp:cNvSpPr/>
      </dsp:nvSpPr>
      <dsp:spPr>
        <a:xfrm>
          <a:off x="2451840" y="101443"/>
          <a:ext cx="1021382" cy="408552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Prediction Generation</a:t>
          </a:r>
          <a:endParaRPr lang="en-US" sz="700" b="1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sp:txBody>
      <dsp:txXfrm>
        <a:off x="2656116" y="101443"/>
        <a:ext cx="612830" cy="408552"/>
      </dsp:txXfrm>
    </dsp:sp>
    <dsp:sp modelId="{84A62DAE-97C0-B641-8EDA-E4C930F6B85D}">
      <dsp:nvSpPr>
        <dsp:cNvPr id="0" name=""/>
        <dsp:cNvSpPr/>
      </dsp:nvSpPr>
      <dsp:spPr>
        <a:xfrm>
          <a:off x="3268946" y="101443"/>
          <a:ext cx="1021382" cy="408552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Visualization + Analysis</a:t>
          </a:r>
          <a:endParaRPr lang="en-US" sz="700" b="1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sp:txBody>
      <dsp:txXfrm>
        <a:off x="3473222" y="101443"/>
        <a:ext cx="612830" cy="408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7953-752A-4903-9471-F4B5E852B8B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82C2-D959-4307-B648-1FB351A8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6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2316A-A3E0-43D0-8837-899E29420A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1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0B5E-3694-4EE4-923E-84C9A29D1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70178-B759-4DE9-BC50-8816869EB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46129-DF50-4CDD-B944-B19F2263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EBE5-344A-429A-80C5-9A3668E43B7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5ACF-5032-408A-8B43-F870A2FA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91C9-B950-4A30-9A53-CA316FCD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49DB-0D58-4649-AB02-3FC748C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7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191E-B64B-405D-BBA9-F2B1CC32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D5DB-F16C-4BE6-B936-9C5AAA027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EFA-D6A5-4B7E-B7FB-2F449C7B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EBE5-344A-429A-80C5-9A3668E43B7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A034C-D169-4E91-9F10-22ABEB8F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0691D-49EE-4B20-9536-9158221B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49DB-0D58-4649-AB02-3FC748C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BFDED-AE4F-4802-A205-9D79FE5DF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4F341-068C-4C5A-AE44-48BFF5292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446D-17CC-44C2-A75E-EF3E2443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EBE5-344A-429A-80C5-9A3668E43B7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89B3-6F2B-4A83-858C-640917E6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81FB2-D302-4670-8995-FB0CA747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49DB-0D58-4649-AB02-3FC748C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A4E0-6A48-4FA3-9C65-287843E8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81FB-BF8F-48D2-BB75-93112B79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7D71-A146-498B-87F7-75CC9E6A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EBE5-344A-429A-80C5-9A3668E43B7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75185-4617-4E8B-AE42-A6F3E29E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59D2-9CFF-4EE5-9DB8-E9B192AE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49DB-0D58-4649-AB02-3FC748C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754C-0A13-4764-9E74-76634D57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9A618-D444-4318-936B-87E78AFC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D3316-CA22-4A86-8CE1-39D0B8F7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EBE5-344A-429A-80C5-9A3668E43B7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713EA-16CE-4FF8-A3D3-4323D211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E500-CAF3-41D1-B31F-45EC8568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49DB-0D58-4649-AB02-3FC748C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7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60E7-D0EE-4014-868F-3F0FF76F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8D0E-440F-4664-98F7-89073771B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690D7-27B7-4D8A-9683-684BA92D8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07569-8767-4D6F-8A2A-1CE96443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EBE5-344A-429A-80C5-9A3668E43B7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9783-59ED-4F29-BF3F-BD270A17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EF18C-59C8-4EF8-A63E-F33C1A7A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49DB-0D58-4649-AB02-3FC748C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0A08-CFBD-45EA-A58C-9B58173F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83980-8603-44FA-80C1-1F563973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B4149-895F-461C-85D8-5013AAA5D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E199A-9CE0-4267-8CF2-62679C06F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9D951-B947-430B-BE71-8DA97363F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BBB06-179C-42B1-99DE-2D130B6D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EBE5-344A-429A-80C5-9A3668E43B7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261A1-F85C-42E5-8962-9A47C4B5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92DAB-A300-4B13-A567-6FDC36C4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49DB-0D58-4649-AB02-3FC748C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7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3CD4-3322-4471-953E-65E09723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44B95-60E5-4476-8BB8-2FC44C68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EBE5-344A-429A-80C5-9A3668E43B7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6A7A3-2666-4197-BC3A-23CAD404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1D755-72EE-4106-A4AA-F4425332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49DB-0D58-4649-AB02-3FC748C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85FCA-E3E5-4EFC-9BE2-A4D6BB23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EBE5-344A-429A-80C5-9A3668E43B7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9D077-FB07-493A-B0F7-EFC7973D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A7221-F4C8-4513-BF3F-DC066BFE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49DB-0D58-4649-AB02-3FC748C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8E27-D55C-412E-878B-C2FC58F3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71116-4F83-44AA-9E7D-FCEC7AF0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5B06C-313D-4DCD-923D-44C939E1E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A5A4A-3C66-40BE-AEB9-5D4DED39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EBE5-344A-429A-80C5-9A3668E43B7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F5B36-4A3F-4CDF-89A3-BF60791B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D9FF6-07C5-4393-8D3E-101EF021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49DB-0D58-4649-AB02-3FC748C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3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0CBC-DB0E-4F55-92E8-D7FAE808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E3137-8EC6-428B-ADB2-B596BFDFF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05FC1-044D-4880-83EA-467F3841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8273A-F0BB-42B6-A4ED-2924E4E4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EBE5-344A-429A-80C5-9A3668E43B7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366B7-CF98-4BA5-A296-A145E0FB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08C47-F61C-43B3-9E17-7A9CD784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49DB-0D58-4649-AB02-3FC748C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9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F58E4-48C8-40BE-BB75-8FCB49B5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31B1B-22D1-44D8-A072-651E19374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1EE6-5397-4EB4-86A5-ECC68375F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3EBE5-344A-429A-80C5-9A3668E43B7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F3AB-3F69-4E79-821B-EF75AC04D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30EE3-3C13-460F-BDB4-B5EAAD059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49DB-0D58-4649-AB02-3FC748C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5.jpg"/><Relationship Id="rId1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12" Type="http://schemas.openxmlformats.org/officeDocument/2006/relationships/image" Target="../media/image4.jpg"/><Relationship Id="rId1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1.xml"/><Relationship Id="rId11" Type="http://schemas.openxmlformats.org/officeDocument/2006/relationships/hyperlink" Target="https://github.com/ATOMconsortium/AMPL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7.svg"/><Relationship Id="rId10" Type="http://schemas.microsoft.com/office/2007/relationships/diagramDrawing" Target="../diagrams/drawing1.xml"/><Relationship Id="rId4" Type="http://schemas.openxmlformats.org/officeDocument/2006/relationships/image" Target="../media/image2.tiff"/><Relationship Id="rId9" Type="http://schemas.openxmlformats.org/officeDocument/2006/relationships/diagramColors" Target="../diagrams/colors1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ED089FF-C195-453A-9832-B77887F8F3E9}"/>
              </a:ext>
            </a:extLst>
          </p:cNvPr>
          <p:cNvSpPr/>
          <p:nvPr/>
        </p:nvSpPr>
        <p:spPr>
          <a:xfrm>
            <a:off x="885701" y="1181002"/>
            <a:ext cx="5508615" cy="283403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4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5B40B41-0BB1-4A85-82B1-A82139377256}"/>
              </a:ext>
            </a:extLst>
          </p:cNvPr>
          <p:cNvSpPr/>
          <p:nvPr/>
        </p:nvSpPr>
        <p:spPr>
          <a:xfrm>
            <a:off x="6953250" y="1148520"/>
            <a:ext cx="4361843" cy="2902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11719">
              <a:spcBef>
                <a:spcPts val="102"/>
              </a:spcBef>
              <a:defRPr/>
            </a:pPr>
            <a:endParaRPr lang="en-US" sz="2045" dirty="0">
              <a:solidFill>
                <a:srgbClr val="4B4B4B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E423570-C865-43D7-AFFA-4EA0F1E08830}"/>
              </a:ext>
            </a:extLst>
          </p:cNvPr>
          <p:cNvSpPr/>
          <p:nvPr/>
        </p:nvSpPr>
        <p:spPr>
          <a:xfrm>
            <a:off x="876907" y="4276823"/>
            <a:ext cx="10418259" cy="2396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11719">
              <a:spcBef>
                <a:spcPts val="102"/>
              </a:spcBef>
              <a:defRPr/>
            </a:pPr>
            <a:endParaRPr lang="en-US" sz="1091" dirty="0">
              <a:solidFill>
                <a:srgbClr val="4B4B4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635F50-19B1-4198-8920-588053B018B6}"/>
              </a:ext>
            </a:extLst>
          </p:cNvPr>
          <p:cNvSpPr/>
          <p:nvPr/>
        </p:nvSpPr>
        <p:spPr>
          <a:xfrm>
            <a:off x="796637" y="0"/>
            <a:ext cx="10598727" cy="1085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4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175124-7939-4822-A3C6-0BFFCE4F0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145" y="63317"/>
            <a:ext cx="2473917" cy="66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1696D9-A0DF-4F19-9D03-8533EEB9364B}"/>
              </a:ext>
            </a:extLst>
          </p:cNvPr>
          <p:cNvSpPr txBox="1"/>
          <p:nvPr/>
        </p:nvSpPr>
        <p:spPr>
          <a:xfrm>
            <a:off x="2011634" y="672041"/>
            <a:ext cx="8780744" cy="4070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45" dirty="0">
                <a:solidFill>
                  <a:schemeClr val="bg1"/>
                </a:solidFill>
              </a:rPr>
              <a:t>Accelerating Therapeutics for Opportunities in Medicine (Cancer Research)</a:t>
            </a:r>
            <a:endParaRPr lang="en-US" sz="614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40A65-4830-4C14-8CF4-CA3CC74AFC8D}"/>
              </a:ext>
            </a:extLst>
          </p:cNvPr>
          <p:cNvSpPr/>
          <p:nvPr/>
        </p:nvSpPr>
        <p:spPr>
          <a:xfrm>
            <a:off x="796637" y="6635338"/>
            <a:ext cx="10598727" cy="2226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4">
                <a:solidFill>
                  <a:srgbClr val="FFFFFF"/>
                </a:solidFill>
                <a:latin typeface="Calibri" panose="020F0502020204030204" pitchFamily="34" charset="0"/>
              </a:rPr>
              <a:t>atomscience.org | @ATOM_consortium | #ATOMscience</a:t>
            </a:r>
            <a:endParaRPr lang="en-US" sz="614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8998CE4D-5851-43FD-8C75-F682C15ED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752" y="1545064"/>
            <a:ext cx="5276595" cy="229045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F614B3D-779D-4509-AB5F-1F85E5B54D06}"/>
              </a:ext>
            </a:extLst>
          </p:cNvPr>
          <p:cNvSpPr txBox="1"/>
          <p:nvPr/>
        </p:nvSpPr>
        <p:spPr>
          <a:xfrm>
            <a:off x="876907" y="137057"/>
            <a:ext cx="1367035" cy="88689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9753" tIns="49876" rIns="99753" bIns="49876" rtlCol="0">
            <a:normAutofit/>
          </a:bodyPr>
          <a:lstStyle/>
          <a:p>
            <a:r>
              <a:rPr lang="en-US" sz="1227" b="1" dirty="0">
                <a:solidFill>
                  <a:schemeClr val="bg1"/>
                </a:solidFill>
                <a:cs typeface="Arial" panose="020B0604020202020204" pitchFamily="34" charset="0"/>
              </a:rPr>
              <a:t>Authors</a:t>
            </a:r>
          </a:p>
          <a:p>
            <a:r>
              <a:rPr lang="en-US" sz="1227" b="1" dirty="0">
                <a:solidFill>
                  <a:schemeClr val="bg1"/>
                </a:solidFill>
                <a:cs typeface="Arial" panose="020B0604020202020204" pitchFamily="34" charset="0"/>
              </a:rPr>
              <a:t>Affiliations</a:t>
            </a:r>
            <a:endParaRPr lang="en-US" sz="818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59" name="Google Shape;491;p61">
            <a:extLst>
              <a:ext uri="{FF2B5EF4-FFF2-40B4-BE49-F238E27FC236}">
                <a16:creationId xmlns:a16="http://schemas.microsoft.com/office/drawing/2014/main" id="{9AF7B6E4-A624-4661-A8BD-2995E6AFBA5A}"/>
              </a:ext>
            </a:extLst>
          </p:cNvPr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6539" y="4735423"/>
            <a:ext cx="2464195" cy="183470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DA11D45-FF2F-42D9-AC9D-AAD35AA5CA85}"/>
              </a:ext>
            </a:extLst>
          </p:cNvPr>
          <p:cNvSpPr txBox="1"/>
          <p:nvPr/>
        </p:nvSpPr>
        <p:spPr>
          <a:xfrm>
            <a:off x="5421974" y="4524405"/>
            <a:ext cx="2828061" cy="2207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1719">
              <a:spcBef>
                <a:spcPts val="102"/>
              </a:spcBef>
              <a:defRPr/>
            </a:pPr>
            <a:r>
              <a:rPr lang="en-US" sz="1227" b="1" dirty="0">
                <a:solidFill>
                  <a:srgbClr val="4B4B4B"/>
                </a:solidFill>
              </a:rPr>
              <a:t>3. GMD</a:t>
            </a:r>
            <a:r>
              <a:rPr lang="en-US" sz="1227" dirty="0">
                <a:solidFill>
                  <a:srgbClr val="4B4B4B"/>
                </a:solidFill>
              </a:rPr>
              <a:t> - A high-performance platform for parallel optimization of efficacy, safety, and pharmacokinetics</a:t>
            </a:r>
          </a:p>
          <a:p>
            <a:pPr defTabSz="311719">
              <a:spcBef>
                <a:spcPts val="102"/>
              </a:spcBef>
              <a:defRPr/>
            </a:pPr>
            <a:endParaRPr lang="en-US" sz="1227" dirty="0">
              <a:solidFill>
                <a:srgbClr val="4B4B4B"/>
              </a:solidFill>
            </a:endParaRPr>
          </a:p>
          <a:p>
            <a:pPr defTabSz="311719">
              <a:spcBef>
                <a:spcPts val="102"/>
              </a:spcBef>
              <a:defRPr/>
            </a:pPr>
            <a:r>
              <a:rPr lang="en-US" sz="1227" b="1" dirty="0">
                <a:solidFill>
                  <a:srgbClr val="4B4B4B"/>
                </a:solidFill>
              </a:rPr>
              <a:t>Example – GMD Pilot design projects </a:t>
            </a:r>
            <a:r>
              <a:rPr lang="en-US" sz="1227" dirty="0">
                <a:solidFill>
                  <a:srgbClr val="4B4B4B"/>
                </a:solidFill>
              </a:rPr>
              <a:t>in cancer, infectious disease and other areas;</a:t>
            </a:r>
          </a:p>
          <a:p>
            <a:pPr defTabSz="311719">
              <a:spcBef>
                <a:spcPts val="102"/>
              </a:spcBef>
              <a:defRPr/>
            </a:pPr>
            <a:r>
              <a:rPr lang="en-US" sz="1227" dirty="0">
                <a:solidFill>
                  <a:srgbClr val="4B4B4B"/>
                </a:solidFill>
              </a:rPr>
              <a:t>chemical space covered by initial compounds (dark blue) and molecule populations in generations 100 (red) and 200 (green) of GMD run.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EF9CBE-981A-4E2A-92C6-30C2ACF3E21D}"/>
              </a:ext>
            </a:extLst>
          </p:cNvPr>
          <p:cNvSpPr txBox="1"/>
          <p:nvPr/>
        </p:nvSpPr>
        <p:spPr>
          <a:xfrm>
            <a:off x="2793327" y="1211149"/>
            <a:ext cx="2003961" cy="473805"/>
          </a:xfrm>
          <a:prstGeom prst="rect">
            <a:avLst/>
          </a:prstGeom>
          <a:noFill/>
        </p:spPr>
        <p:txBody>
          <a:bodyPr vert="horz" wrap="square" lIns="99753" tIns="49876" rIns="99753" bIns="49876" rtlCol="0">
            <a:normAutofit/>
          </a:bodyPr>
          <a:lstStyle/>
          <a:p>
            <a:r>
              <a:rPr lang="en-US" sz="1500" b="1" dirty="0">
                <a:cs typeface="Arial" panose="020B0604020202020204" pitchFamily="34" charset="0"/>
              </a:rPr>
              <a:t>ATOM Pipeline</a:t>
            </a:r>
            <a:r>
              <a:rPr lang="en-US" sz="375" b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C3A016-A269-4042-805F-6B0A6E844986}"/>
              </a:ext>
            </a:extLst>
          </p:cNvPr>
          <p:cNvSpPr txBox="1"/>
          <p:nvPr/>
        </p:nvSpPr>
        <p:spPr>
          <a:xfrm>
            <a:off x="2079990" y="4428841"/>
            <a:ext cx="2003961" cy="473805"/>
          </a:xfrm>
          <a:prstGeom prst="rect">
            <a:avLst/>
          </a:prstGeom>
          <a:noFill/>
        </p:spPr>
        <p:txBody>
          <a:bodyPr vert="horz" wrap="square" lIns="99753" tIns="49876" rIns="99753" bIns="49876" rtlCol="0">
            <a:normAutofit/>
          </a:bodyPr>
          <a:lstStyle/>
          <a:p>
            <a:r>
              <a:rPr lang="en-US" sz="1500" b="1" dirty="0">
                <a:cs typeface="Arial" panose="020B0604020202020204" pitchFamily="34" charset="0"/>
              </a:rPr>
              <a:t>AMPL Pipeline</a:t>
            </a:r>
            <a:r>
              <a:rPr lang="en-US" sz="375" b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F9D790-208F-48B3-84CF-18927B827E5E}"/>
              </a:ext>
            </a:extLst>
          </p:cNvPr>
          <p:cNvSpPr txBox="1"/>
          <p:nvPr/>
        </p:nvSpPr>
        <p:spPr>
          <a:xfrm>
            <a:off x="8776471" y="4302686"/>
            <a:ext cx="2003961" cy="473805"/>
          </a:xfrm>
          <a:prstGeom prst="rect">
            <a:avLst/>
          </a:prstGeom>
          <a:noFill/>
        </p:spPr>
        <p:txBody>
          <a:bodyPr vert="horz" wrap="square" lIns="99753" tIns="49876" rIns="99753" bIns="49876" rtlCol="0">
            <a:normAutofit fontScale="92500" lnSpcReduction="20000"/>
          </a:bodyPr>
          <a:lstStyle/>
          <a:p>
            <a:r>
              <a:rPr lang="en-US" sz="1500" b="1" dirty="0">
                <a:cs typeface="Arial" panose="020B0604020202020204" pitchFamily="34" charset="0"/>
              </a:rPr>
              <a:t>GMD Pilot Project - </a:t>
            </a:r>
            <a:r>
              <a:rPr lang="en-US" sz="1500" b="1" dirty="0" err="1">
                <a:cs typeface="Arial" panose="020B0604020202020204" pitchFamily="34" charset="0"/>
              </a:rPr>
              <a:t>Neurocrine</a:t>
            </a:r>
            <a:r>
              <a:rPr lang="en-US" sz="1500" b="1" dirty="0">
                <a:cs typeface="Arial" panose="020B0604020202020204" pitchFamily="34" charset="0"/>
              </a:rPr>
              <a:t> H1 Design</a:t>
            </a:r>
            <a:endParaRPr lang="en-US" sz="375" b="1" dirty="0">
              <a:cs typeface="Arial" panose="020B0604020202020204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37A9C2-4E3C-4B7F-9616-3164095C988D}"/>
              </a:ext>
            </a:extLst>
          </p:cNvPr>
          <p:cNvGrpSpPr/>
          <p:nvPr/>
        </p:nvGrpSpPr>
        <p:grpSpPr>
          <a:xfrm>
            <a:off x="1038679" y="4701922"/>
            <a:ext cx="4290852" cy="1093861"/>
            <a:chOff x="379258" y="2262556"/>
            <a:chExt cx="11425880" cy="2372726"/>
          </a:xfrm>
        </p:grpSpPr>
        <p:graphicFrame>
          <p:nvGraphicFramePr>
            <p:cNvPr id="78" name="Content Placeholder 4">
              <a:extLst>
                <a:ext uri="{FF2B5EF4-FFF2-40B4-BE49-F238E27FC236}">
                  <a16:creationId xmlns:a16="http://schemas.microsoft.com/office/drawing/2014/main" id="{EE70DE43-B16D-415F-A911-51DCB85AA59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9258" y="2262556"/>
            <a:ext cx="11425880" cy="132629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79" name="Can 6">
              <a:extLst>
                <a:ext uri="{FF2B5EF4-FFF2-40B4-BE49-F238E27FC236}">
                  <a16:creationId xmlns:a16="http://schemas.microsoft.com/office/drawing/2014/main" id="{36AC5B06-0E4B-4C8E-AFAE-F5934A8734D9}"/>
                </a:ext>
              </a:extLst>
            </p:cNvPr>
            <p:cNvSpPr/>
            <p:nvPr/>
          </p:nvSpPr>
          <p:spPr>
            <a:xfrm>
              <a:off x="1942593" y="3943620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11719"/>
              <a:r>
                <a:rPr lang="en-US" sz="477" kern="0" dirty="0">
                  <a:solidFill>
                    <a:srgbClr val="FFFFFF"/>
                  </a:solidFill>
                  <a:latin typeface="Arial" panose="020B0604020202020204"/>
                </a:rPr>
                <a:t>Data Lake</a:t>
              </a:r>
            </a:p>
          </p:txBody>
        </p:sp>
        <p:cxnSp>
          <p:nvCxnSpPr>
            <p:cNvPr id="80" name="Connector: Elbow 125">
              <a:extLst>
                <a:ext uri="{FF2B5EF4-FFF2-40B4-BE49-F238E27FC236}">
                  <a16:creationId xmlns:a16="http://schemas.microsoft.com/office/drawing/2014/main" id="{97985104-E62F-4BD5-8290-9017A8428770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rot="16200000" flipH="1">
              <a:off x="1275396" y="3622254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1" name="Connector: Elbow 125">
              <a:extLst>
                <a:ext uri="{FF2B5EF4-FFF2-40B4-BE49-F238E27FC236}">
                  <a16:creationId xmlns:a16="http://schemas.microsoft.com/office/drawing/2014/main" id="{82AD1D00-37AF-4D35-9FD0-62E8A434E839}"/>
                </a:ext>
              </a:extLst>
            </p:cNvPr>
            <p:cNvCxnSpPr>
              <a:cxnSpLocks/>
              <a:stCxn id="79" idx="4"/>
            </p:cNvCxnSpPr>
            <p:nvPr/>
          </p:nvCxnSpPr>
          <p:spPr>
            <a:xfrm flipV="1">
              <a:off x="3009393" y="3482412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2" name="Can 45">
              <a:extLst>
                <a:ext uri="{FF2B5EF4-FFF2-40B4-BE49-F238E27FC236}">
                  <a16:creationId xmlns:a16="http://schemas.microsoft.com/office/drawing/2014/main" id="{2B1C8D05-518B-4199-9D54-0816B7B2BBBA}"/>
                </a:ext>
              </a:extLst>
            </p:cNvPr>
            <p:cNvSpPr/>
            <p:nvPr/>
          </p:nvSpPr>
          <p:spPr>
            <a:xfrm>
              <a:off x="6265976" y="3943620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11719"/>
              <a:r>
                <a:rPr lang="en-US" sz="477" kern="0" dirty="0">
                  <a:solidFill>
                    <a:srgbClr val="FFFFFF"/>
                  </a:solidFill>
                  <a:latin typeface="Arial" panose="020B0604020202020204"/>
                </a:rPr>
                <a:t>Model Zoo</a:t>
              </a:r>
            </a:p>
          </p:txBody>
        </p:sp>
        <p:cxnSp>
          <p:nvCxnSpPr>
            <p:cNvPr id="83" name="Connector: Elbow 125">
              <a:extLst>
                <a:ext uri="{FF2B5EF4-FFF2-40B4-BE49-F238E27FC236}">
                  <a16:creationId xmlns:a16="http://schemas.microsoft.com/office/drawing/2014/main" id="{B8C24BBA-4DA4-4938-8B72-E52CE3C61AD9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rot="16200000" flipH="1">
              <a:off x="5598779" y="3622254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4" name="Connector: Elbow 125">
              <a:extLst>
                <a:ext uri="{FF2B5EF4-FFF2-40B4-BE49-F238E27FC236}">
                  <a16:creationId xmlns:a16="http://schemas.microsoft.com/office/drawing/2014/main" id="{38126A59-85BA-4A98-AA97-53623FA82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776" y="3482412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5" name="Can 50">
              <a:extLst>
                <a:ext uri="{FF2B5EF4-FFF2-40B4-BE49-F238E27FC236}">
                  <a16:creationId xmlns:a16="http://schemas.microsoft.com/office/drawing/2014/main" id="{CF27235E-4A0F-4465-B293-C92EA1149B56}"/>
                </a:ext>
              </a:extLst>
            </p:cNvPr>
            <p:cNvSpPr/>
            <p:nvPr/>
          </p:nvSpPr>
          <p:spPr>
            <a:xfrm>
              <a:off x="8789377" y="3943619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11719"/>
              <a:r>
                <a:rPr lang="en-US" sz="477" kern="0" dirty="0">
                  <a:solidFill>
                    <a:srgbClr val="FFFFFF"/>
                  </a:solidFill>
                  <a:latin typeface="Arial" panose="020B0604020202020204"/>
                </a:rPr>
                <a:t>Results DB</a:t>
              </a:r>
            </a:p>
          </p:txBody>
        </p:sp>
        <p:cxnSp>
          <p:nvCxnSpPr>
            <p:cNvPr id="86" name="Connector: Elbow 125">
              <a:extLst>
                <a:ext uri="{FF2B5EF4-FFF2-40B4-BE49-F238E27FC236}">
                  <a16:creationId xmlns:a16="http://schemas.microsoft.com/office/drawing/2014/main" id="{7974B744-6D8D-4076-A742-1F28217D16A7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16200000" flipH="1">
              <a:off x="8122180" y="3622253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7" name="Connector: Elbow 125">
              <a:extLst>
                <a:ext uri="{FF2B5EF4-FFF2-40B4-BE49-F238E27FC236}">
                  <a16:creationId xmlns:a16="http://schemas.microsoft.com/office/drawing/2014/main" id="{D01C35B2-ABDB-4CC9-BE59-30A696AA3981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 flipV="1">
              <a:off x="9856177" y="3482411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2081AC9B-4B56-4818-A8C7-D4C4962FF333}"/>
              </a:ext>
            </a:extLst>
          </p:cNvPr>
          <p:cNvSpPr txBox="1"/>
          <p:nvPr/>
        </p:nvSpPr>
        <p:spPr>
          <a:xfrm>
            <a:off x="7396982" y="3637004"/>
            <a:ext cx="3543751" cy="323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1">
                    <a:lumMod val="75000"/>
                  </a:schemeClr>
                </a:solidFill>
                <a:latin typeface="Roboto"/>
                <a:cs typeface="Times New Roman" panose="02020603050405020304" pitchFamily="18" charset="0"/>
              </a:rPr>
              <a:t>Github</a:t>
            </a:r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Roboto"/>
                <a:cs typeface="Times New Roman" panose="02020603050405020304" pitchFamily="18" charset="0"/>
              </a:rPr>
              <a:t>:</a:t>
            </a:r>
            <a:r>
              <a:rPr lang="en-US" sz="1500" b="1" dirty="0">
                <a:solidFill>
                  <a:srgbClr val="7030A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91" dirty="0">
                <a:hlinkClick r:id="rId11"/>
              </a:rPr>
              <a:t>https://github.com/ATOMconsortium/AMPL</a:t>
            </a:r>
            <a:endParaRPr lang="en-US" sz="15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7545900-ED72-4F73-8B25-D4EA4D9228CC}"/>
              </a:ext>
            </a:extLst>
          </p:cNvPr>
          <p:cNvSpPr txBox="1"/>
          <p:nvPr/>
        </p:nvSpPr>
        <p:spPr>
          <a:xfrm>
            <a:off x="7760022" y="1219355"/>
            <a:ext cx="3020410" cy="275326"/>
          </a:xfrm>
          <a:prstGeom prst="rect">
            <a:avLst/>
          </a:prstGeom>
          <a:noFill/>
        </p:spPr>
        <p:txBody>
          <a:bodyPr vert="horz" wrap="square" lIns="99753" tIns="49876" rIns="99753" bIns="49876" rtlCol="0">
            <a:normAutofit lnSpcReduction="10000"/>
          </a:bodyPr>
          <a:lstStyle/>
          <a:p>
            <a:r>
              <a:rPr lang="en-US" sz="1227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Model and Data Clearinghouse (</a:t>
            </a:r>
            <a:r>
              <a:rPr lang="en-US" sz="1227" b="1" dirty="0" err="1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MoDaC</a:t>
            </a:r>
            <a:r>
              <a:rPr lang="en-US" sz="1227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)</a:t>
            </a:r>
            <a:endParaRPr lang="en-US" sz="409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E484FC2E-767E-4527-A20E-936F3ADEB65F}"/>
              </a:ext>
            </a:extLst>
          </p:cNvPr>
          <p:cNvSpPr/>
          <p:nvPr/>
        </p:nvSpPr>
        <p:spPr>
          <a:xfrm>
            <a:off x="6285263" y="1648155"/>
            <a:ext cx="941852" cy="245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4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960F30-EBF1-46D4-ABAA-68BCF4E34F06}"/>
              </a:ext>
            </a:extLst>
          </p:cNvPr>
          <p:cNvSpPr txBox="1"/>
          <p:nvPr/>
        </p:nvSpPr>
        <p:spPr>
          <a:xfrm>
            <a:off x="6182138" y="1315614"/>
            <a:ext cx="13309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</a:rPr>
              <a:t>Shared Space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BC734B1-FEA9-45C4-8816-41D2C27E4415}"/>
              </a:ext>
            </a:extLst>
          </p:cNvPr>
          <p:cNvSpPr txBox="1"/>
          <p:nvPr/>
        </p:nvSpPr>
        <p:spPr>
          <a:xfrm>
            <a:off x="6141375" y="1926683"/>
            <a:ext cx="13309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Transferability</a:t>
            </a:r>
          </a:p>
        </p:txBody>
      </p:sp>
      <p:sp>
        <p:nvSpPr>
          <p:cNvPr id="1025" name="Arrow: Down 1024">
            <a:extLst>
              <a:ext uri="{FF2B5EF4-FFF2-40B4-BE49-F238E27FC236}">
                <a16:creationId xmlns:a16="http://schemas.microsoft.com/office/drawing/2014/main" id="{CA19FF56-FC7C-4E2C-A4E4-ABD8028983C4}"/>
              </a:ext>
            </a:extLst>
          </p:cNvPr>
          <p:cNvSpPr/>
          <p:nvPr/>
        </p:nvSpPr>
        <p:spPr>
          <a:xfrm>
            <a:off x="4797288" y="3828695"/>
            <a:ext cx="241066" cy="6114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4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85265F-9011-4A67-9ADC-8F63DD431B70}"/>
              </a:ext>
            </a:extLst>
          </p:cNvPr>
          <p:cNvSpPr txBox="1"/>
          <p:nvPr/>
        </p:nvSpPr>
        <p:spPr>
          <a:xfrm>
            <a:off x="3136235" y="4028985"/>
            <a:ext cx="4858660" cy="281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27" b="1" dirty="0">
                <a:solidFill>
                  <a:srgbClr val="4B4B4B"/>
                </a:solidFill>
              </a:rPr>
              <a:t>AI and computing-driven        molecular discovery and optimization</a:t>
            </a:r>
            <a:endParaRPr lang="en-US" sz="2454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40F781-3C19-4E4B-BBD4-F981D1551DD2}"/>
              </a:ext>
            </a:extLst>
          </p:cNvPr>
          <p:cNvSpPr txBox="1"/>
          <p:nvPr/>
        </p:nvSpPr>
        <p:spPr>
          <a:xfrm>
            <a:off x="1038679" y="1410301"/>
            <a:ext cx="1606237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6895" indent="-116895" defTabSz="311719">
              <a:spcBef>
                <a:spcPts val="102"/>
              </a:spcBef>
              <a:buFont typeface="+mj-lt"/>
              <a:buAutoNum type="arabicPeriod"/>
              <a:defRPr/>
            </a:pPr>
            <a:r>
              <a:rPr lang="en-US" sz="1091" b="1" dirty="0">
                <a:solidFill>
                  <a:srgbClr val="4B4B4B"/>
                </a:solidFill>
              </a:rPr>
              <a:t>Molecular data library  </a:t>
            </a:r>
            <a:r>
              <a:rPr lang="en-US" sz="1091" dirty="0">
                <a:solidFill>
                  <a:srgbClr val="4B4B4B"/>
                </a:solidFill>
              </a:rPr>
              <a:t>- Open curated and model-ready database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88369DD-D052-4E4E-8B45-0DA96164ECFC}"/>
              </a:ext>
            </a:extLst>
          </p:cNvPr>
          <p:cNvSpPr txBox="1"/>
          <p:nvPr/>
        </p:nvSpPr>
        <p:spPr>
          <a:xfrm>
            <a:off x="4224338" y="1422728"/>
            <a:ext cx="520473" cy="386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5" b="1" dirty="0">
                <a:solidFill>
                  <a:srgbClr val="4B4B4B"/>
                </a:solidFill>
              </a:rPr>
              <a:t>2. AMPL</a:t>
            </a:r>
            <a:endParaRPr lang="en-US" sz="955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6BEF2FC-F020-46D3-91B0-2785C4EF74FE}"/>
              </a:ext>
            </a:extLst>
          </p:cNvPr>
          <p:cNvSpPr txBox="1"/>
          <p:nvPr/>
        </p:nvSpPr>
        <p:spPr>
          <a:xfrm>
            <a:off x="1096752" y="5953301"/>
            <a:ext cx="4290852" cy="7138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311719">
              <a:spcBef>
                <a:spcPts val="102"/>
              </a:spcBef>
              <a:defRPr/>
            </a:pPr>
            <a:r>
              <a:rPr lang="en-US" sz="1227" b="1" dirty="0">
                <a:solidFill>
                  <a:srgbClr val="4B4B4B"/>
                </a:solidFill>
              </a:rPr>
              <a:t>2. AMPL (ATOM Modeling </a:t>
            </a:r>
            <a:r>
              <a:rPr lang="en-US" sz="1227" b="1" dirty="0" err="1">
                <a:solidFill>
                  <a:srgbClr val="4B4B4B"/>
                </a:solidFill>
              </a:rPr>
              <a:t>PlpeLine</a:t>
            </a:r>
            <a:r>
              <a:rPr lang="en-US" sz="1227" b="1" dirty="0">
                <a:solidFill>
                  <a:srgbClr val="4B4B4B"/>
                </a:solidFill>
              </a:rPr>
              <a:t>) – </a:t>
            </a:r>
          </a:p>
          <a:p>
            <a:pPr defTabSz="311719">
              <a:spcBef>
                <a:spcPts val="102"/>
              </a:spcBef>
              <a:defRPr/>
            </a:pPr>
            <a:r>
              <a:rPr lang="en-US" sz="1227" b="1" dirty="0">
                <a:solidFill>
                  <a:srgbClr val="4B4B4B"/>
                </a:solidFill>
              </a:rPr>
              <a:t>Predictive modeling</a:t>
            </a:r>
            <a:r>
              <a:rPr lang="en-US" sz="1227" dirty="0">
                <a:solidFill>
                  <a:srgbClr val="4B4B4B"/>
                </a:solidFill>
              </a:rPr>
              <a:t>: </a:t>
            </a:r>
            <a:r>
              <a:rPr lang="en-US" sz="1364" dirty="0">
                <a:solidFill>
                  <a:srgbClr val="4B4B4B"/>
                </a:solidFill>
              </a:rPr>
              <a:t>training, optimization, and property prediction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990A74-2ABB-4496-8044-6AFDE911CD44}"/>
              </a:ext>
            </a:extLst>
          </p:cNvPr>
          <p:cNvSpPr txBox="1"/>
          <p:nvPr/>
        </p:nvSpPr>
        <p:spPr>
          <a:xfrm>
            <a:off x="4327497" y="2512391"/>
            <a:ext cx="932399" cy="239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5" b="1" dirty="0">
                <a:solidFill>
                  <a:srgbClr val="4B4B4B"/>
                </a:solidFill>
              </a:rPr>
              <a:t>3. GMD</a:t>
            </a:r>
            <a:endParaRPr lang="en-US" sz="955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4249994-3FC8-4D14-835F-D3D563CCEA44}"/>
              </a:ext>
            </a:extLst>
          </p:cNvPr>
          <p:cNvSpPr txBox="1"/>
          <p:nvPr/>
        </p:nvSpPr>
        <p:spPr>
          <a:xfrm>
            <a:off x="6958755" y="2343260"/>
            <a:ext cx="1853652" cy="1138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194824" indent="-194824" defTabSz="311719">
              <a:spcBef>
                <a:spcPts val="102"/>
              </a:spcBef>
              <a:buFont typeface="Arial" panose="020B0604020202020204" pitchFamily="34" charset="0"/>
              <a:buChar char="•"/>
              <a:defRPr/>
            </a:pPr>
            <a:r>
              <a:rPr lang="en-US" sz="1091" dirty="0">
                <a:solidFill>
                  <a:srgbClr val="4B4B4B"/>
                </a:solidFill>
              </a:rPr>
              <a:t>Distributed collaborative public facing web application</a:t>
            </a:r>
          </a:p>
          <a:p>
            <a:pPr marL="194824" indent="-194824" defTabSz="311719">
              <a:spcBef>
                <a:spcPts val="102"/>
              </a:spcBef>
              <a:buFont typeface="Arial" panose="020B0604020202020204" pitchFamily="34" charset="0"/>
              <a:buChar char="•"/>
              <a:defRPr/>
            </a:pPr>
            <a:r>
              <a:rPr lang="en-US" sz="1091" dirty="0">
                <a:solidFill>
                  <a:srgbClr val="4B4B4B"/>
                </a:solidFill>
              </a:rPr>
              <a:t>Data Management</a:t>
            </a:r>
          </a:p>
          <a:p>
            <a:pPr defTabSz="311719">
              <a:spcBef>
                <a:spcPts val="102"/>
              </a:spcBef>
              <a:defRPr/>
            </a:pPr>
            <a:r>
              <a:rPr lang="en-US" sz="1091" dirty="0">
                <a:solidFill>
                  <a:srgbClr val="4B4B4B"/>
                </a:solidFill>
              </a:rPr>
              <a:t>       and Transfer</a:t>
            </a:r>
          </a:p>
          <a:p>
            <a:pPr marL="194824" indent="-194824" defTabSz="311719">
              <a:spcBef>
                <a:spcPts val="102"/>
              </a:spcBef>
              <a:buFont typeface="Arial" panose="020B0604020202020204" pitchFamily="34" charset="0"/>
              <a:buChar char="•"/>
              <a:defRPr/>
            </a:pPr>
            <a:r>
              <a:rPr lang="en-US" sz="1091" dirty="0">
                <a:solidFill>
                  <a:srgbClr val="4B4B4B"/>
                </a:solidFill>
              </a:rPr>
              <a:t>Configurable access levels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B7DB59-DF63-4AA2-8F58-350F4C863651}"/>
              </a:ext>
            </a:extLst>
          </p:cNvPr>
          <p:cNvGrpSpPr/>
          <p:nvPr/>
        </p:nvGrpSpPr>
        <p:grpSpPr>
          <a:xfrm>
            <a:off x="8086829" y="1496137"/>
            <a:ext cx="3076465" cy="2230657"/>
            <a:chOff x="557701" y="1299475"/>
            <a:chExt cx="5913554" cy="449208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19BE1DF-631B-410D-B3BE-BBA678D199A9}"/>
                </a:ext>
              </a:extLst>
            </p:cNvPr>
            <p:cNvSpPr/>
            <p:nvPr/>
          </p:nvSpPr>
          <p:spPr>
            <a:xfrm>
              <a:off x="1672104" y="3437064"/>
              <a:ext cx="1259576" cy="5544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18" dirty="0">
                  <a:solidFill>
                    <a:srgbClr val="FFFFFF"/>
                  </a:solidFill>
                  <a:latin typeface="Arial"/>
                </a:rPr>
                <a:t>Metadata Server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313F84-F8E3-4846-A663-FE0C7A80074D}"/>
                </a:ext>
              </a:extLst>
            </p:cNvPr>
            <p:cNvSpPr/>
            <p:nvPr/>
          </p:nvSpPr>
          <p:spPr>
            <a:xfrm rot="5400000">
              <a:off x="2880708" y="921582"/>
              <a:ext cx="642943" cy="30601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91" dirty="0">
                  <a:solidFill>
                    <a:srgbClr val="000000"/>
                  </a:solidFill>
                  <a:latin typeface="Arial"/>
                </a:rPr>
                <a:t>Data Services API Core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BC1C987-138D-4673-96B5-E002D6C8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110" y="3312153"/>
              <a:ext cx="1485081" cy="1813621"/>
            </a:xfrm>
            <a:prstGeom prst="rect">
              <a:avLst/>
            </a:prstGeom>
          </p:spPr>
        </p:pic>
        <p:sp>
          <p:nvSpPr>
            <p:cNvPr id="35" name="Left-Right Arrow 10">
              <a:extLst>
                <a:ext uri="{FF2B5EF4-FFF2-40B4-BE49-F238E27FC236}">
                  <a16:creationId xmlns:a16="http://schemas.microsoft.com/office/drawing/2014/main" id="{DDCB4421-90EE-4843-A77B-F6665C1DFC4E}"/>
                </a:ext>
              </a:extLst>
            </p:cNvPr>
            <p:cNvSpPr/>
            <p:nvPr/>
          </p:nvSpPr>
          <p:spPr>
            <a:xfrm rot="5400000">
              <a:off x="2189200" y="1840251"/>
              <a:ext cx="408351" cy="17152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614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Left-Right Arrow 11">
              <a:extLst>
                <a:ext uri="{FF2B5EF4-FFF2-40B4-BE49-F238E27FC236}">
                  <a16:creationId xmlns:a16="http://schemas.microsoft.com/office/drawing/2014/main" id="{790DF712-D5FC-4F8F-81B6-38D68CBB4425}"/>
                </a:ext>
              </a:extLst>
            </p:cNvPr>
            <p:cNvSpPr/>
            <p:nvPr/>
          </p:nvSpPr>
          <p:spPr>
            <a:xfrm rot="16200000">
              <a:off x="3458475" y="3049673"/>
              <a:ext cx="739982" cy="17152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614" dirty="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6D49BFC-24AD-4A2F-81CB-8B572632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082" y="2712931"/>
              <a:ext cx="675362" cy="608679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9FD8E5-8D12-44D6-A760-323097284652}"/>
                </a:ext>
              </a:extLst>
            </p:cNvPr>
            <p:cNvSpPr txBox="1"/>
            <p:nvPr/>
          </p:nvSpPr>
          <p:spPr>
            <a:xfrm>
              <a:off x="2839619" y="1367358"/>
              <a:ext cx="2480609" cy="481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55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</a:rPr>
                <a:t> Web Application</a:t>
              </a:r>
            </a:p>
          </p:txBody>
        </p:sp>
        <p:sp>
          <p:nvSpPr>
            <p:cNvPr id="39" name="Can 14">
              <a:extLst>
                <a:ext uri="{FF2B5EF4-FFF2-40B4-BE49-F238E27FC236}">
                  <a16:creationId xmlns:a16="http://schemas.microsoft.com/office/drawing/2014/main" id="{567887C3-1156-4C75-A377-77B594DAB345}"/>
                </a:ext>
              </a:extLst>
            </p:cNvPr>
            <p:cNvSpPr/>
            <p:nvPr/>
          </p:nvSpPr>
          <p:spPr>
            <a:xfrm>
              <a:off x="557701" y="2045838"/>
              <a:ext cx="1004031" cy="729099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55" dirty="0">
                  <a:solidFill>
                    <a:srgbClr val="000000"/>
                  </a:solidFill>
                </a:rPr>
                <a:t>User Database</a:t>
              </a:r>
            </a:p>
          </p:txBody>
        </p:sp>
        <p:sp>
          <p:nvSpPr>
            <p:cNvPr id="40" name="Can 15">
              <a:extLst>
                <a:ext uri="{FF2B5EF4-FFF2-40B4-BE49-F238E27FC236}">
                  <a16:creationId xmlns:a16="http://schemas.microsoft.com/office/drawing/2014/main" id="{B1FE3499-B552-4E4C-B14B-DD1F40F9CD57}"/>
                </a:ext>
              </a:extLst>
            </p:cNvPr>
            <p:cNvSpPr/>
            <p:nvPr/>
          </p:nvSpPr>
          <p:spPr>
            <a:xfrm>
              <a:off x="1732012" y="4335237"/>
              <a:ext cx="1164111" cy="836450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18" dirty="0">
                  <a:solidFill>
                    <a:srgbClr val="000000"/>
                  </a:solidFill>
                  <a:latin typeface="Arial"/>
                </a:rPr>
                <a:t>Metadata Store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3816BFF-46BA-4516-9981-EAE985D3883F}"/>
                </a:ext>
              </a:extLst>
            </p:cNvPr>
            <p:cNvSpPr txBox="1"/>
            <p:nvPr/>
          </p:nvSpPr>
          <p:spPr>
            <a:xfrm>
              <a:off x="2539276" y="5225350"/>
              <a:ext cx="2712521" cy="566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55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US" sz="1227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Object</a:t>
              </a:r>
              <a:r>
                <a:rPr lang="en-US" sz="955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US" sz="1227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Repository</a:t>
              </a:r>
              <a:endParaRPr lang="en-US" sz="955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42" name="Left-Right Arrow 17">
              <a:extLst>
                <a:ext uri="{FF2B5EF4-FFF2-40B4-BE49-F238E27FC236}">
                  <a16:creationId xmlns:a16="http://schemas.microsoft.com/office/drawing/2014/main" id="{8231C506-BEB9-4389-A080-D641AF24000B}"/>
                </a:ext>
              </a:extLst>
            </p:cNvPr>
            <p:cNvSpPr/>
            <p:nvPr/>
          </p:nvSpPr>
          <p:spPr>
            <a:xfrm rot="5400000">
              <a:off x="2085281" y="4178631"/>
              <a:ext cx="439742" cy="17311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614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Left-Right Arrow 18">
              <a:extLst>
                <a:ext uri="{FF2B5EF4-FFF2-40B4-BE49-F238E27FC236}">
                  <a16:creationId xmlns:a16="http://schemas.microsoft.com/office/drawing/2014/main" id="{A0F83515-82A1-4EDD-9B91-B13693B3475D}"/>
                </a:ext>
              </a:extLst>
            </p:cNvPr>
            <p:cNvSpPr/>
            <p:nvPr/>
          </p:nvSpPr>
          <p:spPr>
            <a:xfrm>
              <a:off x="4383464" y="3948500"/>
              <a:ext cx="780714" cy="24733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614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Left-Right Arrow 19">
              <a:extLst>
                <a:ext uri="{FF2B5EF4-FFF2-40B4-BE49-F238E27FC236}">
                  <a16:creationId xmlns:a16="http://schemas.microsoft.com/office/drawing/2014/main" id="{B653F755-6469-4CDE-B0ED-1ADBA05AB130}"/>
                </a:ext>
              </a:extLst>
            </p:cNvPr>
            <p:cNvSpPr/>
            <p:nvPr/>
          </p:nvSpPr>
          <p:spPr>
            <a:xfrm rot="16200000">
              <a:off x="1977557" y="3022913"/>
              <a:ext cx="669293" cy="15901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614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33415B-D57D-4E74-96F7-E77176AC98CE}"/>
                </a:ext>
              </a:extLst>
            </p:cNvPr>
            <p:cNvSpPr/>
            <p:nvPr/>
          </p:nvSpPr>
          <p:spPr>
            <a:xfrm>
              <a:off x="5187901" y="2137993"/>
              <a:ext cx="1283354" cy="296549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614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E988FC-3445-4715-BF6E-A0ECEF54873C}"/>
                </a:ext>
              </a:extLst>
            </p:cNvPr>
            <p:cNvSpPr txBox="1"/>
            <p:nvPr/>
          </p:nvSpPr>
          <p:spPr>
            <a:xfrm>
              <a:off x="5125371" y="2109980"/>
              <a:ext cx="1340974" cy="692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18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</a:rPr>
                <a:t>Transfer</a:t>
              </a:r>
            </a:p>
            <a:p>
              <a:pPr algn="ctr"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18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</a:rPr>
                <a:t>Endpoints</a:t>
              </a:r>
            </a:p>
          </p:txBody>
        </p:sp>
        <p:sp>
          <p:nvSpPr>
            <p:cNvPr id="47" name="Left-Right Arrow 22">
              <a:extLst>
                <a:ext uri="{FF2B5EF4-FFF2-40B4-BE49-F238E27FC236}">
                  <a16:creationId xmlns:a16="http://schemas.microsoft.com/office/drawing/2014/main" id="{56ABB94E-C9CF-44A7-B2CF-E4B3D773D8B0}"/>
                </a:ext>
              </a:extLst>
            </p:cNvPr>
            <p:cNvSpPr/>
            <p:nvPr/>
          </p:nvSpPr>
          <p:spPr>
            <a:xfrm>
              <a:off x="3861183" y="2965506"/>
              <a:ext cx="1326718" cy="17538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614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364096-4D9D-4665-9B5A-546B685086D4}"/>
                </a:ext>
              </a:extLst>
            </p:cNvPr>
            <p:cNvSpPr txBox="1"/>
            <p:nvPr/>
          </p:nvSpPr>
          <p:spPr>
            <a:xfrm>
              <a:off x="4460141" y="4186100"/>
              <a:ext cx="1042885" cy="52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91" dirty="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1364" dirty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49" name="Graphic 48" descr="Laptop">
              <a:extLst>
                <a:ext uri="{FF2B5EF4-FFF2-40B4-BE49-F238E27FC236}">
                  <a16:creationId xmlns:a16="http://schemas.microsoft.com/office/drawing/2014/main" id="{39085E4F-EBA7-4F13-A75D-1C94397AD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320226" y="4131191"/>
              <a:ext cx="914400" cy="899766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ACE314-146F-4CCE-976F-D2C53392A938}"/>
                </a:ext>
              </a:extLst>
            </p:cNvPr>
            <p:cNvSpPr txBox="1"/>
            <p:nvPr/>
          </p:nvSpPr>
          <p:spPr>
            <a:xfrm>
              <a:off x="5377563" y="4331843"/>
              <a:ext cx="1084197" cy="52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91" dirty="0">
                  <a:solidFill>
                    <a:srgbClr val="000000"/>
                  </a:solidFill>
                  <a:latin typeface="Arial" charset="0"/>
                </a:rPr>
                <a:t>Local</a:t>
              </a:r>
              <a:endParaRPr lang="en-US" sz="307" dirty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51" name="Graphic 50" descr="Circular flowchart">
              <a:extLst>
                <a:ext uri="{FF2B5EF4-FFF2-40B4-BE49-F238E27FC236}">
                  <a16:creationId xmlns:a16="http://schemas.microsoft.com/office/drawing/2014/main" id="{E3E13486-695E-4A51-85A6-808B4DF2F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38659" y="3366477"/>
              <a:ext cx="914400" cy="770296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C639B5-D8D2-4179-8DF4-DBD24BFE5EB5}"/>
                </a:ext>
              </a:extLst>
            </p:cNvPr>
            <p:cNvSpPr txBox="1"/>
            <p:nvPr/>
          </p:nvSpPr>
          <p:spPr>
            <a:xfrm>
              <a:off x="5408835" y="3578105"/>
              <a:ext cx="967325" cy="777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1171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55" dirty="0">
                  <a:solidFill>
                    <a:srgbClr val="000000"/>
                  </a:solidFill>
                  <a:latin typeface="Arial" charset="0"/>
                </a:rPr>
                <a:t>Globus</a:t>
              </a:r>
            </a:p>
          </p:txBody>
        </p:sp>
        <p:pic>
          <p:nvPicPr>
            <p:cNvPr id="53" name="Picture 52" descr="A picture containing headdress, helmet&#10;&#10;Description automatically generated">
              <a:extLst>
                <a:ext uri="{FF2B5EF4-FFF2-40B4-BE49-F238E27FC236}">
                  <a16:creationId xmlns:a16="http://schemas.microsoft.com/office/drawing/2014/main" id="{A238576D-18B2-4287-9FBE-480803ABA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788" y="1299475"/>
              <a:ext cx="501331" cy="382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383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213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Sarkar, Titli (NIH/NCI) [C]</dc:creator>
  <cp:lastModifiedBy>Sarkar, Titli (NIH/NCI) [C]</cp:lastModifiedBy>
  <cp:revision>1</cp:revision>
  <dcterms:created xsi:type="dcterms:W3CDTF">2022-03-14T16:21:54Z</dcterms:created>
  <dcterms:modified xsi:type="dcterms:W3CDTF">2022-03-15T03:08:14Z</dcterms:modified>
</cp:coreProperties>
</file>