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28"/>
  </p:notesMasterIdLst>
  <p:handoutMasterIdLst>
    <p:handoutMasterId r:id="rId29"/>
  </p:handoutMasterIdLst>
  <p:sldIdLst>
    <p:sldId id="265" r:id="rId2"/>
    <p:sldId id="271" r:id="rId3"/>
    <p:sldId id="275" r:id="rId4"/>
    <p:sldId id="289" r:id="rId5"/>
    <p:sldId id="290" r:id="rId6"/>
    <p:sldId id="307" r:id="rId7"/>
    <p:sldId id="308" r:id="rId8"/>
    <p:sldId id="309" r:id="rId9"/>
    <p:sldId id="274" r:id="rId10"/>
    <p:sldId id="273" r:id="rId11"/>
    <p:sldId id="306" r:id="rId12"/>
    <p:sldId id="272" r:id="rId13"/>
    <p:sldId id="279" r:id="rId14"/>
    <p:sldId id="278" r:id="rId15"/>
    <p:sldId id="291" r:id="rId16"/>
    <p:sldId id="292" r:id="rId17"/>
    <p:sldId id="293" r:id="rId18"/>
    <p:sldId id="284" r:id="rId19"/>
    <p:sldId id="310" r:id="rId20"/>
    <p:sldId id="311" r:id="rId21"/>
    <p:sldId id="315" r:id="rId22"/>
    <p:sldId id="316" r:id="rId23"/>
    <p:sldId id="285" r:id="rId24"/>
    <p:sldId id="294" r:id="rId25"/>
    <p:sldId id="287" r:id="rId26"/>
    <p:sldId id="288" r:id="rId27"/>
  </p:sldIdLst>
  <p:sldSz cx="9144000" cy="6858000" type="screen4x3"/>
  <p:notesSz cx="7010400" cy="9296400"/>
  <p:custDataLst>
    <p:tags r:id="rId30"/>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937"/>
    <a:srgbClr val="0C479D"/>
    <a:srgbClr val="9EC2F8"/>
    <a:srgbClr val="DDDDDD"/>
    <a:srgbClr val="B2B2B2"/>
    <a:srgbClr val="25753A"/>
    <a:srgbClr val="277D3E"/>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16" y="1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atin typeface="Arial" pitchFamily="34" charset="0"/>
              </a:defRPr>
            </a:lvl1pPr>
          </a:lstStyle>
          <a:p>
            <a:pPr>
              <a:defRPr/>
            </a:pPr>
            <a:endParaRPr lang="en-US"/>
          </a:p>
        </p:txBody>
      </p:sp>
      <p:sp>
        <p:nvSpPr>
          <p:cNvPr id="307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atin typeface="Arial" pitchFamily="34" charset="0"/>
              </a:defRPr>
            </a:lvl1pPr>
          </a:lstStyle>
          <a:p>
            <a:pPr>
              <a:defRPr/>
            </a:pPr>
            <a:endParaRPr lang="en-US"/>
          </a:p>
        </p:txBody>
      </p:sp>
      <p:sp>
        <p:nvSpPr>
          <p:cNvPr id="307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atin typeface="Arial" pitchFamily="34" charset="0"/>
              </a:defRPr>
            </a:lvl1pPr>
          </a:lstStyle>
          <a:p>
            <a:pPr>
              <a:defRPr/>
            </a:pPr>
            <a:endParaRPr lang="en-US"/>
          </a:p>
        </p:txBody>
      </p:sp>
      <p:sp>
        <p:nvSpPr>
          <p:cNvPr id="307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atin typeface="Arial" pitchFamily="34" charset="0"/>
              </a:defRPr>
            </a:lvl1pPr>
          </a:lstStyle>
          <a:p>
            <a:pPr>
              <a:defRPr/>
            </a:pPr>
            <a:fld id="{FF958E39-4CB5-4319-8A44-FB8AB521F579}" type="slidenum">
              <a:rPr lang="en-US"/>
              <a:pPr>
                <a:defRPr/>
              </a:pPr>
              <a:t>‹#›</a:t>
            </a:fld>
            <a:endParaRPr lang="en-US"/>
          </a:p>
        </p:txBody>
      </p:sp>
    </p:spTree>
    <p:extLst>
      <p:ext uri="{BB962C8B-B14F-4D97-AF65-F5344CB8AC3E}">
        <p14:creationId xmlns:p14="http://schemas.microsoft.com/office/powerpoint/2010/main" val="238728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35843" name="Rectangle 3"/>
          <p:cNvSpPr>
            <a:spLocks noGrp="1" noChangeArrowheads="1"/>
          </p:cNvSpPr>
          <p:nvPr>
            <p:ph type="dt"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168400" y="685800"/>
            <a:ext cx="4673600"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p:cNvSpPr>
            <a:spLocks noGrp="1" noChangeArrowheads="1"/>
          </p:cNvSpPr>
          <p:nvPr>
            <p:ph type="body" sz="quarter" idx="3"/>
          </p:nvPr>
        </p:nvSpPr>
        <p:spPr bwMode="auto">
          <a:xfrm>
            <a:off x="914400" y="4419600"/>
            <a:ext cx="5181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5846" name="Rectangle 6"/>
          <p:cNvSpPr>
            <a:spLocks noGrp="1" noChangeArrowheads="1"/>
          </p:cNvSpPr>
          <p:nvPr>
            <p:ph type="ftr" sz="quarter" idx="4"/>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35847" name="Rectangle 7"/>
          <p:cNvSpPr>
            <a:spLocks noGrp="1" noChangeArrowheads="1"/>
          </p:cNvSpPr>
          <p:nvPr>
            <p:ph type="sldNum" sz="quarter" idx="5"/>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BF361738-7D26-4BF8-8C35-0894EFF1C68B}" type="slidenum">
              <a:rPr lang="en-US"/>
              <a:pPr>
                <a:defRPr/>
              </a:pPr>
              <a:t>‹#›</a:t>
            </a:fld>
            <a:endParaRPr lang="en-US"/>
          </a:p>
        </p:txBody>
      </p:sp>
    </p:spTree>
    <p:extLst>
      <p:ext uri="{BB962C8B-B14F-4D97-AF65-F5344CB8AC3E}">
        <p14:creationId xmlns:p14="http://schemas.microsoft.com/office/powerpoint/2010/main" val="26459874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EFED638-F5AB-418D-B9E3-00EF0D7CDC92}" type="slidenum">
              <a:rPr lang="en-US" altLang="en-US" smtClean="0"/>
              <a:pPr eaLnBrk="1" hangingPunct="1"/>
              <a:t>1</a:t>
            </a:fld>
            <a:endParaRPr lang="en-US" alt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a:buFontTx/>
              <a:buAutoNum type="arabicPeriod"/>
            </a:pPr>
            <a:endParaRPr lang="en-US" altLang="en-US" smtClean="0">
              <a:latin typeface="Arial" charset="0"/>
            </a:endParaRP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627F66-4F12-4284-B653-A4D73B874FCB}" type="slidenum">
              <a:rPr lang="en-US" altLang="en-US" smtClean="0"/>
              <a:pPr eaLnBrk="1" hangingPunct="1"/>
              <a:t>15</a:t>
            </a:fld>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98500" lvl="1" indent="-231775">
              <a:buFontTx/>
              <a:buAutoNum type="arabicPeriod"/>
            </a:pPr>
            <a:endParaRPr lang="en-US" altLang="en-US" smtClean="0">
              <a:latin typeface="Arial" charset="0"/>
            </a:endParaRPr>
          </a:p>
        </p:txBody>
      </p:sp>
      <p:sp>
        <p:nvSpPr>
          <p:cNvPr id="27652" name="Slide Number Placeholder 3"/>
          <p:cNvSpPr txBox="1">
            <a:spLocks noGrp="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F0EA1BF4-92AF-4FE0-813C-3766A1AAEBE6}" type="slidenum">
              <a:rPr lang="en-US" altLang="en-US" sz="1200"/>
              <a:pPr algn="r" eaLnBrk="1" hangingPunct="1"/>
              <a:t>16</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98500" lvl="1" indent="-231775">
              <a:buFontTx/>
              <a:buAutoNum type="arabicPeriod"/>
            </a:pPr>
            <a:endParaRPr lang="en-US" altLang="en-US" smtClean="0">
              <a:latin typeface="Arial" charset="0"/>
            </a:endParaRPr>
          </a:p>
        </p:txBody>
      </p:sp>
      <p:sp>
        <p:nvSpPr>
          <p:cNvPr id="28676" name="Slide Number Placeholder 3"/>
          <p:cNvSpPr txBox="1">
            <a:spLocks noGrp="1"/>
          </p:cNvSpPr>
          <p:nvPr/>
        </p:nvSpPr>
        <p:spPr bwMode="auto">
          <a:xfrm>
            <a:off x="3970338"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7" tIns="46589" rIns="93177" bIns="46589"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C72CF4BC-09DF-4A6C-9E21-4CC61D0EA4F8}" type="slidenum">
              <a:rPr lang="en-US" altLang="en-US" sz="1200"/>
              <a:pPr algn="r" eaLnBrk="1" hangingPunct="1"/>
              <a:t>17</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1395413" cy="6858000"/>
          </a:xfrm>
          <a:prstGeom prst="rect">
            <a:avLst/>
          </a:prstGeom>
          <a:solidFill>
            <a:srgbClr val="0C479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5" name="Text Box 5"/>
          <p:cNvSpPr txBox="1">
            <a:spLocks noChangeArrowheads="1"/>
          </p:cNvSpPr>
          <p:nvPr userDrawn="1"/>
        </p:nvSpPr>
        <p:spPr bwMode="auto">
          <a:xfrm rot="16200000">
            <a:off x="-1189831" y="1962943"/>
            <a:ext cx="4497388" cy="549275"/>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defRPr/>
            </a:pPr>
            <a:r>
              <a:rPr lang="en-US" sz="3000" smtClean="0">
                <a:solidFill>
                  <a:schemeClr val="bg1"/>
                </a:solidFill>
              </a:rPr>
              <a:t>National Cancer Institute</a:t>
            </a:r>
          </a:p>
        </p:txBody>
      </p:sp>
      <p:pic>
        <p:nvPicPr>
          <p:cNvPr id="6" name="Picture 11" descr="fix-DHHS-NIH-onwhite"/>
          <p:cNvPicPr>
            <a:picLocks noChangeAspect="1" noChangeArrowheads="1"/>
          </p:cNvPicPr>
          <p:nvPr userDrawn="1"/>
        </p:nvPicPr>
        <p:blipFill>
          <a:blip r:embed="rId2">
            <a:clrChange>
              <a:clrFrom>
                <a:srgbClr val="B2B2B2"/>
              </a:clrFrom>
              <a:clrTo>
                <a:srgbClr val="B2B2B2">
                  <a:alpha val="0"/>
                </a:srgbClr>
              </a:clrTo>
            </a:clrChange>
            <a:extLst>
              <a:ext uri="{28A0092B-C50C-407E-A947-70E740481C1C}">
                <a14:useLocalDpi xmlns:a14="http://schemas.microsoft.com/office/drawing/2010/main" val="0"/>
              </a:ext>
            </a:extLst>
          </a:blip>
          <a:srcRect/>
          <a:stretch>
            <a:fillRect/>
          </a:stretch>
        </p:blipFill>
        <p:spPr bwMode="auto">
          <a:xfrm>
            <a:off x="85725" y="5745163"/>
            <a:ext cx="12319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8" name="Rectangle 2"/>
          <p:cNvSpPr>
            <a:spLocks noGrp="1" noChangeArrowheads="1"/>
          </p:cNvSpPr>
          <p:nvPr>
            <p:ph type="ctrTitle"/>
          </p:nvPr>
        </p:nvSpPr>
        <p:spPr>
          <a:xfrm>
            <a:off x="2505074" y="1533525"/>
            <a:ext cx="6191251" cy="1847850"/>
          </a:xfrm>
        </p:spPr>
        <p:txBody>
          <a:bodyPr anchor="b"/>
          <a:lstStyle>
            <a:lvl1pPr>
              <a:lnSpc>
                <a:spcPct val="95000"/>
              </a:lnSpc>
              <a:defRPr sz="3600" b="1" i="0">
                <a:latin typeface="Arial Narrow" pitchFamily="34" charset="0"/>
              </a:defRPr>
            </a:lvl1pPr>
          </a:lstStyle>
          <a:p>
            <a:r>
              <a:rPr lang="en-US" dirty="0"/>
              <a:t>Click to edit Master title style</a:t>
            </a:r>
          </a:p>
        </p:txBody>
      </p:sp>
      <p:sp>
        <p:nvSpPr>
          <p:cNvPr id="80899" name="Rectangle 3"/>
          <p:cNvSpPr>
            <a:spLocks noGrp="1" noChangeArrowheads="1"/>
          </p:cNvSpPr>
          <p:nvPr>
            <p:ph type="subTitle" idx="1"/>
          </p:nvPr>
        </p:nvSpPr>
        <p:spPr>
          <a:xfrm>
            <a:off x="2505074" y="3505200"/>
            <a:ext cx="6200775" cy="1546225"/>
          </a:xfrm>
        </p:spPr>
        <p:txBody>
          <a:bodyPr/>
          <a:lstStyle>
            <a:lvl1pPr marL="0" indent="0">
              <a:buFontTx/>
              <a:buNone/>
              <a:defRPr sz="1600"/>
            </a:lvl1pPr>
          </a:lstStyle>
          <a:p>
            <a:r>
              <a:rPr lang="en-US" dirty="0"/>
              <a:t>Click to edit Master subtitle style</a:t>
            </a:r>
          </a:p>
        </p:txBody>
      </p:sp>
    </p:spTree>
    <p:extLst>
      <p:ext uri="{BB962C8B-B14F-4D97-AF65-F5344CB8AC3E}">
        <p14:creationId xmlns:p14="http://schemas.microsoft.com/office/powerpoint/2010/main" val="350220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61498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ar - Title and Content">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0" y="0"/>
            <a:ext cx="9144000" cy="1162050"/>
          </a:xfrm>
          <a:prstGeom prst="rect">
            <a:avLst/>
          </a:prstGeom>
          <a:solidFill>
            <a:srgbClr val="0C479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endParaRPr lang="en-US" altLang="en-US"/>
          </a:p>
        </p:txBody>
      </p:sp>
      <p:sp>
        <p:nvSpPr>
          <p:cNvPr id="2" name="Title 1"/>
          <p:cNvSpPr>
            <a:spLocks noGrp="1"/>
          </p:cNvSpPr>
          <p:nvPr>
            <p:ph type="title"/>
          </p:nvPr>
        </p:nvSpPr>
        <p:spPr>
          <a:effectLst/>
        </p:spPr>
        <p:txBody>
          <a:bodyPr/>
          <a:lstStyle>
            <a:lvl1pPr>
              <a:defRPr>
                <a:solidFill>
                  <a:schemeClr val="bg1"/>
                </a:solidFill>
                <a:effectLs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6759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Rectangle 3"/>
          <p:cNvSpPr/>
          <p:nvPr userDrawn="1"/>
        </p:nvSpPr>
        <p:spPr>
          <a:xfrm>
            <a:off x="723900" y="4152900"/>
            <a:ext cx="7772400" cy="182563"/>
          </a:xfrm>
          <a:prstGeom prst="rect">
            <a:avLst/>
          </a:prstGeom>
          <a:solidFill>
            <a:srgbClr val="76766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2730500"/>
            <a:ext cx="7772400" cy="1362075"/>
          </a:xfrm>
        </p:spPr>
        <p:txBody>
          <a:bodyPr anchor="b"/>
          <a:lstStyle>
            <a:lvl1pPr algn="l">
              <a:defRPr sz="40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722313" y="4449763"/>
            <a:ext cx="7772400" cy="1500187"/>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extLst>
      <p:ext uri="{BB962C8B-B14F-4D97-AF65-F5344CB8AC3E}">
        <p14:creationId xmlns:p14="http://schemas.microsoft.com/office/powerpoint/2010/main" val="28198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69888" y="1295400"/>
            <a:ext cx="4040187" cy="48307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562475" y="1295400"/>
            <a:ext cx="4040188" cy="4830763"/>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92606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91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9105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3231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369888" y="1295400"/>
            <a:ext cx="8345487"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7" name="Rectangle 2"/>
          <p:cNvSpPr>
            <a:spLocks noGrp="1" noChangeArrowheads="1"/>
          </p:cNvSpPr>
          <p:nvPr>
            <p:ph type="title"/>
          </p:nvPr>
        </p:nvSpPr>
        <p:spPr bwMode="auto">
          <a:xfrm>
            <a:off x="373063" y="0"/>
            <a:ext cx="8342312" cy="11430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 name="TextBox 11"/>
          <p:cNvSpPr txBox="1"/>
          <p:nvPr userDrawn="1"/>
        </p:nvSpPr>
        <p:spPr>
          <a:xfrm>
            <a:off x="5057775" y="6429375"/>
            <a:ext cx="3886200" cy="323850"/>
          </a:xfrm>
          <a:prstGeom prst="rect">
            <a:avLst/>
          </a:prstGeom>
          <a:noFill/>
        </p:spPr>
        <p:txBody>
          <a:bodyPr anchor="b">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r">
              <a:defRPr/>
            </a:pPr>
            <a:r>
              <a:rPr lang="en-US" sz="1500" b="1" dirty="0" smtClean="0">
                <a:solidFill>
                  <a:schemeClr val="bg1">
                    <a:lumMod val="65000"/>
                  </a:schemeClr>
                </a:solidFill>
              </a:rPr>
              <a:t>Frederick National Laboratory</a:t>
            </a:r>
            <a:endParaRPr lang="en-US" sz="1500" b="1" dirty="0">
              <a:solidFill>
                <a:schemeClr val="bg1">
                  <a:lumMod val="65000"/>
                </a:schemeClr>
              </a:solidFill>
            </a:endParaRPr>
          </a:p>
        </p:txBody>
      </p:sp>
    </p:spTree>
  </p:cSld>
  <p:clrMap bg1="lt1" tx1="dk1" bg2="lt2" tx2="dk2" accent1="accent1" accent2="accent2" accent3="accent3" accent4="accent4" accent5="accent5" accent6="accent6" hlink="hlink" folHlink="folHlink"/>
  <p:sldLayoutIdLst>
    <p:sldLayoutId id="2147484225" r:id="rId1"/>
    <p:sldLayoutId id="2147484220" r:id="rId2"/>
    <p:sldLayoutId id="2147484226" r:id="rId3"/>
    <p:sldLayoutId id="2147484227" r:id="rId4"/>
    <p:sldLayoutId id="2147484221" r:id="rId5"/>
    <p:sldLayoutId id="2147484222" r:id="rId6"/>
    <p:sldLayoutId id="2147484223" r:id="rId7"/>
    <p:sldLayoutId id="2147484224" r:id="rId8"/>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3200" b="1">
          <a:solidFill>
            <a:srgbClr val="0C479D"/>
          </a:solidFill>
          <a:latin typeface="Arial Narrow" pitchFamily="34" charset="0"/>
          <a:ea typeface="+mj-ea"/>
          <a:cs typeface="+mj-cs"/>
        </a:defRPr>
      </a:lvl1pPr>
      <a:lvl2pPr algn="l" rtl="0" eaLnBrk="0" fontAlgn="base" hangingPunct="0">
        <a:lnSpc>
          <a:spcPct val="90000"/>
        </a:lnSpc>
        <a:spcBef>
          <a:spcPct val="0"/>
        </a:spcBef>
        <a:spcAft>
          <a:spcPct val="0"/>
        </a:spcAft>
        <a:defRPr sz="3200" b="1">
          <a:solidFill>
            <a:srgbClr val="0C479D"/>
          </a:solidFill>
          <a:latin typeface="Arial Narrow" pitchFamily="48" charset="0"/>
        </a:defRPr>
      </a:lvl2pPr>
      <a:lvl3pPr algn="l" rtl="0" eaLnBrk="0" fontAlgn="base" hangingPunct="0">
        <a:lnSpc>
          <a:spcPct val="90000"/>
        </a:lnSpc>
        <a:spcBef>
          <a:spcPct val="0"/>
        </a:spcBef>
        <a:spcAft>
          <a:spcPct val="0"/>
        </a:spcAft>
        <a:defRPr sz="3200" b="1">
          <a:solidFill>
            <a:srgbClr val="0C479D"/>
          </a:solidFill>
          <a:latin typeface="Arial Narrow" pitchFamily="48" charset="0"/>
        </a:defRPr>
      </a:lvl3pPr>
      <a:lvl4pPr algn="l" rtl="0" eaLnBrk="0" fontAlgn="base" hangingPunct="0">
        <a:lnSpc>
          <a:spcPct val="90000"/>
        </a:lnSpc>
        <a:spcBef>
          <a:spcPct val="0"/>
        </a:spcBef>
        <a:spcAft>
          <a:spcPct val="0"/>
        </a:spcAft>
        <a:defRPr sz="3200" b="1">
          <a:solidFill>
            <a:srgbClr val="0C479D"/>
          </a:solidFill>
          <a:latin typeface="Arial Narrow" pitchFamily="48" charset="0"/>
        </a:defRPr>
      </a:lvl4pPr>
      <a:lvl5pPr algn="l" rtl="0" eaLnBrk="0" fontAlgn="base" hangingPunct="0">
        <a:lnSpc>
          <a:spcPct val="90000"/>
        </a:lnSpc>
        <a:spcBef>
          <a:spcPct val="0"/>
        </a:spcBef>
        <a:spcAft>
          <a:spcPct val="0"/>
        </a:spcAft>
        <a:defRPr sz="3200" b="1">
          <a:solidFill>
            <a:srgbClr val="0C479D"/>
          </a:solidFill>
          <a:latin typeface="Arial Narrow" pitchFamily="48" charset="0"/>
        </a:defRPr>
      </a:lvl5pPr>
      <a:lvl6pPr marL="457200" algn="l" rtl="0" fontAlgn="base">
        <a:lnSpc>
          <a:spcPct val="90000"/>
        </a:lnSpc>
        <a:spcBef>
          <a:spcPct val="0"/>
        </a:spcBef>
        <a:spcAft>
          <a:spcPct val="0"/>
        </a:spcAft>
        <a:defRPr sz="3200" b="1" i="1">
          <a:solidFill>
            <a:srgbClr val="0C479D"/>
          </a:solidFill>
          <a:latin typeface="Arial" pitchFamily="34" charset="0"/>
        </a:defRPr>
      </a:lvl6pPr>
      <a:lvl7pPr marL="914400" algn="l" rtl="0" fontAlgn="base">
        <a:lnSpc>
          <a:spcPct val="90000"/>
        </a:lnSpc>
        <a:spcBef>
          <a:spcPct val="0"/>
        </a:spcBef>
        <a:spcAft>
          <a:spcPct val="0"/>
        </a:spcAft>
        <a:defRPr sz="3200" b="1" i="1">
          <a:solidFill>
            <a:srgbClr val="0C479D"/>
          </a:solidFill>
          <a:latin typeface="Arial" pitchFamily="34" charset="0"/>
        </a:defRPr>
      </a:lvl7pPr>
      <a:lvl8pPr marL="1371600" algn="l" rtl="0" fontAlgn="base">
        <a:lnSpc>
          <a:spcPct val="90000"/>
        </a:lnSpc>
        <a:spcBef>
          <a:spcPct val="0"/>
        </a:spcBef>
        <a:spcAft>
          <a:spcPct val="0"/>
        </a:spcAft>
        <a:defRPr sz="3200" b="1" i="1">
          <a:solidFill>
            <a:srgbClr val="0C479D"/>
          </a:solidFill>
          <a:latin typeface="Arial" pitchFamily="34" charset="0"/>
        </a:defRPr>
      </a:lvl8pPr>
      <a:lvl9pPr marL="1828800" algn="l" rtl="0" fontAlgn="base">
        <a:lnSpc>
          <a:spcPct val="90000"/>
        </a:lnSpc>
        <a:spcBef>
          <a:spcPct val="0"/>
        </a:spcBef>
        <a:spcAft>
          <a:spcPct val="0"/>
        </a:spcAft>
        <a:defRPr sz="3200" b="1" i="1">
          <a:solidFill>
            <a:srgbClr val="0C479D"/>
          </a:solidFill>
          <a:latin typeface="Arial" pitchFamily="34" charset="0"/>
        </a:defRPr>
      </a:lvl9pPr>
    </p:titleStyle>
    <p:bodyStyle>
      <a:lvl1pPr marL="287338" indent="-287338" algn="l" rtl="0" eaLnBrk="0" fontAlgn="base" hangingPunct="0">
        <a:lnSpc>
          <a:spcPct val="95000"/>
        </a:lnSpc>
        <a:spcBef>
          <a:spcPts val="1200"/>
        </a:spcBef>
        <a:spcAft>
          <a:spcPct val="0"/>
        </a:spcAft>
        <a:buClr>
          <a:srgbClr val="0C479D"/>
        </a:buClr>
        <a:buChar char="•"/>
        <a:defRPr sz="2200">
          <a:solidFill>
            <a:schemeClr val="tx1"/>
          </a:solidFill>
          <a:latin typeface="+mn-lt"/>
          <a:ea typeface="+mn-ea"/>
          <a:cs typeface="+mn-cs"/>
        </a:defRPr>
      </a:lvl1pPr>
      <a:lvl2pPr marL="687388" indent="-285750" algn="l" rtl="0" eaLnBrk="0" fontAlgn="base" hangingPunct="0">
        <a:lnSpc>
          <a:spcPct val="95000"/>
        </a:lnSpc>
        <a:spcBef>
          <a:spcPts val="1200"/>
        </a:spcBef>
        <a:spcAft>
          <a:spcPct val="0"/>
        </a:spcAft>
        <a:buClr>
          <a:srgbClr val="0C479D"/>
        </a:buClr>
        <a:buFont typeface="Arial" charset="0"/>
        <a:buChar char="–"/>
        <a:defRPr sz="2200">
          <a:solidFill>
            <a:schemeClr val="tx1"/>
          </a:solidFill>
          <a:latin typeface="+mn-lt"/>
        </a:defRPr>
      </a:lvl2pPr>
      <a:lvl3pPr marL="1143000" indent="-228600" algn="l" rtl="0" eaLnBrk="0" fontAlgn="base" hangingPunct="0">
        <a:lnSpc>
          <a:spcPct val="95000"/>
        </a:lnSpc>
        <a:spcBef>
          <a:spcPts val="1200"/>
        </a:spcBef>
        <a:spcAft>
          <a:spcPct val="0"/>
        </a:spcAft>
        <a:buClr>
          <a:srgbClr val="0C479D"/>
        </a:buClr>
        <a:buChar char="•"/>
        <a:defRPr sz="2000">
          <a:solidFill>
            <a:schemeClr val="tx1"/>
          </a:solidFill>
          <a:latin typeface="+mn-lt"/>
        </a:defRPr>
      </a:lvl3pPr>
      <a:lvl4pPr marL="1485900" indent="-228600" algn="l" rtl="0" eaLnBrk="0" fontAlgn="base" hangingPunct="0">
        <a:lnSpc>
          <a:spcPct val="95000"/>
        </a:lnSpc>
        <a:spcBef>
          <a:spcPts val="1200"/>
        </a:spcBef>
        <a:spcAft>
          <a:spcPct val="0"/>
        </a:spcAft>
        <a:buClr>
          <a:srgbClr val="0C479D"/>
        </a:buClr>
        <a:buChar char="–"/>
        <a:defRPr sz="2000">
          <a:solidFill>
            <a:schemeClr val="tx1"/>
          </a:solidFill>
          <a:latin typeface="+mn-lt"/>
        </a:defRPr>
      </a:lvl4pPr>
      <a:lvl5pPr marL="1828800" indent="-228600" algn="l" rtl="0" eaLnBrk="0" fontAlgn="base" hangingPunct="0">
        <a:lnSpc>
          <a:spcPct val="95000"/>
        </a:lnSpc>
        <a:spcBef>
          <a:spcPts val="1200"/>
        </a:spcBef>
        <a:spcAft>
          <a:spcPct val="0"/>
        </a:spcAft>
        <a:buClr>
          <a:srgbClr val="0C479D"/>
        </a:buClr>
        <a:buChar char="»"/>
        <a:defRPr sz="2000">
          <a:solidFill>
            <a:schemeClr val="tx1"/>
          </a:solidFill>
          <a:latin typeface="+mn-lt"/>
        </a:defRPr>
      </a:lvl5pPr>
      <a:lvl6pPr marL="2286000" indent="-228600" algn="l" rtl="0" fontAlgn="base">
        <a:lnSpc>
          <a:spcPct val="95000"/>
        </a:lnSpc>
        <a:spcBef>
          <a:spcPct val="45000"/>
        </a:spcBef>
        <a:spcAft>
          <a:spcPct val="0"/>
        </a:spcAft>
        <a:buClr>
          <a:srgbClr val="0C479D"/>
        </a:buClr>
        <a:buChar char="»"/>
        <a:defRPr sz="2000">
          <a:solidFill>
            <a:schemeClr val="tx1"/>
          </a:solidFill>
          <a:latin typeface="+mn-lt"/>
        </a:defRPr>
      </a:lvl6pPr>
      <a:lvl7pPr marL="2743200" indent="-228600" algn="l" rtl="0" fontAlgn="base">
        <a:lnSpc>
          <a:spcPct val="95000"/>
        </a:lnSpc>
        <a:spcBef>
          <a:spcPct val="45000"/>
        </a:spcBef>
        <a:spcAft>
          <a:spcPct val="0"/>
        </a:spcAft>
        <a:buClr>
          <a:srgbClr val="0C479D"/>
        </a:buClr>
        <a:buChar char="»"/>
        <a:defRPr sz="2000">
          <a:solidFill>
            <a:schemeClr val="tx1"/>
          </a:solidFill>
          <a:latin typeface="+mn-lt"/>
        </a:defRPr>
      </a:lvl7pPr>
      <a:lvl8pPr marL="3200400" indent="-228600" algn="l" rtl="0" fontAlgn="base">
        <a:lnSpc>
          <a:spcPct val="95000"/>
        </a:lnSpc>
        <a:spcBef>
          <a:spcPct val="45000"/>
        </a:spcBef>
        <a:spcAft>
          <a:spcPct val="0"/>
        </a:spcAft>
        <a:buClr>
          <a:srgbClr val="0C479D"/>
        </a:buClr>
        <a:buChar char="»"/>
        <a:defRPr sz="2000">
          <a:solidFill>
            <a:schemeClr val="tx1"/>
          </a:solidFill>
          <a:latin typeface="+mn-lt"/>
        </a:defRPr>
      </a:lvl8pPr>
      <a:lvl9pPr marL="3657600" indent="-228600" algn="l" rtl="0" fontAlgn="base">
        <a:lnSpc>
          <a:spcPct val="95000"/>
        </a:lnSpc>
        <a:spcBef>
          <a:spcPct val="45000"/>
        </a:spcBef>
        <a:spcAft>
          <a:spcPct val="0"/>
        </a:spcAft>
        <a:buClr>
          <a:srgbClr val="0C479D"/>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LeidosBiomed@invoices.corcentric.com"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mailto:stahlbergea@mail.nih.gov" TargetMode="External"/><Relationship Id="rId2" Type="http://schemas.openxmlformats.org/officeDocument/2006/relationships/hyperlink" Target="mailto:imank@mail.nih.gov" TargetMode="External"/><Relationship Id="rId1" Type="http://schemas.openxmlformats.org/officeDocument/2006/relationships/slideLayout" Target="../slideLayouts/slideLayout3.xml"/><Relationship Id="rId5" Type="http://schemas.openxmlformats.org/officeDocument/2006/relationships/hyperlink" Target="mailto:konevas@mail.nih.gov" TargetMode="External"/><Relationship Id="rId4" Type="http://schemas.openxmlformats.org/officeDocument/2006/relationships/hyperlink" Target="mailto:Zhengwu.Lu@nih.gov"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eran.rosenberg@nih.gov" TargetMode="External"/><Relationship Id="rId2" Type="http://schemas.openxmlformats.org/officeDocument/2006/relationships/hyperlink" Target="mailto:ari@bioteam.ne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
          <p:cNvSpPr>
            <a:spLocks noGrp="1" noChangeArrowheads="1"/>
          </p:cNvSpPr>
          <p:nvPr>
            <p:ph type="ctrTitle"/>
          </p:nvPr>
        </p:nvSpPr>
        <p:spPr>
          <a:xfrm>
            <a:off x="2505075" y="1438275"/>
            <a:ext cx="5886450" cy="1943099"/>
          </a:xfrm>
        </p:spPr>
        <p:txBody>
          <a:bodyPr/>
          <a:lstStyle/>
          <a:p>
            <a:pPr eaLnBrk="1" hangingPunct="1"/>
            <a:r>
              <a:rPr lang="en-US" sz="2400" dirty="0"/>
              <a:t>Prototyping high performance computing API to deposit and recover datasets</a:t>
            </a:r>
            <a:br>
              <a:rPr lang="en-US" sz="2400" dirty="0"/>
            </a:br>
            <a:r>
              <a:rPr lang="en-US" altLang="en-US" sz="2400" dirty="0" smtClean="0">
                <a:latin typeface="Arial Narrow" pitchFamily="48" charset="0"/>
              </a:rPr>
              <a:t>- Kickoff Meeting</a:t>
            </a:r>
            <a:br>
              <a:rPr lang="en-US" altLang="en-US" sz="2400" dirty="0" smtClean="0">
                <a:latin typeface="Arial Narrow" pitchFamily="48" charset="0"/>
              </a:rPr>
            </a:br>
            <a:r>
              <a:rPr lang="en-US" altLang="en-US" dirty="0" smtClean="0">
                <a:latin typeface="Arial Narrow" pitchFamily="48" charset="0"/>
              </a:rPr>
              <a:t/>
            </a:r>
            <a:br>
              <a:rPr lang="en-US" altLang="en-US" dirty="0" smtClean="0">
                <a:latin typeface="Arial Narrow" pitchFamily="48" charset="0"/>
              </a:rPr>
            </a:br>
            <a:r>
              <a:rPr lang="en-US" altLang="en-US" sz="1800" dirty="0" smtClean="0">
                <a:latin typeface="Arial Narrow" pitchFamily="48" charset="0"/>
              </a:rPr>
              <a:t>Contract# - S15-072</a:t>
            </a:r>
          </a:p>
        </p:txBody>
      </p:sp>
      <p:sp>
        <p:nvSpPr>
          <p:cNvPr id="5123" name="Rectangle 11"/>
          <p:cNvSpPr>
            <a:spLocks noGrp="1" noChangeArrowheads="1"/>
          </p:cNvSpPr>
          <p:nvPr>
            <p:ph type="subTitle" idx="1"/>
          </p:nvPr>
        </p:nvSpPr>
        <p:spPr>
          <a:xfrm>
            <a:off x="2505075" y="4467225"/>
            <a:ext cx="6200775" cy="800100"/>
          </a:xfrm>
        </p:spPr>
        <p:txBody>
          <a:bodyPr/>
          <a:lstStyle/>
          <a:p>
            <a:pPr eaLnBrk="1" hangingPunct="1"/>
            <a:endParaRPr lang="en-US" altLang="en-US" dirty="0" smtClean="0"/>
          </a:p>
          <a:p>
            <a:pPr eaLnBrk="1" hangingPunct="1"/>
            <a:r>
              <a:rPr lang="en-US" altLang="en-US" dirty="0" smtClean="0"/>
              <a:t>April 8</a:t>
            </a:r>
            <a:r>
              <a:rPr lang="en-US" altLang="en-US" baseline="30000" dirty="0" smtClean="0"/>
              <a:t>th</a:t>
            </a:r>
            <a:r>
              <a:rPr lang="en-US" altLang="en-US" dirty="0" smtClean="0"/>
              <a:t>, 2014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a:effectLst>
            <a:outerShdw dist="17961" dir="2700000" algn="ctr" rotWithShape="0">
              <a:srgbClr val="DDDDDD"/>
            </a:outerShdw>
          </a:effectLst>
        </p:spPr>
        <p:txBody>
          <a:bodyPr/>
          <a:lstStyle/>
          <a:p>
            <a:r>
              <a:rPr lang="en-US" altLang="en-US" smtClean="0">
                <a:latin typeface="Arial Narrow" pitchFamily="48" charset="0"/>
              </a:rPr>
              <a:t>Tasks</a:t>
            </a:r>
          </a:p>
        </p:txBody>
      </p:sp>
      <p:sp>
        <p:nvSpPr>
          <p:cNvPr id="11267" name="Content Placeholder 4"/>
          <p:cNvSpPr>
            <a:spLocks noGrp="1"/>
          </p:cNvSpPr>
          <p:nvPr>
            <p:ph idx="1"/>
          </p:nvPr>
        </p:nvSpPr>
        <p:spPr/>
        <p:txBody>
          <a:bodyPr/>
          <a:lstStyle/>
          <a:p>
            <a:pPr>
              <a:spcBef>
                <a:spcPct val="30000"/>
              </a:spcBef>
              <a:defRPr/>
            </a:pPr>
            <a:r>
              <a:rPr lang="en-US" dirty="0" smtClean="0"/>
              <a:t>Program Management</a:t>
            </a:r>
          </a:p>
          <a:p>
            <a:pPr lvl="1">
              <a:spcBef>
                <a:spcPct val="30000"/>
              </a:spcBef>
              <a:defRPr/>
            </a:pPr>
            <a:r>
              <a:rPr lang="en-US" dirty="0"/>
              <a:t>Source code </a:t>
            </a:r>
            <a:r>
              <a:rPr lang="en-US" dirty="0" smtClean="0"/>
              <a:t>repository, potentially GitHub</a:t>
            </a:r>
          </a:p>
          <a:p>
            <a:pPr lvl="1">
              <a:spcBef>
                <a:spcPct val="30000"/>
              </a:spcBef>
              <a:defRPr/>
            </a:pPr>
            <a:r>
              <a:rPr lang="en-US" dirty="0" smtClean="0"/>
              <a:t>Project feature/backlog tracking, potentially custom JIRA</a:t>
            </a:r>
            <a:endParaRPr lang="en-US" dirty="0"/>
          </a:p>
          <a:p>
            <a:pPr lvl="1">
              <a:spcBef>
                <a:spcPct val="30000"/>
              </a:spcBef>
              <a:defRPr/>
            </a:pPr>
            <a:r>
              <a:rPr lang="en-US" dirty="0" smtClean="0"/>
              <a:t>Monthly technical and financial reports</a:t>
            </a:r>
          </a:p>
          <a:p>
            <a:pPr lvl="1">
              <a:spcBef>
                <a:spcPct val="30000"/>
              </a:spcBef>
              <a:defRPr/>
            </a:pPr>
            <a:r>
              <a:rPr lang="en-US" dirty="0" smtClean="0"/>
              <a:t>Status Meetings (weekly and as needed)</a:t>
            </a:r>
          </a:p>
          <a:p>
            <a:pPr lvl="1">
              <a:spcBef>
                <a:spcPct val="30000"/>
              </a:spcBef>
              <a:defRPr/>
            </a:pPr>
            <a:r>
              <a:rPr lang="en-US" dirty="0" smtClean="0"/>
              <a:t>Project Summary Report</a:t>
            </a:r>
          </a:p>
          <a:p>
            <a:pPr>
              <a:spcBef>
                <a:spcPct val="30000"/>
              </a:spcBef>
              <a:defRPr/>
            </a:pPr>
            <a:r>
              <a:rPr lang="en-US" dirty="0" smtClean="0"/>
              <a:t>Prototyping Tasks </a:t>
            </a:r>
          </a:p>
          <a:p>
            <a:pPr lvl="1">
              <a:spcBef>
                <a:spcPct val="30000"/>
              </a:spcBef>
              <a:defRPr/>
            </a:pPr>
            <a:r>
              <a:rPr lang="en-US" sz="2000" dirty="0" smtClean="0"/>
              <a:t>Requirements </a:t>
            </a:r>
            <a:r>
              <a:rPr lang="en-US" sz="2000" dirty="0"/>
              <a:t>gathering and use case </a:t>
            </a:r>
            <a:r>
              <a:rPr lang="en-US" sz="2000" dirty="0" smtClean="0"/>
              <a:t>development</a:t>
            </a:r>
          </a:p>
          <a:p>
            <a:pPr marL="401638" lvl="1" indent="0">
              <a:spcBef>
                <a:spcPct val="30000"/>
              </a:spcBef>
              <a:buNone/>
              <a:defRPr/>
            </a:pPr>
            <a:r>
              <a:rPr lang="en-US" sz="2000" dirty="0" smtClean="0"/>
              <a:t>    Plan to meet with 7 investigators/advisors in the month of </a:t>
            </a:r>
          </a:p>
          <a:p>
            <a:pPr marL="401638" lvl="1" indent="0">
              <a:spcBef>
                <a:spcPct val="30000"/>
              </a:spcBef>
              <a:buNone/>
              <a:defRPr/>
            </a:pPr>
            <a:r>
              <a:rPr lang="en-US" sz="2000" dirty="0"/>
              <a:t> </a:t>
            </a:r>
            <a:r>
              <a:rPr lang="en-US" sz="2000" dirty="0" smtClean="0"/>
              <a:t>   April 2015, prepare high level business use cases in: NGS </a:t>
            </a:r>
          </a:p>
          <a:p>
            <a:pPr marL="401638" lvl="1" indent="0">
              <a:spcBef>
                <a:spcPct val="30000"/>
              </a:spcBef>
              <a:buNone/>
              <a:defRPr/>
            </a:pPr>
            <a:r>
              <a:rPr lang="en-US" sz="2000" dirty="0"/>
              <a:t> </a:t>
            </a:r>
            <a:r>
              <a:rPr lang="en-US" sz="2000" dirty="0" smtClean="0"/>
              <a:t>   DNA, RNA, proteomics, or imaging analysis  </a:t>
            </a:r>
          </a:p>
          <a:p>
            <a:pPr marL="401638" lvl="1" indent="0">
              <a:spcBef>
                <a:spcPct val="30000"/>
              </a:spcBef>
              <a:buNone/>
              <a:defRPr/>
            </a:pPr>
            <a:endParaRPr lang="en-US" sz="2000" dirty="0" smtClean="0"/>
          </a:p>
          <a:p>
            <a:pPr marL="401638" lvl="1" indent="0">
              <a:spcBef>
                <a:spcPct val="30000"/>
              </a:spcBef>
              <a:buNone/>
              <a:defRPr/>
            </a:pPr>
            <a:endParaRPr lang="en-US" sz="2000" dirty="0"/>
          </a:p>
          <a:p>
            <a:pPr marL="401638" lvl="1" indent="0">
              <a:spcBef>
                <a:spcPct val="30000"/>
              </a:spcBef>
              <a:buNone/>
              <a:defRPr/>
            </a:pPr>
            <a:endParaRPr lang="en-US" sz="2000" dirty="0"/>
          </a:p>
          <a:p>
            <a:pPr lvl="1">
              <a:spcBef>
                <a:spcPct val="30000"/>
              </a:spcBef>
              <a:defRPr/>
            </a:pPr>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3"/>
          <p:cNvSpPr>
            <a:spLocks noGrp="1"/>
          </p:cNvSpPr>
          <p:nvPr>
            <p:ph type="title"/>
          </p:nvPr>
        </p:nvSpPr>
        <p:spPr>
          <a:effectLst>
            <a:outerShdw dist="17961" dir="2700000" algn="ctr" rotWithShape="0">
              <a:srgbClr val="DDDDDD"/>
            </a:outerShdw>
          </a:effectLst>
        </p:spPr>
        <p:txBody>
          <a:bodyPr/>
          <a:lstStyle/>
          <a:p>
            <a:r>
              <a:rPr lang="en-US" altLang="en-US" smtClean="0">
                <a:latin typeface="Arial Narrow" pitchFamily="48" charset="0"/>
              </a:rPr>
              <a:t>Tasks</a:t>
            </a:r>
          </a:p>
        </p:txBody>
      </p:sp>
      <p:sp>
        <p:nvSpPr>
          <p:cNvPr id="11267" name="Content Placeholder 4"/>
          <p:cNvSpPr>
            <a:spLocks noGrp="1"/>
          </p:cNvSpPr>
          <p:nvPr>
            <p:ph idx="1"/>
          </p:nvPr>
        </p:nvSpPr>
        <p:spPr/>
        <p:txBody>
          <a:bodyPr/>
          <a:lstStyle/>
          <a:p>
            <a:pPr>
              <a:spcBef>
                <a:spcPct val="30000"/>
              </a:spcBef>
              <a:defRPr/>
            </a:pPr>
            <a:r>
              <a:rPr lang="en-US" dirty="0" smtClean="0"/>
              <a:t>Prototyping Tasks </a:t>
            </a:r>
          </a:p>
          <a:p>
            <a:pPr lvl="1">
              <a:spcBef>
                <a:spcPct val="30000"/>
              </a:spcBef>
              <a:defRPr/>
            </a:pPr>
            <a:r>
              <a:rPr lang="en-US" sz="2000" dirty="0" smtClean="0"/>
              <a:t>Assess technology </a:t>
            </a:r>
            <a:endParaRPr lang="en-US" sz="2000" dirty="0"/>
          </a:p>
          <a:p>
            <a:pPr lvl="1">
              <a:spcBef>
                <a:spcPct val="30000"/>
              </a:spcBef>
              <a:defRPr/>
            </a:pPr>
            <a:r>
              <a:rPr lang="en-US" sz="2000" dirty="0" smtClean="0"/>
              <a:t>Design</a:t>
            </a:r>
            <a:r>
              <a:rPr lang="en-US" sz="2000" dirty="0"/>
              <a:t>, prototyping, testing and implementation of proposed </a:t>
            </a:r>
            <a:r>
              <a:rPr lang="en-US" sz="2000" dirty="0" smtClean="0"/>
              <a:t>APIs</a:t>
            </a:r>
          </a:p>
          <a:p>
            <a:pPr lvl="1">
              <a:spcBef>
                <a:spcPct val="30000"/>
              </a:spcBef>
              <a:defRPr/>
            </a:pPr>
            <a:r>
              <a:rPr lang="en-US" sz="2000" dirty="0"/>
              <a:t>Analyze, conceptualize and design associated metadata, registration catalog database for the central HPC datasets object archive</a:t>
            </a:r>
          </a:p>
          <a:p>
            <a:pPr lvl="1">
              <a:spcBef>
                <a:spcPct val="30000"/>
              </a:spcBef>
              <a:defRPr/>
            </a:pPr>
            <a:r>
              <a:rPr lang="en-US" sz="2000" dirty="0" smtClean="0"/>
              <a:t>Implement: Agile </a:t>
            </a:r>
            <a:r>
              <a:rPr lang="en-US" sz="2000" dirty="0"/>
              <a:t>development approach with feature sets to be determined for  development, demonstration, and testing in sprints</a:t>
            </a:r>
          </a:p>
          <a:p>
            <a:pPr lvl="1">
              <a:spcBef>
                <a:spcPct val="30000"/>
              </a:spcBef>
              <a:defRPr/>
            </a:pPr>
            <a:r>
              <a:rPr lang="fr-FR" sz="2000" dirty="0" err="1"/>
              <a:t>Provide</a:t>
            </a:r>
            <a:r>
              <a:rPr lang="fr-FR" sz="2000" dirty="0"/>
              <a:t> HPC API/</a:t>
            </a:r>
            <a:r>
              <a:rPr lang="fr-FR" sz="2000" dirty="0" err="1"/>
              <a:t>CLIs</a:t>
            </a:r>
            <a:r>
              <a:rPr lang="fr-FR" sz="2000" dirty="0"/>
              <a:t> documentation as </a:t>
            </a:r>
            <a:r>
              <a:rPr lang="fr-FR" sz="2000" dirty="0" err="1"/>
              <a:t>appropriate</a:t>
            </a:r>
            <a:r>
              <a:rPr lang="fr-FR" sz="2000" dirty="0"/>
              <a:t>: </a:t>
            </a:r>
            <a:r>
              <a:rPr lang="en-US" sz="2000" dirty="0"/>
              <a:t>User Guide, Technical Guide, Installation Guide, and Design Documentation</a:t>
            </a:r>
            <a:r>
              <a:rPr lang="en-US" sz="2000" dirty="0" smtClean="0"/>
              <a:t>.</a:t>
            </a:r>
            <a:r>
              <a:rPr lang="fr-FR" sz="2000" dirty="0" smtClean="0"/>
              <a:t> </a:t>
            </a:r>
            <a:endParaRPr lang="en-US" sz="2000" dirty="0"/>
          </a:p>
          <a:p>
            <a:pPr marL="401638" lvl="1" indent="0">
              <a:spcBef>
                <a:spcPct val="30000"/>
              </a:spcBef>
              <a:buNone/>
              <a:defRPr/>
            </a:pPr>
            <a:endParaRPr lang="en-US" sz="2000" dirty="0" smtClean="0"/>
          </a:p>
          <a:p>
            <a:pPr marL="401638" lvl="1" indent="0">
              <a:spcBef>
                <a:spcPct val="30000"/>
              </a:spcBef>
              <a:buNone/>
              <a:defRPr/>
            </a:pPr>
            <a:endParaRPr lang="en-US" sz="2000" dirty="0"/>
          </a:p>
          <a:p>
            <a:pPr marL="401638" lvl="1" indent="0">
              <a:spcBef>
                <a:spcPct val="30000"/>
              </a:spcBef>
              <a:buNone/>
              <a:defRPr/>
            </a:pPr>
            <a:endParaRPr lang="en-US" sz="2000" dirty="0"/>
          </a:p>
          <a:p>
            <a:pPr lvl="1">
              <a:spcBef>
                <a:spcPct val="30000"/>
              </a:spcBef>
              <a:defRPr/>
            </a:pPr>
            <a:endParaRPr lang="en-US" sz="2000" dirty="0" smtClean="0"/>
          </a:p>
        </p:txBody>
      </p:sp>
    </p:spTree>
    <p:extLst>
      <p:ext uri="{BB962C8B-B14F-4D97-AF65-F5344CB8AC3E}">
        <p14:creationId xmlns:p14="http://schemas.microsoft.com/office/powerpoint/2010/main" val="10974179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effectLst>
            <a:outerShdw dist="17961" dir="2700000" algn="ctr" rotWithShape="0">
              <a:srgbClr val="DDDDDD"/>
            </a:outerShdw>
          </a:effectLst>
        </p:spPr>
        <p:txBody>
          <a:bodyPr/>
          <a:lstStyle/>
          <a:p>
            <a:r>
              <a:rPr lang="en-US" altLang="en-US" smtClean="0">
                <a:latin typeface="Arial Narrow" pitchFamily="48" charset="0"/>
              </a:rPr>
              <a:t>Key stakeholders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68213548"/>
              </p:ext>
            </p:extLst>
          </p:nvPr>
        </p:nvGraphicFramePr>
        <p:xfrm>
          <a:off x="369888" y="1295400"/>
          <a:ext cx="8345488" cy="2687565"/>
        </p:xfrm>
        <a:graphic>
          <a:graphicData uri="http://schemas.openxmlformats.org/drawingml/2006/table">
            <a:tbl>
              <a:tblPr firstRow="1" bandRow="1">
                <a:tableStyleId>{5C22544A-7EE6-4342-B048-85BDC9FD1C3A}</a:tableStyleId>
              </a:tblPr>
              <a:tblGrid>
                <a:gridCol w="4172744"/>
                <a:gridCol w="4172744"/>
              </a:tblGrid>
              <a:tr h="371037">
                <a:tc>
                  <a:txBody>
                    <a:bodyPr/>
                    <a:lstStyle/>
                    <a:p>
                      <a:r>
                        <a:rPr lang="en-US" sz="1800" dirty="0" smtClean="0"/>
                        <a:t>Key Stakeholder</a:t>
                      </a:r>
                      <a:endParaRPr lang="en-US" sz="1800" dirty="0"/>
                    </a:p>
                  </a:txBody>
                  <a:tcPr marT="45744" marB="45744"/>
                </a:tc>
                <a:tc>
                  <a:txBody>
                    <a:bodyPr/>
                    <a:lstStyle/>
                    <a:p>
                      <a:r>
                        <a:rPr lang="en-US" sz="1800" dirty="0" smtClean="0"/>
                        <a:t>Team Member</a:t>
                      </a:r>
                      <a:endParaRPr lang="en-US" sz="1800" dirty="0"/>
                    </a:p>
                  </a:txBody>
                  <a:tcPr marT="45744" marB="45744"/>
                </a:tc>
              </a:tr>
              <a:tr h="343338">
                <a:tc>
                  <a:txBody>
                    <a:bodyPr/>
                    <a:lstStyle/>
                    <a:p>
                      <a:r>
                        <a:rPr lang="en-US" sz="1400" dirty="0" smtClean="0"/>
                        <a:t>NCI Government Sponsor (GS)</a:t>
                      </a:r>
                    </a:p>
                  </a:txBody>
                  <a:tcPr marT="45744" marB="45744"/>
                </a:tc>
                <a:tc>
                  <a:txBody>
                    <a:bodyPr/>
                    <a:lstStyle/>
                    <a:p>
                      <a:r>
                        <a:rPr lang="en-US" sz="1400" dirty="0" smtClean="0"/>
                        <a:t>Carl McCabe</a:t>
                      </a:r>
                      <a:endParaRPr lang="en-US" sz="1400" dirty="0"/>
                    </a:p>
                  </a:txBody>
                  <a:tcPr marT="45744" marB="45744"/>
                </a:tc>
              </a:tr>
              <a:tr h="312518">
                <a:tc>
                  <a:txBody>
                    <a:bodyPr/>
                    <a:lstStyle/>
                    <a:p>
                      <a:r>
                        <a:rPr lang="en-US" sz="1400" dirty="0" smtClean="0"/>
                        <a:t>LBR ISP HPC Strategy Director</a:t>
                      </a:r>
                    </a:p>
                  </a:txBody>
                  <a:tcPr marT="45744" marB="45744"/>
                </a:tc>
                <a:tc>
                  <a:txBody>
                    <a:bodyPr/>
                    <a:lstStyle/>
                    <a:p>
                      <a:r>
                        <a:rPr lang="en-US" sz="1400" dirty="0" smtClean="0"/>
                        <a:t>Eric Stahlberg</a:t>
                      </a:r>
                      <a:endParaRPr lang="en-US" sz="1400" dirty="0"/>
                    </a:p>
                  </a:txBody>
                  <a:tcPr marT="45744" marB="45744"/>
                </a:tc>
              </a:tr>
              <a:tr h="344707">
                <a:tc>
                  <a:txBody>
                    <a:bodyPr/>
                    <a:lstStyle/>
                    <a:p>
                      <a:r>
                        <a:rPr lang="en-US" sz="1400" dirty="0" smtClean="0"/>
                        <a:t>LBR Technical Project Manager (TPM)</a:t>
                      </a:r>
                    </a:p>
                  </a:txBody>
                  <a:tcPr marT="45744" marB="45744"/>
                </a:tc>
                <a:tc>
                  <a:txBody>
                    <a:bodyPr/>
                    <a:lstStyle/>
                    <a:p>
                      <a:r>
                        <a:rPr lang="en-US" sz="1400" dirty="0" smtClean="0"/>
                        <a:t>Zhengwu Lu</a:t>
                      </a:r>
                      <a:endParaRPr lang="en-US" sz="1400" dirty="0"/>
                    </a:p>
                  </a:txBody>
                  <a:tcPr marT="45744" marB="45744"/>
                </a:tc>
              </a:tr>
              <a:tr h="371037">
                <a:tc>
                  <a:txBody>
                    <a:bodyPr/>
                    <a:lstStyle/>
                    <a:p>
                      <a:r>
                        <a:rPr lang="en-US" sz="1400" dirty="0" smtClean="0"/>
                        <a:t>Subcontractor Point of Contact </a:t>
                      </a:r>
                    </a:p>
                  </a:txBody>
                  <a:tcPr marT="45744" marB="45744"/>
                </a:tc>
                <a:tc>
                  <a:txBody>
                    <a:bodyPr/>
                    <a:lstStyle/>
                    <a:p>
                      <a:r>
                        <a:rPr lang="en-US" sz="1400" kern="1200" dirty="0" smtClean="0">
                          <a:solidFill>
                            <a:schemeClr val="dk1"/>
                          </a:solidFill>
                          <a:effectLst/>
                          <a:latin typeface="+mn-lt"/>
                          <a:ea typeface="+mn-ea"/>
                          <a:cs typeface="+mn-cs"/>
                        </a:rPr>
                        <a:t>Prasad Konka</a:t>
                      </a:r>
                      <a:endParaRPr lang="en-US" sz="1400" dirty="0"/>
                    </a:p>
                  </a:txBody>
                  <a:tcPr marT="45744" marB="45744"/>
                </a:tc>
              </a:tr>
              <a:tr h="371037">
                <a:tc>
                  <a:txBody>
                    <a:bodyPr/>
                    <a:lstStyle/>
                    <a:p>
                      <a:r>
                        <a:rPr lang="en-US" sz="1400" dirty="0" smtClean="0"/>
                        <a:t>SVG Team </a:t>
                      </a:r>
                    </a:p>
                  </a:txBody>
                  <a:tcPr marT="45744" marB="45744"/>
                </a:tc>
                <a:tc>
                  <a:txBody>
                    <a:bodyPr/>
                    <a:lstStyle/>
                    <a:p>
                      <a:pPr marL="285750" lvl="1" indent="-285750" algn="l" defTabSz="914400" rtl="0" eaLnBrk="1" latinLnBrk="0" hangingPunct="1">
                        <a:buFont typeface="Arial"/>
                        <a:buChar char="•"/>
                      </a:pPr>
                      <a:r>
                        <a:rPr lang="en-US" sz="1400" kern="1200" dirty="0" smtClean="0">
                          <a:solidFill>
                            <a:schemeClr val="dk1"/>
                          </a:solidFill>
                          <a:latin typeface="+mn-lt"/>
                          <a:ea typeface="+mn-ea"/>
                          <a:cs typeface="+mn-cs"/>
                        </a:rPr>
                        <a:t>Prasad Konka, </a:t>
                      </a:r>
                      <a:r>
                        <a:rPr lang="en-US" altLang="en-US" sz="1400" kern="1200" dirty="0" smtClean="0">
                          <a:solidFill>
                            <a:schemeClr val="dk1"/>
                          </a:solidFill>
                          <a:latin typeface="+mn-lt"/>
                          <a:ea typeface="+mn-ea"/>
                          <a:cs typeface="+mn-cs"/>
                        </a:rPr>
                        <a:t>Software Architect</a:t>
                      </a:r>
                    </a:p>
                    <a:p>
                      <a:pPr marL="285750" lvl="1" indent="-285750" algn="l" defTabSz="914400" rtl="0" eaLnBrk="1" latinLnBrk="0" hangingPunct="1">
                        <a:buFont typeface="Arial"/>
                        <a:buChar char="•"/>
                      </a:pPr>
                      <a:r>
                        <a:rPr lang="en-US" sz="1400" kern="1200" dirty="0" err="1" smtClean="0">
                          <a:solidFill>
                            <a:schemeClr val="dk1"/>
                          </a:solidFill>
                          <a:latin typeface="+mn-lt"/>
                          <a:ea typeface="+mn-ea"/>
                          <a:cs typeface="+mn-cs"/>
                        </a:rPr>
                        <a:t>Durga</a:t>
                      </a:r>
                      <a:r>
                        <a:rPr lang="en-US" sz="1400" kern="1200" dirty="0" smtClean="0">
                          <a:solidFill>
                            <a:schemeClr val="dk1"/>
                          </a:solidFill>
                          <a:latin typeface="+mn-lt"/>
                          <a:ea typeface="+mn-ea"/>
                          <a:cs typeface="+mn-cs"/>
                        </a:rPr>
                        <a:t> </a:t>
                      </a:r>
                      <a:r>
                        <a:rPr lang="en-US" sz="1400" kern="1200" dirty="0" err="1" smtClean="0">
                          <a:solidFill>
                            <a:schemeClr val="dk1"/>
                          </a:solidFill>
                          <a:latin typeface="+mn-lt"/>
                          <a:ea typeface="+mn-ea"/>
                          <a:cs typeface="+mn-cs"/>
                        </a:rPr>
                        <a:t>Addepalli</a:t>
                      </a:r>
                      <a:r>
                        <a:rPr lang="en-US" sz="1400" kern="1200" dirty="0" smtClean="0">
                          <a:solidFill>
                            <a:schemeClr val="dk1"/>
                          </a:solidFill>
                          <a:latin typeface="+mn-lt"/>
                          <a:ea typeface="+mn-ea"/>
                          <a:cs typeface="+mn-cs"/>
                        </a:rPr>
                        <a:t> </a:t>
                      </a:r>
                      <a:r>
                        <a:rPr lang="en-US" altLang="en-US" sz="1400" kern="1200" dirty="0" smtClean="0">
                          <a:solidFill>
                            <a:schemeClr val="dk1"/>
                          </a:solidFill>
                          <a:latin typeface="+mn-lt"/>
                          <a:ea typeface="+mn-ea"/>
                          <a:cs typeface="+mn-cs"/>
                        </a:rPr>
                        <a:t>– Business Systems Analyst</a:t>
                      </a:r>
                    </a:p>
                    <a:p>
                      <a:pPr marL="285750" lvl="1" indent="-285750" algn="l" defTabSz="914400" rtl="0" eaLnBrk="1" latinLnBrk="0" hangingPunct="1">
                        <a:buFont typeface="Arial"/>
                        <a:buChar char="•"/>
                      </a:pPr>
                      <a:r>
                        <a:rPr lang="en-US" altLang="en-US" sz="1400" kern="1200" dirty="0" smtClean="0">
                          <a:solidFill>
                            <a:schemeClr val="dk1"/>
                          </a:solidFill>
                          <a:latin typeface="+mn-lt"/>
                          <a:ea typeface="+mn-ea"/>
                          <a:cs typeface="+mn-cs"/>
                        </a:rPr>
                        <a:t>Mahi </a:t>
                      </a:r>
                      <a:r>
                        <a:rPr lang="en-US" altLang="en-US" sz="1400" kern="1200" dirty="0" err="1" smtClean="0">
                          <a:solidFill>
                            <a:schemeClr val="dk1"/>
                          </a:solidFill>
                          <a:latin typeface="+mn-lt"/>
                          <a:ea typeface="+mn-ea"/>
                          <a:cs typeface="+mn-cs"/>
                        </a:rPr>
                        <a:t>Narra</a:t>
                      </a:r>
                      <a:r>
                        <a:rPr lang="en-US" altLang="en-US" sz="1400" kern="1200" dirty="0" smtClean="0">
                          <a:solidFill>
                            <a:schemeClr val="dk1"/>
                          </a:solidFill>
                          <a:latin typeface="+mn-lt"/>
                          <a:ea typeface="+mn-ea"/>
                          <a:cs typeface="+mn-cs"/>
                        </a:rPr>
                        <a:t> – Software Developer</a:t>
                      </a:r>
                    </a:p>
                    <a:p>
                      <a:pPr marL="285750" lvl="1" indent="-285750" algn="l" defTabSz="914400" rtl="0" eaLnBrk="1" latinLnBrk="0" hangingPunct="1">
                        <a:buFont typeface="Arial"/>
                        <a:buChar char="•"/>
                      </a:pPr>
                      <a:r>
                        <a:rPr lang="en-US" altLang="en-US" sz="1400" kern="1200" dirty="0" smtClean="0">
                          <a:solidFill>
                            <a:schemeClr val="dk1"/>
                          </a:solidFill>
                          <a:latin typeface="+mn-lt"/>
                          <a:ea typeface="+mn-ea"/>
                          <a:cs typeface="+mn-cs"/>
                        </a:rPr>
                        <a:t>Eran Rosenberg – Scrum Master, Developer</a:t>
                      </a:r>
                    </a:p>
                  </a:txBody>
                  <a:tcPr marT="45744" marB="45744"/>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effectLst>
            <a:outerShdw dist="17961" dir="2700000" algn="ctr" rotWithShape="0">
              <a:srgbClr val="DDDDDD"/>
            </a:outerShdw>
          </a:effectLst>
        </p:spPr>
        <p:txBody>
          <a:bodyPr/>
          <a:lstStyle/>
          <a:p>
            <a:r>
              <a:rPr lang="en-US" altLang="en-US" smtClean="0">
                <a:latin typeface="Arial Narrow" pitchFamily="48" charset="0"/>
              </a:rPr>
              <a:t>Project Team Organization</a:t>
            </a:r>
          </a:p>
        </p:txBody>
      </p:sp>
      <p:sp>
        <p:nvSpPr>
          <p:cNvPr id="13315" name="TextBox 1"/>
          <p:cNvSpPr txBox="1">
            <a:spLocks noChangeArrowheads="1"/>
          </p:cNvSpPr>
          <p:nvPr/>
        </p:nvSpPr>
        <p:spPr bwMode="auto">
          <a:xfrm>
            <a:off x="2538413" y="1250950"/>
            <a:ext cx="3455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Project Organizational Structure</a:t>
            </a:r>
          </a:p>
        </p:txBody>
      </p:sp>
      <p:sp>
        <p:nvSpPr>
          <p:cNvPr id="2" name="Rectangle 1"/>
          <p:cNvSpPr/>
          <p:nvPr/>
        </p:nvSpPr>
        <p:spPr>
          <a:xfrm>
            <a:off x="2286000" y="2274838"/>
            <a:ext cx="4572000" cy="646331"/>
          </a:xfrm>
          <a:prstGeom prst="rect">
            <a:avLst/>
          </a:prstGeom>
        </p:spPr>
        <p:txBody>
          <a:bodyPr>
            <a:spAutoFit/>
          </a:bodyPr>
          <a:lstStyle/>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975" y="1752600"/>
            <a:ext cx="8020050" cy="4352925"/>
          </a:xfrm>
          <a:prstGeom prst="rect">
            <a:avLst/>
          </a:prstGeom>
          <a:solidFill>
            <a:schemeClr val="accent1"/>
          </a:solidFill>
          <a:ln>
            <a:solidFill>
              <a:schemeClr val="accent1"/>
            </a:solid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effectLst>
            <a:outerShdw dist="17961" dir="2700000" algn="ctr" rotWithShape="0">
              <a:srgbClr val="DDDDDD"/>
            </a:outerShdw>
          </a:effectLst>
        </p:spPr>
        <p:txBody>
          <a:bodyPr/>
          <a:lstStyle/>
          <a:p>
            <a:r>
              <a:rPr lang="en-US" altLang="en-US" smtClean="0">
                <a:latin typeface="Arial Narrow" pitchFamily="48" charset="0"/>
              </a:rPr>
              <a:t>Deliverables</a:t>
            </a:r>
          </a:p>
        </p:txBody>
      </p:sp>
      <p:graphicFrame>
        <p:nvGraphicFramePr>
          <p:cNvPr id="3" name="Table 2"/>
          <p:cNvGraphicFramePr>
            <a:graphicFrameLocks noGrp="1"/>
          </p:cNvGraphicFramePr>
          <p:nvPr>
            <p:extLst>
              <p:ext uri="{D42A27DB-BD31-4B8C-83A1-F6EECF244321}">
                <p14:modId xmlns:p14="http://schemas.microsoft.com/office/powerpoint/2010/main" val="1562717773"/>
              </p:ext>
            </p:extLst>
          </p:nvPr>
        </p:nvGraphicFramePr>
        <p:xfrm>
          <a:off x="369888" y="1438275"/>
          <a:ext cx="8345487" cy="2638425"/>
        </p:xfrm>
        <a:graphic>
          <a:graphicData uri="http://schemas.openxmlformats.org/drawingml/2006/table">
            <a:tbl>
              <a:tblPr firstRow="1" firstCol="1" bandRow="1">
                <a:tableStyleId>{5C22544A-7EE6-4342-B048-85BDC9FD1C3A}</a:tableStyleId>
              </a:tblPr>
              <a:tblGrid>
                <a:gridCol w="3249733"/>
                <a:gridCol w="5095754"/>
              </a:tblGrid>
              <a:tr h="571499">
                <a:tc>
                  <a:txBody>
                    <a:bodyPr/>
                    <a:lstStyle/>
                    <a:p>
                      <a:pPr marL="0" marR="0" algn="just">
                        <a:lnSpc>
                          <a:spcPct val="115000"/>
                        </a:lnSpc>
                        <a:spcBef>
                          <a:spcPts val="0"/>
                        </a:spcBef>
                        <a:spcAft>
                          <a:spcPts val="0"/>
                        </a:spcAft>
                      </a:pPr>
                      <a:r>
                        <a:rPr lang="en-US" sz="1800" dirty="0">
                          <a:solidFill>
                            <a:schemeClr val="bg1"/>
                          </a:solidFill>
                          <a:effectLst/>
                        </a:rPr>
                        <a:t>DELIVERABLE</a:t>
                      </a:r>
                      <a:endParaRPr lang="en-US" sz="1800" dirty="0">
                        <a:solidFill>
                          <a:schemeClr val="bg1"/>
                        </a:solidFill>
                        <a:effectLst/>
                        <a:latin typeface="Times New Roman"/>
                        <a:ea typeface="Times New Roman"/>
                      </a:endParaRPr>
                    </a:p>
                  </a:txBody>
                  <a:tcPr marL="68580" marR="68580" marT="0" marB="0" anchor="ctr">
                    <a:solidFill>
                      <a:schemeClr val="accent5">
                        <a:lumMod val="50000"/>
                      </a:schemeClr>
                    </a:solidFill>
                  </a:tcPr>
                </a:tc>
                <a:tc>
                  <a:txBody>
                    <a:bodyPr/>
                    <a:lstStyle/>
                    <a:p>
                      <a:pPr marL="0" marR="0" algn="just">
                        <a:lnSpc>
                          <a:spcPct val="115000"/>
                        </a:lnSpc>
                        <a:spcBef>
                          <a:spcPts val="0"/>
                        </a:spcBef>
                        <a:spcAft>
                          <a:spcPts val="0"/>
                        </a:spcAft>
                      </a:pPr>
                      <a:r>
                        <a:rPr lang="en-US" sz="1800" dirty="0">
                          <a:solidFill>
                            <a:schemeClr val="bg1"/>
                          </a:solidFill>
                          <a:effectLst/>
                        </a:rPr>
                        <a:t>DUE DATE</a:t>
                      </a:r>
                      <a:endParaRPr lang="en-US" sz="1800" dirty="0">
                        <a:solidFill>
                          <a:schemeClr val="bg1"/>
                        </a:solidFill>
                        <a:effectLst/>
                        <a:latin typeface="Times New Roman"/>
                        <a:ea typeface="Times New Roman"/>
                      </a:endParaRPr>
                    </a:p>
                  </a:txBody>
                  <a:tcPr marL="68580" marR="68580" marT="0" marB="0" anchor="ctr">
                    <a:solidFill>
                      <a:schemeClr val="accent5">
                        <a:lumMod val="50000"/>
                      </a:schemeClr>
                    </a:solidFill>
                  </a:tcPr>
                </a:tc>
              </a:tr>
              <a:tr h="418369">
                <a:tc gridSpan="2">
                  <a:txBody>
                    <a:bodyPr/>
                    <a:lstStyle/>
                    <a:p>
                      <a:pPr marL="0" marR="0" algn="just">
                        <a:lnSpc>
                          <a:spcPct val="115000"/>
                        </a:lnSpc>
                        <a:spcBef>
                          <a:spcPts val="0"/>
                        </a:spcBef>
                        <a:spcAft>
                          <a:spcPts val="0"/>
                        </a:spcAft>
                      </a:pPr>
                      <a:r>
                        <a:rPr lang="en-US" sz="1200" i="1" dirty="0">
                          <a:solidFill>
                            <a:schemeClr val="tx1"/>
                          </a:solidFill>
                          <a:effectLst/>
                        </a:rPr>
                        <a:t>Project </a:t>
                      </a:r>
                      <a:r>
                        <a:rPr lang="en-US" sz="1200" i="1" dirty="0" smtClean="0">
                          <a:solidFill>
                            <a:schemeClr val="tx1"/>
                          </a:solidFill>
                          <a:effectLst/>
                        </a:rPr>
                        <a:t>Deliverables</a:t>
                      </a:r>
                      <a:endParaRPr lang="en-US" sz="1200" i="1" dirty="0">
                        <a:solidFill>
                          <a:schemeClr val="tx1"/>
                        </a:solidFill>
                        <a:effectLst/>
                        <a:latin typeface="Times New Roman"/>
                        <a:ea typeface="Times New Roman"/>
                      </a:endParaRPr>
                    </a:p>
                  </a:txBody>
                  <a:tcPr marL="68580" marR="68580" marT="0" marB="0">
                    <a:solidFill>
                      <a:schemeClr val="accent5"/>
                    </a:solidFill>
                  </a:tcPr>
                </a:tc>
                <a:tc hMerge="1">
                  <a:txBody>
                    <a:bodyPr/>
                    <a:lstStyle/>
                    <a:p>
                      <a:endParaRPr lang="en-US"/>
                    </a:p>
                  </a:txBody>
                  <a:tcPr/>
                </a:tc>
              </a:tr>
              <a:tr h="382206">
                <a:tc>
                  <a:txBody>
                    <a:bodyPr/>
                    <a:lstStyle/>
                    <a:p>
                      <a:pPr marL="0" marR="0" algn="just">
                        <a:lnSpc>
                          <a:spcPct val="115000"/>
                        </a:lnSpc>
                        <a:spcBef>
                          <a:spcPts val="0"/>
                        </a:spcBef>
                        <a:spcAft>
                          <a:spcPts val="0"/>
                        </a:spcAft>
                      </a:pPr>
                      <a:r>
                        <a:rPr lang="en-US" sz="1000" b="1" dirty="0">
                          <a:solidFill>
                            <a:schemeClr val="tx1"/>
                          </a:solidFill>
                          <a:effectLst/>
                        </a:rPr>
                        <a:t>Monthly </a:t>
                      </a:r>
                      <a:r>
                        <a:rPr lang="en-US" sz="1000" b="1" dirty="0" smtClean="0">
                          <a:solidFill>
                            <a:schemeClr val="tx1"/>
                          </a:solidFill>
                          <a:effectLst/>
                        </a:rPr>
                        <a:t>Technical and Financial Status Reports</a:t>
                      </a:r>
                      <a:endParaRPr lang="en-US" sz="1200" b="1" dirty="0">
                        <a:solidFill>
                          <a:schemeClr val="tx1"/>
                        </a:solidFill>
                        <a:effectLst/>
                        <a:latin typeface="Times New Roman"/>
                        <a:ea typeface="Times New Roman"/>
                      </a:endParaRPr>
                    </a:p>
                  </a:txBody>
                  <a:tcPr marL="68580" marR="68580" marT="0" marB="0">
                    <a:solidFill>
                      <a:schemeClr val="accent5"/>
                    </a:solidFill>
                  </a:tcPr>
                </a:tc>
                <a:tc>
                  <a:txBody>
                    <a:bodyPr/>
                    <a:lstStyle/>
                    <a:p>
                      <a:pPr marL="0" marR="0" algn="just">
                        <a:lnSpc>
                          <a:spcPct val="115000"/>
                        </a:lnSpc>
                        <a:spcBef>
                          <a:spcPts val="0"/>
                        </a:spcBef>
                        <a:spcAft>
                          <a:spcPts val="0"/>
                        </a:spcAft>
                      </a:pPr>
                      <a:r>
                        <a:rPr lang="en-US" sz="1000" dirty="0">
                          <a:solidFill>
                            <a:schemeClr val="tx1"/>
                          </a:solidFill>
                          <a:effectLst/>
                        </a:rPr>
                        <a:t>10th of each month</a:t>
                      </a:r>
                      <a:endParaRPr lang="en-US" sz="1200" dirty="0">
                        <a:solidFill>
                          <a:schemeClr val="tx1"/>
                        </a:solidFill>
                        <a:effectLst/>
                        <a:latin typeface="Times New Roman"/>
                        <a:ea typeface="Times New Roman"/>
                      </a:endParaRPr>
                    </a:p>
                  </a:txBody>
                  <a:tcPr marL="68580" marR="68580" marT="0" marB="0">
                    <a:solidFill>
                      <a:schemeClr val="accent5"/>
                    </a:solidFill>
                  </a:tcPr>
                </a:tc>
              </a:tr>
              <a:tr h="367083">
                <a:tc>
                  <a:txBody>
                    <a:bodyPr/>
                    <a:lstStyle/>
                    <a:p>
                      <a:pPr marL="0" marR="0" algn="just">
                        <a:lnSpc>
                          <a:spcPct val="115000"/>
                        </a:lnSpc>
                        <a:spcBef>
                          <a:spcPts val="0"/>
                        </a:spcBef>
                        <a:spcAft>
                          <a:spcPts val="0"/>
                        </a:spcAft>
                      </a:pPr>
                      <a:r>
                        <a:rPr lang="en-US" sz="1000" b="1" dirty="0">
                          <a:solidFill>
                            <a:schemeClr val="tx1"/>
                          </a:solidFill>
                          <a:effectLst/>
                        </a:rPr>
                        <a:t>Project Summary Report</a:t>
                      </a:r>
                      <a:endParaRPr lang="en-US" sz="1200" b="1" dirty="0">
                        <a:solidFill>
                          <a:schemeClr val="tx1"/>
                        </a:solidFill>
                        <a:effectLst/>
                        <a:latin typeface="Times New Roman"/>
                        <a:ea typeface="Times New Roman"/>
                      </a:endParaRPr>
                    </a:p>
                  </a:txBody>
                  <a:tcPr marL="68580" marR="68580" marT="0" marB="0">
                    <a:solidFill>
                      <a:schemeClr val="accent5">
                        <a:lumMod val="90000"/>
                      </a:schemeClr>
                    </a:solidFill>
                  </a:tcPr>
                </a:tc>
                <a:tc>
                  <a:txBody>
                    <a:bodyPr/>
                    <a:lstStyle/>
                    <a:p>
                      <a:pPr marL="0" marR="0" algn="just">
                        <a:lnSpc>
                          <a:spcPct val="115000"/>
                        </a:lnSpc>
                        <a:spcBef>
                          <a:spcPts val="0"/>
                        </a:spcBef>
                        <a:spcAft>
                          <a:spcPts val="0"/>
                        </a:spcAft>
                      </a:pPr>
                      <a:r>
                        <a:rPr lang="en-US" sz="1000" dirty="0">
                          <a:solidFill>
                            <a:schemeClr val="tx1"/>
                          </a:solidFill>
                          <a:effectLst/>
                        </a:rPr>
                        <a:t>No later than </a:t>
                      </a:r>
                      <a:r>
                        <a:rPr lang="en-US" sz="1000" dirty="0" smtClean="0">
                          <a:solidFill>
                            <a:schemeClr val="tx1"/>
                          </a:solidFill>
                          <a:effectLst/>
                        </a:rPr>
                        <a:t>10 </a:t>
                      </a:r>
                      <a:r>
                        <a:rPr lang="en-US" sz="1000" dirty="0">
                          <a:solidFill>
                            <a:schemeClr val="tx1"/>
                          </a:solidFill>
                          <a:effectLst/>
                        </a:rPr>
                        <a:t>Days Before Project Completion</a:t>
                      </a:r>
                      <a:endParaRPr lang="en-US" sz="1200" dirty="0">
                        <a:solidFill>
                          <a:schemeClr val="tx1"/>
                        </a:solidFill>
                        <a:effectLst/>
                        <a:latin typeface="Times New Roman"/>
                        <a:ea typeface="Times New Roman"/>
                      </a:endParaRPr>
                    </a:p>
                  </a:txBody>
                  <a:tcPr marL="68580" marR="68580" marT="0" marB="0">
                    <a:solidFill>
                      <a:schemeClr val="accent5">
                        <a:lumMod val="90000"/>
                      </a:schemeClr>
                    </a:solidFill>
                  </a:tcPr>
                </a:tc>
              </a:tr>
              <a:tr h="402762">
                <a:tc>
                  <a:txBody>
                    <a:bodyPr/>
                    <a:lstStyle/>
                    <a:p>
                      <a:pPr marL="0" marR="0" algn="just" defTabSz="914400" rtl="0" eaLnBrk="1" latinLnBrk="0" hangingPunct="1">
                        <a:lnSpc>
                          <a:spcPct val="115000"/>
                        </a:lnSpc>
                        <a:spcBef>
                          <a:spcPts val="0"/>
                        </a:spcBef>
                        <a:spcAft>
                          <a:spcPts val="0"/>
                        </a:spcAft>
                      </a:pPr>
                      <a:r>
                        <a:rPr lang="en-US" sz="1000" b="1" kern="1200" dirty="0">
                          <a:solidFill>
                            <a:schemeClr val="tx1"/>
                          </a:solidFill>
                          <a:effectLst/>
                          <a:latin typeface="+mn-lt"/>
                          <a:ea typeface="+mn-ea"/>
                          <a:cs typeface="+mn-cs"/>
                        </a:rPr>
                        <a:t>API Requirements Specification, API Design Specification, Metadata/Catalog Organization Specification</a:t>
                      </a:r>
                    </a:p>
                  </a:txBody>
                  <a:tcPr marL="68580" marR="68580" marT="0" marB="0">
                    <a:solidFill>
                      <a:schemeClr val="accent1"/>
                    </a:solidFill>
                  </a:tcPr>
                </a:tc>
                <a:tc>
                  <a:txBody>
                    <a:bodyPr/>
                    <a:lstStyle/>
                    <a:p>
                      <a:pPr marL="0" marR="0">
                        <a:lnSpc>
                          <a:spcPct val="115000"/>
                        </a:lnSpc>
                        <a:spcBef>
                          <a:spcPts val="0"/>
                        </a:spcBef>
                        <a:spcAft>
                          <a:spcPts val="1000"/>
                        </a:spcAft>
                      </a:pPr>
                      <a:r>
                        <a:rPr lang="en-US" sz="1100" dirty="0">
                          <a:effectLst/>
                          <a:latin typeface="Calibri"/>
                          <a:ea typeface="Calibri"/>
                          <a:cs typeface="Calibri"/>
                        </a:rPr>
                        <a:t>No later than 10 Days Before Project Completion</a:t>
                      </a:r>
                      <a:endParaRPr lang="en-US" sz="1100" dirty="0">
                        <a:effectLst/>
                        <a:latin typeface="Calibri"/>
                        <a:ea typeface="Calibri"/>
                        <a:cs typeface="Times New Roman"/>
                      </a:endParaRPr>
                    </a:p>
                  </a:txBody>
                  <a:tcPr marL="68580" marR="68580" marT="0" marB="0">
                    <a:solidFill>
                      <a:schemeClr val="accent1"/>
                    </a:solidFill>
                  </a:tcPr>
                </a:tc>
              </a:tr>
              <a:tr h="373488">
                <a:tc>
                  <a:txBody>
                    <a:bodyPr/>
                    <a:lstStyle/>
                    <a:p>
                      <a:pPr marL="0" marR="0" algn="just" defTabSz="914400" rtl="0" eaLnBrk="1" latinLnBrk="0" hangingPunct="1">
                        <a:lnSpc>
                          <a:spcPct val="115000"/>
                        </a:lnSpc>
                        <a:spcBef>
                          <a:spcPts val="0"/>
                        </a:spcBef>
                        <a:spcAft>
                          <a:spcPts val="0"/>
                        </a:spcAft>
                      </a:pPr>
                      <a:r>
                        <a:rPr lang="en-US" sz="1000" b="1" kern="1200" dirty="0">
                          <a:solidFill>
                            <a:schemeClr val="tx1"/>
                          </a:solidFill>
                          <a:effectLst/>
                          <a:latin typeface="+mn-lt"/>
                          <a:ea typeface="+mn-ea"/>
                          <a:cs typeface="+mn-cs"/>
                        </a:rPr>
                        <a:t>Software Codebase</a:t>
                      </a:r>
                    </a:p>
                  </a:txBody>
                  <a:tcPr marL="68580" marR="68580" marT="0" marB="0">
                    <a:solidFill>
                      <a:schemeClr val="accent1"/>
                    </a:solidFill>
                  </a:tcPr>
                </a:tc>
                <a:tc>
                  <a:txBody>
                    <a:bodyPr/>
                    <a:lstStyle/>
                    <a:p>
                      <a:pPr marL="0" marR="0">
                        <a:lnSpc>
                          <a:spcPct val="115000"/>
                        </a:lnSpc>
                        <a:spcBef>
                          <a:spcPts val="0"/>
                        </a:spcBef>
                        <a:spcAft>
                          <a:spcPts val="1000"/>
                        </a:spcAft>
                      </a:pPr>
                      <a:r>
                        <a:rPr lang="en-US" sz="1100" dirty="0">
                          <a:effectLst/>
                          <a:latin typeface="Calibri"/>
                          <a:ea typeface="Calibri"/>
                          <a:cs typeface="Calibri"/>
                        </a:rPr>
                        <a:t>No later than 10 Days Before Project Completion</a:t>
                      </a:r>
                      <a:endParaRPr lang="en-US" sz="1100" dirty="0">
                        <a:effectLst/>
                        <a:latin typeface="Calibri"/>
                        <a:ea typeface="Calibri"/>
                        <a:cs typeface="Times New Roman"/>
                      </a:endParaRPr>
                    </a:p>
                  </a:txBody>
                  <a:tcPr marL="68580" marR="68580" marT="0" marB="0">
                    <a:solidFill>
                      <a:schemeClr val="accent1"/>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tLang="en-US" smtClean="0">
                <a:latin typeface="Arial Narrow" pitchFamily="48" charset="0"/>
              </a:rPr>
              <a:t>Subcontracting</a:t>
            </a:r>
          </a:p>
        </p:txBody>
      </p:sp>
      <p:sp>
        <p:nvSpPr>
          <p:cNvPr id="15363" name="Content Placeholder 2"/>
          <p:cNvSpPr>
            <a:spLocks noGrp="1"/>
          </p:cNvSpPr>
          <p:nvPr>
            <p:ph idx="1"/>
          </p:nvPr>
        </p:nvSpPr>
        <p:spPr>
          <a:xfrm>
            <a:off x="381000" y="1219200"/>
            <a:ext cx="8458200" cy="4953000"/>
          </a:xfrm>
        </p:spPr>
        <p:txBody>
          <a:bodyPr/>
          <a:lstStyle/>
          <a:p>
            <a:r>
              <a:rPr lang="en-US" altLang="en-US" dirty="0" smtClean="0"/>
              <a:t>LBR Roles and Responsibilities</a:t>
            </a:r>
            <a:endParaRPr lang="en-US" altLang="en-US" sz="1800" dirty="0" smtClean="0"/>
          </a:p>
          <a:p>
            <a:pPr lvl="1"/>
            <a:r>
              <a:rPr lang="en-US" altLang="en-US" sz="1600" dirty="0" smtClean="0"/>
              <a:t>Contracting Officer</a:t>
            </a:r>
          </a:p>
          <a:p>
            <a:pPr lvl="1">
              <a:buFontTx/>
              <a:buNone/>
            </a:pPr>
            <a:r>
              <a:rPr lang="en-US" altLang="en-US" sz="1600" dirty="0" smtClean="0"/>
              <a:t>	Only the Contracting Officer has authority to: (1) direct or negotiate any changes to the Statement of Work; (2) modify or extend the period of performance; (3) change the delivery schedule; (4) authorize reimbursement to the Subcontractor of any costs incurred during the performance of this subcontract; or (5) otherwise change any terms and conditions of this subcontract.  All changes to the Statement of Work will be accomplished by bilateral modification to the subcontract.</a:t>
            </a:r>
          </a:p>
          <a:p>
            <a:pPr lvl="1">
              <a:buFontTx/>
              <a:buNone/>
            </a:pPr>
            <a:r>
              <a:rPr lang="en-US" altLang="en-US" sz="1600" i="1" dirty="0" smtClean="0"/>
              <a:t>	</a:t>
            </a:r>
          </a:p>
          <a:p>
            <a:pPr lvl="1">
              <a:buFontTx/>
              <a:buNone/>
            </a:pPr>
            <a:r>
              <a:rPr lang="en-US" altLang="en-US" sz="1600" i="1" dirty="0" smtClean="0"/>
              <a:t>	Only the Contracting Officer as named above shall have the authority to prescribe changes to this subcontract or provide direction for which the Subcontractor will seek reimbursement.  Any costs incurred by the Subcontractor not delineated herein or without the prior written approval of the Contracting Officer are incurred at the Subcontractor’s significant risk of non-payment.</a:t>
            </a:r>
            <a:r>
              <a:rPr lang="en-US" altLang="en-US" sz="1600" dirty="0" smtClean="0"/>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r>
              <a:rPr lang="en-US" altLang="en-US" smtClean="0">
                <a:latin typeface="Arial Narrow" pitchFamily="48" charset="0"/>
              </a:rPr>
              <a:t>Subcontracting</a:t>
            </a:r>
          </a:p>
        </p:txBody>
      </p:sp>
      <p:sp>
        <p:nvSpPr>
          <p:cNvPr id="16387" name="Content Placeholder 2"/>
          <p:cNvSpPr>
            <a:spLocks noGrp="1"/>
          </p:cNvSpPr>
          <p:nvPr>
            <p:ph idx="4294967295"/>
          </p:nvPr>
        </p:nvSpPr>
        <p:spPr>
          <a:xfrm>
            <a:off x="381000" y="1219200"/>
            <a:ext cx="8458200" cy="4953000"/>
          </a:xfrm>
        </p:spPr>
        <p:txBody>
          <a:bodyPr/>
          <a:lstStyle/>
          <a:p>
            <a:r>
              <a:rPr lang="en-US" altLang="en-US" sz="2400" dirty="0" smtClean="0"/>
              <a:t>LBR Roles and Responsibilities</a:t>
            </a:r>
          </a:p>
          <a:p>
            <a:pPr lvl="1"/>
            <a:r>
              <a:rPr lang="en-US" altLang="en-US" sz="1800" dirty="0" smtClean="0"/>
              <a:t>Contracting Officer’s Technical Project Manager (TPM)</a:t>
            </a:r>
          </a:p>
          <a:p>
            <a:pPr lvl="1">
              <a:buFontTx/>
              <a:buNone/>
            </a:pPr>
            <a:r>
              <a:rPr lang="en-US" altLang="en-US" sz="1600" dirty="0" smtClean="0"/>
              <a:t>	The Contracting Officer’s TPM is responsible for: (1) monitoring the Subcontractor’s technical progress, including the surveillance and assessment of performance and recommending to the Contracting Officer changes in requirements; (2) interpreting the Statement of Work and any other technical performance requirements; (3) performing technical evaluation as required; (4) performing technical inspections and acceptances required by this subcontract; and (5) assisting in the resolution of technical problems encountered during performance.</a:t>
            </a:r>
            <a:r>
              <a:rPr lang="en-US" altLang="en-US" sz="1600" i="1" dirty="0" smtClean="0"/>
              <a:t>	</a:t>
            </a:r>
          </a:p>
          <a:p>
            <a:pPr lvl="1">
              <a:buFontTx/>
              <a:buNone/>
            </a:pPr>
            <a:r>
              <a:rPr lang="en-US" altLang="en-US" sz="1600" i="1" dirty="0" smtClean="0"/>
              <a:t>	</a:t>
            </a:r>
          </a:p>
          <a:p>
            <a:pPr lvl="1">
              <a:buFontTx/>
              <a:buNone/>
            </a:pPr>
            <a:r>
              <a:rPr lang="en-US" altLang="en-US" sz="1600" i="1" dirty="0" smtClean="0"/>
              <a:t>	Neither the TPM nor any person or entity other than the Contracting Officer possess any authority, implied or apparent, to provide direction that may cause or influence the Subcontractor to incur additional costs for which reimbursement may be sought.  Any costs incurred by the Subcontractor not delineated herein or without the prior written approval of the Contracting Officer are incurred at the Subcontractor’s significant risk of non-payment.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p:txBody>
          <a:bodyPr/>
          <a:lstStyle/>
          <a:p>
            <a:r>
              <a:rPr lang="en-US" altLang="en-US" smtClean="0">
                <a:latin typeface="Arial Narrow" pitchFamily="48" charset="0"/>
              </a:rPr>
              <a:t>Subcontracting</a:t>
            </a:r>
          </a:p>
        </p:txBody>
      </p:sp>
      <p:sp>
        <p:nvSpPr>
          <p:cNvPr id="19459" name="Content Placeholder 2"/>
          <p:cNvSpPr>
            <a:spLocks noGrp="1"/>
          </p:cNvSpPr>
          <p:nvPr>
            <p:ph idx="4294967295"/>
          </p:nvPr>
        </p:nvSpPr>
        <p:spPr>
          <a:xfrm>
            <a:off x="381000" y="1219200"/>
            <a:ext cx="8458200" cy="4953000"/>
          </a:xfrm>
        </p:spPr>
        <p:txBody>
          <a:bodyPr/>
          <a:lstStyle/>
          <a:p>
            <a:pPr>
              <a:defRPr/>
            </a:pPr>
            <a:r>
              <a:rPr lang="en-US" sz="2400" dirty="0" smtClean="0"/>
              <a:t>LBR Roles and Responsibilities</a:t>
            </a:r>
            <a:endParaRPr lang="en-US" dirty="0" smtClean="0"/>
          </a:p>
          <a:p>
            <a:pPr lvl="1">
              <a:defRPr/>
            </a:pPr>
            <a:r>
              <a:rPr lang="en-US" sz="1800" dirty="0"/>
              <a:t>Subcontracts Administrator</a:t>
            </a:r>
          </a:p>
          <a:p>
            <a:pPr marL="401638" lvl="1" indent="0">
              <a:buFont typeface="Arial" charset="0"/>
              <a:buNone/>
              <a:defRPr/>
            </a:pPr>
            <a:r>
              <a:rPr lang="en-US" sz="1800" dirty="0" smtClean="0"/>
              <a:t>Serves as liaison between SVG and the LBR TPM.   Additionally is responsible for administering, processing and handling contractual documentation. </a:t>
            </a:r>
            <a:r>
              <a:rPr lang="en-US" sz="2000" i="1" dirty="0" smtClean="0"/>
              <a:t>	</a:t>
            </a:r>
          </a:p>
          <a:p>
            <a:pPr lvl="1">
              <a:buFontTx/>
              <a:buNone/>
              <a:defRPr/>
            </a:pPr>
            <a:r>
              <a:rPr lang="en-US" sz="1500" b="1" i="1" dirty="0" smtClean="0"/>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effectLst>
            <a:outerShdw dist="17961" dir="2700000" algn="ctr" rotWithShape="0">
              <a:srgbClr val="DDDDDD"/>
            </a:outerShdw>
          </a:effectLst>
        </p:spPr>
        <p:txBody>
          <a:bodyPr/>
          <a:lstStyle/>
          <a:p>
            <a:r>
              <a:rPr lang="en-US" altLang="en-US" smtClean="0">
                <a:latin typeface="Arial Narrow" pitchFamily="48" charset="0"/>
              </a:rPr>
              <a:t>Invoice Procedures</a:t>
            </a:r>
          </a:p>
        </p:txBody>
      </p:sp>
      <p:sp>
        <p:nvSpPr>
          <p:cNvPr id="20483" name="Content Placeholder 4"/>
          <p:cNvSpPr>
            <a:spLocks noGrp="1"/>
          </p:cNvSpPr>
          <p:nvPr>
            <p:ph idx="1"/>
          </p:nvPr>
        </p:nvSpPr>
        <p:spPr/>
        <p:txBody>
          <a:bodyPr/>
          <a:lstStyle/>
          <a:p>
            <a:pPr marL="914400" lvl="2" indent="0">
              <a:buNone/>
              <a:defRPr/>
            </a:pPr>
            <a:endParaRPr lang="en-US" dirty="0" smtClean="0"/>
          </a:p>
          <a:p>
            <a:pPr lvl="2">
              <a:defRPr/>
            </a:pPr>
            <a:r>
              <a:rPr lang="en-US" sz="1800" dirty="0" smtClean="0"/>
              <a:t>Subcontractor POC prepare Monthly Status Reports – MSR (technical and financial) </a:t>
            </a:r>
          </a:p>
          <a:p>
            <a:pPr lvl="2">
              <a:defRPr/>
            </a:pPr>
            <a:r>
              <a:rPr lang="en-US" sz="1800" dirty="0" smtClean="0"/>
              <a:t>Send to LBR TPM, Subcontracts Administrator</a:t>
            </a:r>
          </a:p>
          <a:p>
            <a:pPr lvl="2">
              <a:defRPr/>
            </a:pPr>
            <a:r>
              <a:rPr lang="en-US" sz="1800" dirty="0" smtClean="0"/>
              <a:t>LBR TPM review, comment and approve MSR</a:t>
            </a:r>
          </a:p>
          <a:p>
            <a:pPr lvl="2">
              <a:defRPr/>
            </a:pPr>
            <a:r>
              <a:rPr lang="en-US" sz="1800" dirty="0" smtClean="0"/>
              <a:t>Subcontractor receive and address comments from LBR TPM</a:t>
            </a:r>
          </a:p>
          <a:p>
            <a:pPr lvl="2">
              <a:defRPr/>
            </a:pPr>
            <a:r>
              <a:rPr lang="en-US" sz="1800" dirty="0" smtClean="0"/>
              <a:t>Subcontractor send invoices monthly to </a:t>
            </a:r>
            <a:r>
              <a:rPr lang="en-US" sz="1800" u="sng" dirty="0">
                <a:hlinkClick r:id="rId2"/>
              </a:rPr>
              <a:t>LeidosBiomed@invoices.corcentric.com</a:t>
            </a:r>
            <a:r>
              <a:rPr lang="en-US" sz="1800" dirty="0"/>
              <a:t> </a:t>
            </a:r>
            <a:r>
              <a:rPr lang="en-US" sz="1800" dirty="0" smtClean="0"/>
              <a:t>and cc: LBR TPM upon MSR approval (by LBR TPM)</a:t>
            </a:r>
            <a:endParaRPr lang="en-US" dirty="0" smtClean="0"/>
          </a:p>
          <a:p>
            <a:pPr marL="0" indent="0">
              <a:buFontTx/>
              <a:buNone/>
              <a:defRPr/>
            </a:pP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effectLst>
            <a:outerShdw dist="17961" dir="2700000" algn="ctr" rotWithShape="0">
              <a:srgbClr val="DDDDDD"/>
            </a:outerShdw>
          </a:effectLst>
        </p:spPr>
        <p:txBody>
          <a:bodyPr/>
          <a:lstStyle/>
          <a:p>
            <a:r>
              <a:rPr lang="en-US" dirty="0" smtClean="0"/>
              <a:t>Technology </a:t>
            </a:r>
            <a:r>
              <a:rPr lang="en-US" dirty="0"/>
              <a:t>Points</a:t>
            </a:r>
            <a:endParaRPr lang="en-US" altLang="en-US" dirty="0" smtClean="0">
              <a:latin typeface="Arial Narrow" pitchFamily="48" charset="0"/>
            </a:endParaRPr>
          </a:p>
        </p:txBody>
      </p:sp>
      <p:sp>
        <p:nvSpPr>
          <p:cNvPr id="20483" name="Content Placeholder 4"/>
          <p:cNvSpPr>
            <a:spLocks noGrp="1"/>
          </p:cNvSpPr>
          <p:nvPr>
            <p:ph idx="1"/>
          </p:nvPr>
        </p:nvSpPr>
        <p:spPr/>
        <p:txBody>
          <a:bodyPr/>
          <a:lstStyle/>
          <a:p>
            <a:r>
              <a:rPr lang="en-US" sz="1800" dirty="0" smtClean="0"/>
              <a:t>Phase </a:t>
            </a:r>
            <a:r>
              <a:rPr lang="en-US" sz="1800" dirty="0"/>
              <a:t>1 – Robust, available and supportable</a:t>
            </a:r>
          </a:p>
          <a:p>
            <a:r>
              <a:rPr lang="en-US" sz="1800" dirty="0"/>
              <a:t>Phase 2 – Performance and optimization</a:t>
            </a:r>
          </a:p>
          <a:p>
            <a:r>
              <a:rPr lang="en-US" sz="1800" dirty="0"/>
              <a:t>Phase 3 – Technology change-out, extensibility and enhancements</a:t>
            </a:r>
          </a:p>
          <a:p>
            <a:endParaRPr lang="en-US" sz="1800" dirty="0"/>
          </a:p>
          <a:p>
            <a:r>
              <a:rPr lang="en-US" sz="1800" dirty="0"/>
              <a:t>Leverage existing technologies that meet technology constraints while fulfilling use case needs</a:t>
            </a:r>
          </a:p>
          <a:p>
            <a:r>
              <a:rPr lang="en-US" sz="1800" dirty="0"/>
              <a:t>Examine existing models for archive data management</a:t>
            </a:r>
          </a:p>
          <a:p>
            <a:r>
              <a:rPr lang="en-US" sz="1800" dirty="0"/>
              <a:t>Expect technologies to change</a:t>
            </a:r>
          </a:p>
          <a:p>
            <a:r>
              <a:rPr lang="en-US" sz="1800" dirty="0"/>
              <a:t>Object store technologies, NoSQL technologies, and more</a:t>
            </a:r>
          </a:p>
          <a:p>
            <a:pPr marL="0" indent="0">
              <a:buFontTx/>
              <a:buNone/>
              <a:defRPr/>
            </a:pPr>
            <a:endParaRPr lang="en-US" dirty="0" smtClean="0"/>
          </a:p>
        </p:txBody>
      </p:sp>
    </p:spTree>
    <p:extLst>
      <p:ext uri="{BB962C8B-B14F-4D97-AF65-F5344CB8AC3E}">
        <p14:creationId xmlns:p14="http://schemas.microsoft.com/office/powerpoint/2010/main" val="16466248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effectLst>
            <a:outerShdw dist="17961" dir="2700000" algn="ctr" rotWithShape="0">
              <a:srgbClr val="DDDDDD"/>
            </a:outerShdw>
          </a:effectLst>
        </p:spPr>
        <p:txBody>
          <a:bodyPr/>
          <a:lstStyle/>
          <a:p>
            <a:r>
              <a:rPr lang="en-US" altLang="en-US" smtClean="0">
                <a:latin typeface="Arial Narrow" pitchFamily="48" charset="0"/>
              </a:rPr>
              <a:t>Agenda</a:t>
            </a:r>
          </a:p>
        </p:txBody>
      </p:sp>
      <p:sp>
        <p:nvSpPr>
          <p:cNvPr id="6147" name="Content Placeholder 4"/>
          <p:cNvSpPr>
            <a:spLocks noGrp="1"/>
          </p:cNvSpPr>
          <p:nvPr>
            <p:ph idx="1"/>
          </p:nvPr>
        </p:nvSpPr>
        <p:spPr/>
        <p:txBody>
          <a:bodyPr/>
          <a:lstStyle/>
          <a:p>
            <a:pPr>
              <a:spcBef>
                <a:spcPct val="30000"/>
              </a:spcBef>
            </a:pPr>
            <a:r>
              <a:rPr lang="en-US" altLang="en-US" sz="2000" dirty="0" smtClean="0"/>
              <a:t>Introduction</a:t>
            </a:r>
          </a:p>
          <a:p>
            <a:pPr>
              <a:spcBef>
                <a:spcPct val="30000"/>
              </a:spcBef>
            </a:pPr>
            <a:r>
              <a:rPr lang="en-US" altLang="en-US" sz="2000" dirty="0" smtClean="0"/>
              <a:t>Objectives</a:t>
            </a:r>
          </a:p>
          <a:p>
            <a:pPr>
              <a:spcBef>
                <a:spcPct val="30000"/>
              </a:spcBef>
            </a:pPr>
            <a:r>
              <a:rPr lang="en-US" altLang="en-US" sz="2000" dirty="0" smtClean="0"/>
              <a:t>Scope &amp; Tasks</a:t>
            </a:r>
          </a:p>
          <a:p>
            <a:pPr>
              <a:spcBef>
                <a:spcPct val="30000"/>
              </a:spcBef>
            </a:pPr>
            <a:r>
              <a:rPr lang="en-US" altLang="en-US" sz="2000" dirty="0" smtClean="0"/>
              <a:t>Key Stakeholders/Customers</a:t>
            </a:r>
          </a:p>
          <a:p>
            <a:pPr>
              <a:spcBef>
                <a:spcPct val="30000"/>
              </a:spcBef>
            </a:pPr>
            <a:r>
              <a:rPr lang="en-US" altLang="en-US" sz="2000" dirty="0" smtClean="0"/>
              <a:t>Project Team Organization</a:t>
            </a:r>
          </a:p>
          <a:p>
            <a:pPr>
              <a:spcBef>
                <a:spcPct val="30000"/>
              </a:spcBef>
            </a:pPr>
            <a:r>
              <a:rPr lang="en-US" altLang="en-US" sz="2000" dirty="0" smtClean="0"/>
              <a:t>Deliverables</a:t>
            </a:r>
          </a:p>
          <a:p>
            <a:pPr>
              <a:spcBef>
                <a:spcPct val="30000"/>
              </a:spcBef>
            </a:pPr>
            <a:r>
              <a:rPr lang="en-US" altLang="en-US" sz="2000" dirty="0" smtClean="0"/>
              <a:t>Subcontracting/Invoice Procedures</a:t>
            </a:r>
          </a:p>
          <a:p>
            <a:pPr>
              <a:spcBef>
                <a:spcPct val="30000"/>
              </a:spcBef>
            </a:pPr>
            <a:r>
              <a:rPr lang="en-US" altLang="en-US" sz="2000" dirty="0" smtClean="0"/>
              <a:t>Technical Points and Expectations</a:t>
            </a:r>
          </a:p>
          <a:p>
            <a:pPr>
              <a:spcBef>
                <a:spcPct val="30000"/>
              </a:spcBef>
            </a:pPr>
            <a:r>
              <a:rPr lang="en-US" altLang="en-US" sz="2000" dirty="0" smtClean="0"/>
              <a:t>Risks and Dependencies</a:t>
            </a:r>
          </a:p>
          <a:p>
            <a:pPr>
              <a:spcBef>
                <a:spcPct val="30000"/>
              </a:spcBef>
            </a:pPr>
            <a:r>
              <a:rPr lang="en-US" altLang="en-US" sz="2000" dirty="0" smtClean="0"/>
              <a:t>Communication</a:t>
            </a:r>
          </a:p>
          <a:p>
            <a:pPr>
              <a:spcBef>
                <a:spcPct val="30000"/>
              </a:spcBef>
            </a:pPr>
            <a:r>
              <a:rPr lang="en-US" altLang="en-US" sz="2000" dirty="0" smtClean="0"/>
              <a:t>Open Questions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effectLst>
            <a:outerShdw dist="17961" dir="2700000" algn="ctr" rotWithShape="0">
              <a:srgbClr val="DDDDDD"/>
            </a:outerShdw>
          </a:effectLst>
        </p:spPr>
        <p:txBody>
          <a:bodyPr/>
          <a:lstStyle/>
          <a:p>
            <a:r>
              <a:rPr lang="en-US" dirty="0" smtClean="0"/>
              <a:t>Phase </a:t>
            </a:r>
            <a:r>
              <a:rPr lang="en-US" dirty="0"/>
              <a:t>1 - Aims</a:t>
            </a:r>
            <a:endParaRPr lang="en-US" altLang="en-US" dirty="0" smtClean="0">
              <a:latin typeface="Arial Narrow" pitchFamily="48" charset="0"/>
            </a:endParaRPr>
          </a:p>
        </p:txBody>
      </p:sp>
      <p:sp>
        <p:nvSpPr>
          <p:cNvPr id="20483" name="Content Placeholder 4"/>
          <p:cNvSpPr>
            <a:spLocks noGrp="1"/>
          </p:cNvSpPr>
          <p:nvPr>
            <p:ph idx="1"/>
          </p:nvPr>
        </p:nvSpPr>
        <p:spPr/>
        <p:txBody>
          <a:bodyPr/>
          <a:lstStyle/>
          <a:p>
            <a:r>
              <a:rPr lang="en-US" sz="1800" dirty="0"/>
              <a:t>Define stable interface that meets near-term and long-term basic needs</a:t>
            </a:r>
          </a:p>
          <a:p>
            <a:pPr lvl="1"/>
            <a:r>
              <a:rPr lang="en-US" sz="1800" dirty="0"/>
              <a:t>Archive placement of dataset</a:t>
            </a:r>
          </a:p>
          <a:p>
            <a:pPr lvl="1"/>
            <a:r>
              <a:rPr lang="en-US" sz="1800" dirty="0"/>
              <a:t>Registration of dataset</a:t>
            </a:r>
          </a:p>
          <a:p>
            <a:pPr lvl="1"/>
            <a:r>
              <a:rPr lang="en-US" sz="1800" dirty="0"/>
              <a:t>Basic annotation of dataset</a:t>
            </a:r>
          </a:p>
          <a:p>
            <a:pPr lvl="1"/>
            <a:r>
              <a:rPr lang="en-US" sz="1800" dirty="0"/>
              <a:t>Location of datasets</a:t>
            </a:r>
          </a:p>
          <a:p>
            <a:pPr lvl="1"/>
            <a:r>
              <a:rPr lang="en-US" sz="1800" dirty="0"/>
              <a:t>Recall of datasets</a:t>
            </a:r>
          </a:p>
          <a:p>
            <a:r>
              <a:rPr lang="en-US" sz="1800" dirty="0"/>
              <a:t>A façade that is agnostic of underlying technology implementation</a:t>
            </a:r>
          </a:p>
          <a:p>
            <a:r>
              <a:rPr lang="en-US" sz="1800" dirty="0"/>
              <a:t>Robust and reliable as a core service</a:t>
            </a:r>
          </a:p>
          <a:p>
            <a:r>
              <a:rPr lang="en-US" sz="1800" dirty="0"/>
              <a:t>Designed for evolution of underlying technologies</a:t>
            </a:r>
          </a:p>
          <a:p>
            <a:r>
              <a:rPr lang="en-US" sz="1800" dirty="0"/>
              <a:t>Keep it simple</a:t>
            </a:r>
          </a:p>
          <a:p>
            <a:pPr marL="0" indent="0">
              <a:buFontTx/>
              <a:buNone/>
              <a:defRPr/>
            </a:pPr>
            <a:endParaRPr lang="en-US" dirty="0" smtClean="0"/>
          </a:p>
        </p:txBody>
      </p:sp>
    </p:spTree>
    <p:extLst>
      <p:ext uri="{BB962C8B-B14F-4D97-AF65-F5344CB8AC3E}">
        <p14:creationId xmlns:p14="http://schemas.microsoft.com/office/powerpoint/2010/main" val="2037717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effectLst>
            <a:outerShdw dist="17961" dir="2700000" algn="ctr" rotWithShape="0">
              <a:srgbClr val="DDDDDD"/>
            </a:outerShdw>
          </a:effectLst>
        </p:spPr>
        <p:txBody>
          <a:bodyPr/>
          <a:lstStyle/>
          <a:p>
            <a:r>
              <a:rPr lang="en-US" dirty="0"/>
              <a:t>Phase 1 – Additional Topics</a:t>
            </a:r>
            <a:endParaRPr lang="en-US" altLang="en-US" dirty="0" smtClean="0">
              <a:latin typeface="Arial Narrow" pitchFamily="48" charset="0"/>
            </a:endParaRPr>
          </a:p>
        </p:txBody>
      </p:sp>
      <p:sp>
        <p:nvSpPr>
          <p:cNvPr id="20483" name="Content Placeholder 4"/>
          <p:cNvSpPr>
            <a:spLocks noGrp="1"/>
          </p:cNvSpPr>
          <p:nvPr>
            <p:ph idx="1"/>
          </p:nvPr>
        </p:nvSpPr>
        <p:spPr/>
        <p:txBody>
          <a:bodyPr/>
          <a:lstStyle/>
          <a:p>
            <a:r>
              <a:rPr lang="en-US" sz="1800" dirty="0"/>
              <a:t>Data security</a:t>
            </a:r>
          </a:p>
          <a:p>
            <a:pPr lvl="1"/>
            <a:r>
              <a:rPr lang="en-US" sz="1800" dirty="0"/>
              <a:t>Inherent to protect the data placed in trust with the service</a:t>
            </a:r>
          </a:p>
          <a:p>
            <a:r>
              <a:rPr lang="en-US" sz="1800" dirty="0"/>
              <a:t>Data sharing</a:t>
            </a:r>
          </a:p>
          <a:p>
            <a:pPr lvl="1"/>
            <a:r>
              <a:rPr lang="en-US" sz="1800" dirty="0"/>
              <a:t>Prove utilization of other services being created for data sharing</a:t>
            </a:r>
          </a:p>
          <a:p>
            <a:r>
              <a:rPr lang="en-US" sz="1800" dirty="0"/>
              <a:t>Extensive metadata</a:t>
            </a:r>
          </a:p>
          <a:p>
            <a:pPr lvl="1"/>
            <a:r>
              <a:rPr lang="en-US" sz="1800" dirty="0"/>
              <a:t>Prove ability to support secondary metadata indexes</a:t>
            </a:r>
          </a:p>
          <a:p>
            <a:r>
              <a:rPr lang="en-US" sz="1800" dirty="0"/>
              <a:t>Dataset types</a:t>
            </a:r>
          </a:p>
          <a:p>
            <a:pPr lvl="1"/>
            <a:r>
              <a:rPr lang="en-US" sz="1800" dirty="0"/>
              <a:t>Agnostic of datatype</a:t>
            </a:r>
          </a:p>
          <a:p>
            <a:pPr lvl="1"/>
            <a:r>
              <a:rPr lang="en-US" sz="1800" dirty="0"/>
              <a:t>Driving initial use cases in genomics, imaging and biophysics</a:t>
            </a:r>
          </a:p>
          <a:p>
            <a:pPr marL="0" indent="0">
              <a:buFontTx/>
              <a:buNone/>
              <a:defRPr/>
            </a:pPr>
            <a:endParaRPr lang="en-US" dirty="0" smtClean="0"/>
          </a:p>
        </p:txBody>
      </p:sp>
    </p:spTree>
    <p:extLst>
      <p:ext uri="{BB962C8B-B14F-4D97-AF65-F5344CB8AC3E}">
        <p14:creationId xmlns:p14="http://schemas.microsoft.com/office/powerpoint/2010/main" val="2784637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3"/>
          <p:cNvSpPr>
            <a:spLocks noGrp="1"/>
          </p:cNvSpPr>
          <p:nvPr>
            <p:ph type="title"/>
          </p:nvPr>
        </p:nvSpPr>
        <p:spPr>
          <a:effectLst>
            <a:outerShdw dist="17961" dir="2700000" algn="ctr" rotWithShape="0">
              <a:srgbClr val="DDDDDD"/>
            </a:outerShdw>
          </a:effectLst>
        </p:spPr>
        <p:txBody>
          <a:bodyPr/>
          <a:lstStyle/>
          <a:p>
            <a:r>
              <a:rPr lang="en-US" dirty="0"/>
              <a:t>First Focus Areas in Phase 1</a:t>
            </a:r>
            <a:endParaRPr lang="en-US" altLang="en-US" dirty="0" smtClean="0">
              <a:latin typeface="Arial Narrow" pitchFamily="48" charset="0"/>
            </a:endParaRPr>
          </a:p>
        </p:txBody>
      </p:sp>
      <p:sp>
        <p:nvSpPr>
          <p:cNvPr id="20483" name="Content Placeholder 4"/>
          <p:cNvSpPr>
            <a:spLocks noGrp="1"/>
          </p:cNvSpPr>
          <p:nvPr>
            <p:ph idx="1"/>
          </p:nvPr>
        </p:nvSpPr>
        <p:spPr/>
        <p:txBody>
          <a:bodyPr/>
          <a:lstStyle/>
          <a:p>
            <a:r>
              <a:rPr lang="en-US" sz="1800" dirty="0"/>
              <a:t>Use case information capture</a:t>
            </a:r>
          </a:p>
          <a:p>
            <a:r>
              <a:rPr lang="en-US" sz="1800" dirty="0"/>
              <a:t>Initial technology option selection</a:t>
            </a:r>
          </a:p>
          <a:p>
            <a:r>
              <a:rPr lang="en-US" sz="1800" dirty="0"/>
              <a:t>Draft interface definition</a:t>
            </a:r>
          </a:p>
          <a:p>
            <a:pPr lvl="1"/>
            <a:r>
              <a:rPr lang="en-US" sz="1800" dirty="0"/>
              <a:t>Leverage popular and de-facto standard interfaces to advise features (e.g. Amazon S3, </a:t>
            </a:r>
            <a:r>
              <a:rPr lang="en-US" sz="1800" dirty="0" smtClean="0"/>
              <a:t>Red Hat</a:t>
            </a:r>
            <a:r>
              <a:rPr lang="en-US" sz="1800" dirty="0"/>
              <a:t>, etc.)</a:t>
            </a:r>
          </a:p>
          <a:p>
            <a:pPr lvl="1"/>
            <a:r>
              <a:rPr lang="en-US" sz="1800" dirty="0"/>
              <a:t>Describe use case scenarios using interface </a:t>
            </a:r>
            <a:r>
              <a:rPr lang="en-US" sz="1800" dirty="0" smtClean="0"/>
              <a:t>definitions</a:t>
            </a:r>
          </a:p>
          <a:p>
            <a:pPr marL="287338" lvl="1" indent="-287338">
              <a:buChar char="•"/>
            </a:pPr>
            <a:r>
              <a:rPr lang="en-US" altLang="en-US" sz="1800" dirty="0">
                <a:ea typeface="+mn-ea"/>
                <a:cs typeface="+mn-cs"/>
              </a:rPr>
              <a:t>LBR TPM and the Subcontractor shall develop a feature set based schedule as needed and delivery of project </a:t>
            </a:r>
            <a:r>
              <a:rPr lang="en-US" altLang="en-US" sz="1800" dirty="0" smtClean="0">
                <a:ea typeface="+mn-ea"/>
                <a:cs typeface="+mn-cs"/>
              </a:rPr>
              <a:t>deliverables</a:t>
            </a:r>
            <a:endParaRPr lang="en-US" sz="1800" dirty="0">
              <a:ea typeface="+mn-ea"/>
              <a:cs typeface="+mn-cs"/>
            </a:endParaRPr>
          </a:p>
          <a:p>
            <a:r>
              <a:rPr lang="en-US" sz="1800" dirty="0"/>
              <a:t>Keep it simple</a:t>
            </a:r>
          </a:p>
          <a:p>
            <a:pPr marL="0" indent="0">
              <a:buFontTx/>
              <a:buNone/>
              <a:defRPr/>
            </a:pPr>
            <a:endParaRPr lang="en-US" dirty="0" smtClean="0"/>
          </a:p>
        </p:txBody>
      </p:sp>
    </p:spTree>
    <p:extLst>
      <p:ext uri="{BB962C8B-B14F-4D97-AF65-F5344CB8AC3E}">
        <p14:creationId xmlns:p14="http://schemas.microsoft.com/office/powerpoint/2010/main" val="30095495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3"/>
          <p:cNvSpPr>
            <a:spLocks noGrp="1"/>
          </p:cNvSpPr>
          <p:nvPr>
            <p:ph type="title"/>
          </p:nvPr>
        </p:nvSpPr>
        <p:spPr>
          <a:effectLst>
            <a:outerShdw dist="17961" dir="2700000" algn="ctr" rotWithShape="0">
              <a:srgbClr val="DDDDDD"/>
            </a:outerShdw>
          </a:effectLst>
        </p:spPr>
        <p:txBody>
          <a:bodyPr/>
          <a:lstStyle/>
          <a:p>
            <a:r>
              <a:rPr lang="en-US" altLang="en-US" smtClean="0">
                <a:latin typeface="Arial Narrow" pitchFamily="48" charset="0"/>
              </a:rPr>
              <a:t>Technical Expectations</a:t>
            </a:r>
          </a:p>
        </p:txBody>
      </p:sp>
      <p:sp>
        <p:nvSpPr>
          <p:cNvPr id="22531" name="Content Placeholder 4"/>
          <p:cNvSpPr>
            <a:spLocks noGrp="1"/>
          </p:cNvSpPr>
          <p:nvPr>
            <p:ph idx="1"/>
          </p:nvPr>
        </p:nvSpPr>
        <p:spPr/>
        <p:txBody>
          <a:bodyPr/>
          <a:lstStyle/>
          <a:p>
            <a:pPr>
              <a:defRPr/>
            </a:pPr>
            <a:r>
              <a:rPr lang="en-US" dirty="0" smtClean="0"/>
              <a:t>Leidos TPM acts as key technical and customer focal point to perform project management, scheduling and arrange demonstrations </a:t>
            </a:r>
          </a:p>
          <a:p>
            <a:pPr>
              <a:defRPr/>
            </a:pPr>
            <a:r>
              <a:rPr lang="en-US" dirty="0" smtClean="0"/>
              <a:t>Subcontract POC works with BSA/Developers to ensure timely deliverable of required documents and contract deliverables.</a:t>
            </a:r>
          </a:p>
          <a:p>
            <a:pPr>
              <a:defRPr/>
            </a:pPr>
            <a:r>
              <a:rPr lang="en-US" dirty="0" smtClean="0"/>
              <a:t>Subcontract POC communicates with LBR TPM for guidance and direction on any issues that arise.</a:t>
            </a:r>
          </a:p>
          <a:p>
            <a:pPr marL="0" indent="0">
              <a:buFontTx/>
              <a:buNone/>
              <a:defRPr/>
            </a:pP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3"/>
          <p:cNvSpPr>
            <a:spLocks noGrp="1"/>
          </p:cNvSpPr>
          <p:nvPr>
            <p:ph type="title"/>
          </p:nvPr>
        </p:nvSpPr>
        <p:spPr>
          <a:effectLst>
            <a:outerShdw dist="17961" dir="2700000" algn="ctr" rotWithShape="0">
              <a:srgbClr val="DDDDDD"/>
            </a:outerShdw>
          </a:effectLst>
        </p:spPr>
        <p:txBody>
          <a:bodyPr/>
          <a:lstStyle/>
          <a:p>
            <a:r>
              <a:rPr lang="en-US" altLang="en-US" smtClean="0">
                <a:latin typeface="Arial Narrow" pitchFamily="48" charset="0"/>
              </a:rPr>
              <a:t>Risks and Dependencies</a:t>
            </a:r>
          </a:p>
        </p:txBody>
      </p:sp>
      <p:graphicFrame>
        <p:nvGraphicFramePr>
          <p:cNvPr id="4" name="Group 75"/>
          <p:cNvGraphicFramePr>
            <a:graphicFrameLocks/>
          </p:cNvGraphicFramePr>
          <p:nvPr>
            <p:extLst>
              <p:ext uri="{D42A27DB-BD31-4B8C-83A1-F6EECF244321}">
                <p14:modId xmlns:p14="http://schemas.microsoft.com/office/powerpoint/2010/main" val="530401793"/>
              </p:ext>
            </p:extLst>
          </p:nvPr>
        </p:nvGraphicFramePr>
        <p:xfrm>
          <a:off x="457200" y="1527175"/>
          <a:ext cx="8229600" cy="4303424"/>
        </p:xfrm>
        <a:graphic>
          <a:graphicData uri="http://schemas.openxmlformats.org/drawingml/2006/table">
            <a:tbl>
              <a:tblPr/>
              <a:tblGrid>
                <a:gridCol w="3784600"/>
                <a:gridCol w="939800"/>
                <a:gridCol w="3505200"/>
              </a:tblGrid>
              <a:tr h="401766">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Arial" charset="0"/>
                        <a:buNone/>
                        <a:tabLst/>
                      </a:pPr>
                      <a:r>
                        <a:rPr kumimoji="0" lang="en-US" sz="1400" b="1" i="0" u="none" strike="noStrike" cap="none" normalizeH="0" baseline="0" dirty="0" smtClean="0">
                          <a:ln>
                            <a:noFill/>
                          </a:ln>
                          <a:solidFill>
                            <a:schemeClr val="tx1"/>
                          </a:solidFill>
                          <a:effectLst/>
                          <a:latin typeface="Arial" charset="0"/>
                        </a:rPr>
                        <a:t>Risk / Dependency</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Arial" charset="0"/>
                        <a:buNone/>
                        <a:tabLst/>
                      </a:pPr>
                      <a:r>
                        <a:rPr kumimoji="0" lang="en-US" sz="1400" b="1" i="0" u="none" strike="noStrike" cap="none" normalizeH="0" baseline="0" dirty="0" smtClean="0">
                          <a:ln>
                            <a:noFill/>
                          </a:ln>
                          <a:solidFill>
                            <a:schemeClr val="tx1"/>
                          </a:solidFill>
                          <a:effectLst/>
                          <a:latin typeface="Arial" charset="0"/>
                        </a:rPr>
                        <a:t>Rating</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Arial" charset="0"/>
                        <a:buNone/>
                        <a:tabLst/>
                      </a:pPr>
                      <a:r>
                        <a:rPr kumimoji="0" lang="en-US" sz="1400" b="1" i="0" u="none" strike="noStrike" cap="none" normalizeH="0" baseline="0" dirty="0" smtClean="0">
                          <a:ln>
                            <a:noFill/>
                          </a:ln>
                          <a:solidFill>
                            <a:schemeClr val="tx1"/>
                          </a:solidFill>
                          <a:effectLst/>
                          <a:latin typeface="Arial" charset="0"/>
                        </a:rPr>
                        <a:t>Mitigation</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r>
              <a:tr h="115839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Key personnel leave the program during POP.</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Low</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Provide supportive subcontractor management; work with LBR TPM to identify replacement resource.</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1158607">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The SVG team do not meet the timeline for required deliverables.</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Medium</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Work with SVG POC and members to establish a schedule for development as needed and delivery of project  deliverables; communicate with SVG after each meeting to ensure team is meeting the planned schedule.</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945179">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Scheduling of interviews and granting of access to infrastructure is delayed or blocked delays the timeline for required deliverables.</a:t>
                      </a:r>
                    </a:p>
                  </a:txBody>
                  <a:tcPr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r>
                        <a:rPr kumimoji="0" lang="en-US" sz="1400" b="0" i="0" u="none" strike="noStrike" kern="1200" cap="none" normalizeH="0" baseline="0" dirty="0" smtClean="0">
                          <a:ln>
                            <a:noFill/>
                          </a:ln>
                          <a:solidFill>
                            <a:schemeClr val="tx1"/>
                          </a:solidFill>
                          <a:effectLst/>
                          <a:latin typeface="Arial" charset="0"/>
                          <a:ea typeface="+mn-ea"/>
                          <a:cs typeface="+mn-cs"/>
                        </a:rPr>
                        <a:t>Medium</a:t>
                      </a:r>
                    </a:p>
                  </a:txBody>
                  <a:tcPr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Arial" charset="0"/>
                        <a:buNone/>
                        <a:tabLst/>
                      </a:pPr>
                      <a:r>
                        <a:rPr kumimoji="0" lang="en-US" sz="1400" b="0" i="0" u="none" strike="noStrike" cap="none" normalizeH="0" baseline="0" dirty="0" smtClean="0">
                          <a:ln>
                            <a:noFill/>
                          </a:ln>
                          <a:solidFill>
                            <a:schemeClr val="tx1"/>
                          </a:solidFill>
                          <a:effectLst/>
                          <a:latin typeface="Arial" charset="0"/>
                        </a:rPr>
                        <a:t>LBR TPM and LBR HPC Director to ensure rapid and effective communication with interviewees and slotting of interviews ASAP; also work on granting access to physical infrastructure for technical assessment/prototyping.</a:t>
                      </a:r>
                    </a:p>
                  </a:txBody>
                  <a:tcPr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title"/>
          </p:nvPr>
        </p:nvSpPr>
        <p:spPr>
          <a:effectLst>
            <a:outerShdw dist="17961" dir="2700000" algn="ctr" rotWithShape="0">
              <a:srgbClr val="DDDDDD"/>
            </a:outerShdw>
          </a:effectLst>
        </p:spPr>
        <p:txBody>
          <a:bodyPr/>
          <a:lstStyle/>
          <a:p>
            <a:r>
              <a:rPr lang="en-US" altLang="en-US" smtClean="0">
                <a:latin typeface="Arial Narrow" pitchFamily="48" charset="0"/>
              </a:rPr>
              <a:t>Communication</a:t>
            </a:r>
          </a:p>
        </p:txBody>
      </p:sp>
      <p:sp>
        <p:nvSpPr>
          <p:cNvPr id="22531" name="Content Placeholder 4"/>
          <p:cNvSpPr>
            <a:spLocks noGrp="1"/>
          </p:cNvSpPr>
          <p:nvPr>
            <p:ph idx="1"/>
          </p:nvPr>
        </p:nvSpPr>
        <p:spPr/>
        <p:txBody>
          <a:bodyPr/>
          <a:lstStyle/>
          <a:p>
            <a:pPr>
              <a:spcBef>
                <a:spcPct val="30000"/>
              </a:spcBef>
            </a:pPr>
            <a:r>
              <a:rPr lang="en-US" altLang="en-US" sz="2000" dirty="0" smtClean="0"/>
              <a:t>Meetings</a:t>
            </a:r>
          </a:p>
          <a:p>
            <a:pPr lvl="1">
              <a:spcBef>
                <a:spcPct val="30000"/>
              </a:spcBef>
            </a:pPr>
            <a:r>
              <a:rPr lang="en-US" altLang="en-US" sz="2000" dirty="0" smtClean="0"/>
              <a:t>Project Kick-off</a:t>
            </a:r>
          </a:p>
          <a:p>
            <a:pPr lvl="1">
              <a:spcBef>
                <a:spcPct val="30000"/>
              </a:spcBef>
            </a:pPr>
            <a:r>
              <a:rPr lang="en-US" altLang="en-US" sz="2000" dirty="0" smtClean="0"/>
              <a:t>Weekly Status Meeting</a:t>
            </a:r>
          </a:p>
          <a:p>
            <a:pPr lvl="1">
              <a:spcBef>
                <a:spcPct val="30000"/>
              </a:spcBef>
            </a:pPr>
            <a:r>
              <a:rPr lang="en-US" altLang="en-US" sz="2000" dirty="0" smtClean="0"/>
              <a:t>Meetings as Needed (Review Meetings, Individual Meetings, Task Review Board Meeting)</a:t>
            </a:r>
          </a:p>
          <a:p>
            <a:pPr>
              <a:spcBef>
                <a:spcPct val="30000"/>
              </a:spcBef>
            </a:pPr>
            <a:r>
              <a:rPr lang="en-US" altLang="en-US" sz="2000" dirty="0" smtClean="0"/>
              <a:t>Ad-hoc meetings requested by LBR TPM</a:t>
            </a:r>
            <a:endParaRPr lang="en-US" altLang="en-US" sz="2000" dirty="0"/>
          </a:p>
          <a:p>
            <a:pPr>
              <a:spcBef>
                <a:spcPct val="30000"/>
              </a:spcBef>
            </a:pPr>
            <a:r>
              <a:rPr lang="en-US" altLang="en-US" sz="2000" dirty="0" smtClean="0"/>
              <a:t>Project communication via potential custom JIRA tracker system</a:t>
            </a:r>
          </a:p>
          <a:p>
            <a:pPr lvl="1">
              <a:spcBef>
                <a:spcPct val="30000"/>
              </a:spcBef>
            </a:pPr>
            <a:r>
              <a:rPr lang="en-US" altLang="en-US" sz="2000" dirty="0" smtClean="0"/>
              <a:t>Consult with LBR ITOG/system team</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3"/>
          <p:cNvSpPr>
            <a:spLocks noGrp="1"/>
          </p:cNvSpPr>
          <p:nvPr>
            <p:ph type="title"/>
          </p:nvPr>
        </p:nvSpPr>
        <p:spPr>
          <a:effectLst>
            <a:outerShdw dist="17961" dir="2700000" algn="ctr" rotWithShape="0">
              <a:srgbClr val="DDDDDD"/>
            </a:outerShdw>
          </a:effectLst>
        </p:spPr>
        <p:txBody>
          <a:bodyPr/>
          <a:lstStyle/>
          <a:p>
            <a:r>
              <a:rPr lang="en-US" altLang="en-US" dirty="0" smtClean="0">
                <a:latin typeface="Arial Narrow" pitchFamily="48" charset="0"/>
              </a:rPr>
              <a:t>Open Questions</a:t>
            </a:r>
          </a:p>
        </p:txBody>
      </p:sp>
      <p:sp>
        <p:nvSpPr>
          <p:cNvPr id="23555" name="Content Placeholder 4"/>
          <p:cNvSpPr>
            <a:spLocks noGrp="1"/>
          </p:cNvSpPr>
          <p:nvPr>
            <p:ph idx="1"/>
          </p:nvPr>
        </p:nvSpPr>
        <p:spPr/>
        <p:txBody>
          <a:bodyPr/>
          <a:lstStyle/>
          <a:p>
            <a:pPr>
              <a:spcBef>
                <a:spcPct val="30000"/>
              </a:spcBef>
              <a:defRPr/>
            </a:pPr>
            <a:r>
              <a:rPr lang="en-US" dirty="0" smtClean="0"/>
              <a:t>Project Wiki location, development and maintenance</a:t>
            </a:r>
          </a:p>
          <a:p>
            <a:pPr marL="741362" lvl="2" indent="-285750">
              <a:spcBef>
                <a:spcPct val="30000"/>
              </a:spcBef>
              <a:defRPr/>
            </a:pPr>
            <a:r>
              <a:rPr lang="en-US" sz="2200" dirty="0" smtClean="0"/>
              <a:t>This may be unnecessary </a:t>
            </a:r>
          </a:p>
          <a:p>
            <a:pPr marL="0" lvl="2" indent="0">
              <a:spcBef>
                <a:spcPct val="30000"/>
              </a:spcBef>
              <a:buNone/>
              <a:defRPr/>
            </a:pPr>
            <a:r>
              <a:rPr lang="en-US" sz="2200" dirty="0" smtClean="0">
                <a:ea typeface="+mn-ea"/>
                <a:cs typeface="+mn-cs"/>
              </a:rPr>
              <a:t>?</a:t>
            </a:r>
            <a:endParaRPr lang="en-US" sz="2200" dirty="0">
              <a:ea typeface="+mn-ea"/>
              <a:cs typeface="+mn-cs"/>
            </a:endParaRPr>
          </a:p>
          <a:p>
            <a:pPr marL="0" lvl="1" indent="0">
              <a:spcBef>
                <a:spcPct val="30000"/>
              </a:spcBef>
              <a:buFont typeface="Arial" charset="0"/>
              <a:buNone/>
              <a:defRPr/>
            </a:pPr>
            <a:endParaRPr lang="en-US" sz="1800" dirty="0" smtClean="0"/>
          </a:p>
          <a:p>
            <a:pPr marL="0" indent="0">
              <a:spcBef>
                <a:spcPct val="30000"/>
              </a:spcBef>
              <a:buNone/>
              <a:defRPr/>
            </a:pPr>
            <a:endParaRPr lang="en-US" sz="1800" b="1"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3"/>
          <p:cNvSpPr>
            <a:spLocks noGrp="1"/>
          </p:cNvSpPr>
          <p:nvPr>
            <p:ph type="title"/>
          </p:nvPr>
        </p:nvSpPr>
        <p:spPr>
          <a:effectLst>
            <a:outerShdw dist="17961" dir="2700000" algn="ctr" rotWithShape="0">
              <a:srgbClr val="DDDDDD"/>
            </a:outerShdw>
          </a:effectLst>
        </p:spPr>
        <p:txBody>
          <a:bodyPr/>
          <a:lstStyle/>
          <a:p>
            <a:r>
              <a:rPr lang="en-US" altLang="en-US" smtClean="0">
                <a:latin typeface="Arial Narrow" pitchFamily="48" charset="0"/>
              </a:rPr>
              <a:t>Introduction</a:t>
            </a:r>
          </a:p>
        </p:txBody>
      </p:sp>
      <p:sp>
        <p:nvSpPr>
          <p:cNvPr id="7171" name="Content Placeholder 4"/>
          <p:cNvSpPr>
            <a:spLocks noGrp="1"/>
          </p:cNvSpPr>
          <p:nvPr>
            <p:ph idx="1"/>
          </p:nvPr>
        </p:nvSpPr>
        <p:spPr/>
        <p:txBody>
          <a:bodyPr/>
          <a:lstStyle/>
          <a:p>
            <a:pPr>
              <a:defRPr/>
            </a:pPr>
            <a:r>
              <a:rPr lang="en-US" dirty="0" smtClean="0"/>
              <a:t>NCI</a:t>
            </a:r>
          </a:p>
          <a:p>
            <a:pPr lvl="1">
              <a:defRPr/>
            </a:pPr>
            <a:r>
              <a:rPr lang="en-US" dirty="0" smtClean="0"/>
              <a:t>Carl McCabe </a:t>
            </a:r>
            <a:endParaRPr lang="en-US" dirty="0"/>
          </a:p>
          <a:p>
            <a:pPr marL="401638" lvl="1" indent="0">
              <a:buFont typeface="Arial" charset="0"/>
              <a:buNone/>
              <a:defRPr/>
            </a:pPr>
            <a:r>
              <a:rPr lang="en-US" dirty="0" smtClean="0"/>
              <a:t>    Government Sponsor</a:t>
            </a:r>
            <a:endParaRPr lang="en-US" dirty="0"/>
          </a:p>
          <a:p>
            <a:pPr lvl="2">
              <a:buFontTx/>
              <a:buNone/>
              <a:defRPr/>
            </a:pPr>
            <a:r>
              <a:rPr lang="en-US" sz="1000" dirty="0" smtClean="0"/>
              <a:t>Chief, </a:t>
            </a:r>
            <a:r>
              <a:rPr lang="en-US" sz="1000" dirty="0"/>
              <a:t>Informatics and Scientific Computing Services Branch</a:t>
            </a:r>
            <a:r>
              <a:rPr lang="en-US" sz="1000" dirty="0" smtClean="0"/>
              <a:t> </a:t>
            </a:r>
            <a:r>
              <a:rPr lang="en-US" sz="1000" dirty="0"/>
              <a:t>US National Cancer Institute’s Center for Bioinformatics &amp; Information Technology</a:t>
            </a:r>
          </a:p>
          <a:p>
            <a:pPr lvl="2">
              <a:buNone/>
              <a:defRPr/>
            </a:pPr>
            <a:r>
              <a:rPr lang="en-US" sz="1000" dirty="0"/>
              <a:t>Phone:  </a:t>
            </a:r>
            <a:r>
              <a:rPr lang="en-US" sz="1000" dirty="0" smtClean="0"/>
              <a:t>240-276-7366</a:t>
            </a:r>
            <a:endParaRPr lang="en-US" sz="1000" dirty="0"/>
          </a:p>
          <a:p>
            <a:pPr marL="0" indent="0">
              <a:buNone/>
            </a:pPr>
            <a:r>
              <a:rPr lang="en-US" sz="1000" dirty="0" smtClean="0"/>
              <a:t>	Email</a:t>
            </a:r>
            <a:r>
              <a:rPr lang="en-US" sz="1000" dirty="0"/>
              <a:t>:  </a:t>
            </a:r>
            <a:r>
              <a:rPr lang="en-US" sz="1000" dirty="0" smtClean="0"/>
              <a:t>Carl.McCabe@nih.gov</a:t>
            </a:r>
            <a:endParaRPr lang="en-US" sz="1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3"/>
          <p:cNvSpPr>
            <a:spLocks noGrp="1"/>
          </p:cNvSpPr>
          <p:nvPr>
            <p:ph type="title"/>
          </p:nvPr>
        </p:nvSpPr>
        <p:spPr>
          <a:effectLst>
            <a:outerShdw dist="17961" dir="2700000" algn="ctr" rotWithShape="0">
              <a:srgbClr val="DDDDDD"/>
            </a:outerShdw>
          </a:effectLst>
        </p:spPr>
        <p:txBody>
          <a:bodyPr/>
          <a:lstStyle/>
          <a:p>
            <a:r>
              <a:rPr lang="en-US" altLang="en-US" smtClean="0">
                <a:latin typeface="Arial Narrow" pitchFamily="48" charset="0"/>
              </a:rPr>
              <a:t>Introduction</a:t>
            </a:r>
          </a:p>
        </p:txBody>
      </p:sp>
      <p:sp>
        <p:nvSpPr>
          <p:cNvPr id="8195" name="Content Placeholder 4"/>
          <p:cNvSpPr>
            <a:spLocks noGrp="1"/>
          </p:cNvSpPr>
          <p:nvPr>
            <p:ph idx="1"/>
          </p:nvPr>
        </p:nvSpPr>
        <p:spPr>
          <a:xfrm>
            <a:off x="407988" y="1323975"/>
            <a:ext cx="8345487" cy="4830763"/>
          </a:xfrm>
        </p:spPr>
        <p:txBody>
          <a:bodyPr/>
          <a:lstStyle/>
          <a:p>
            <a:r>
              <a:rPr lang="en-US" altLang="en-US" dirty="0" err="1" smtClean="0"/>
              <a:t>Leidos</a:t>
            </a:r>
            <a:r>
              <a:rPr lang="en-US" altLang="en-US" dirty="0" smtClean="0"/>
              <a:t> Biomedical Research, Inc. (LBR)</a:t>
            </a:r>
          </a:p>
          <a:p>
            <a:pPr lvl="2">
              <a:spcBef>
                <a:spcPct val="0"/>
              </a:spcBef>
              <a:buFontTx/>
              <a:buNone/>
            </a:pPr>
            <a:endParaRPr lang="en-US" altLang="en-US" sz="1000" dirty="0" smtClean="0">
              <a:hlinkClick r:id="rId2"/>
            </a:endParaRPr>
          </a:p>
          <a:p>
            <a:pPr lvl="1"/>
            <a:r>
              <a:rPr lang="en-US" dirty="0"/>
              <a:t>Eric </a:t>
            </a:r>
            <a:r>
              <a:rPr lang="en-US" dirty="0" smtClean="0"/>
              <a:t>A Stahlberg</a:t>
            </a:r>
            <a:r>
              <a:rPr lang="en-US" altLang="en-US" dirty="0" smtClean="0"/>
              <a:t> </a:t>
            </a:r>
            <a:r>
              <a:rPr lang="en-US" altLang="en-US" dirty="0"/>
              <a:t>– LBR </a:t>
            </a:r>
            <a:r>
              <a:rPr lang="en-US" altLang="en-US" dirty="0" smtClean="0"/>
              <a:t>ISP HPC Strategy </a:t>
            </a:r>
            <a:r>
              <a:rPr lang="en-US" altLang="en-US" dirty="0" smtClean="0"/>
              <a:t>Director</a:t>
            </a:r>
            <a:endParaRPr lang="en-US" altLang="en-US" dirty="0"/>
          </a:p>
          <a:p>
            <a:pPr lvl="2">
              <a:spcBef>
                <a:spcPct val="0"/>
              </a:spcBef>
              <a:buFontTx/>
              <a:buNone/>
            </a:pPr>
            <a:r>
              <a:rPr lang="en-US" altLang="en-US" sz="1000" dirty="0" smtClean="0"/>
              <a:t>Information </a:t>
            </a:r>
            <a:r>
              <a:rPr lang="en-US" altLang="en-US" sz="1000" dirty="0"/>
              <a:t>System Program </a:t>
            </a:r>
            <a:r>
              <a:rPr lang="en-US" altLang="en-US" sz="1000" dirty="0" smtClean="0"/>
              <a:t>Directorate</a:t>
            </a:r>
          </a:p>
          <a:p>
            <a:pPr lvl="2">
              <a:spcBef>
                <a:spcPct val="0"/>
              </a:spcBef>
              <a:buNone/>
            </a:pPr>
            <a:r>
              <a:rPr lang="en-US" sz="1000" dirty="0"/>
              <a:t>High-Performance Computing Strategy</a:t>
            </a:r>
          </a:p>
          <a:p>
            <a:pPr lvl="2">
              <a:spcBef>
                <a:spcPct val="0"/>
              </a:spcBef>
              <a:buFontTx/>
              <a:buNone/>
            </a:pPr>
            <a:r>
              <a:rPr lang="en-US" altLang="en-US" sz="1000" dirty="0" smtClean="0"/>
              <a:t>Phone</a:t>
            </a:r>
            <a:r>
              <a:rPr lang="en-US" altLang="en-US" sz="1000" dirty="0"/>
              <a:t>: </a:t>
            </a:r>
            <a:r>
              <a:rPr lang="en-US" sz="1000" dirty="0"/>
              <a:t>240.276.6729 </a:t>
            </a:r>
            <a:endParaRPr lang="en-US" sz="1000" dirty="0" smtClean="0"/>
          </a:p>
          <a:p>
            <a:pPr lvl="2">
              <a:spcBef>
                <a:spcPct val="0"/>
              </a:spcBef>
              <a:buFontTx/>
              <a:buNone/>
            </a:pPr>
            <a:r>
              <a:rPr lang="en-US" sz="1000" u="sng" dirty="0" smtClean="0">
                <a:hlinkClick r:id="rId3"/>
              </a:rPr>
              <a:t>stahlbergea@mail.nih.gov</a:t>
            </a:r>
            <a:endParaRPr lang="en-US" altLang="en-US" sz="1000" dirty="0" smtClean="0"/>
          </a:p>
          <a:p>
            <a:pPr lvl="2">
              <a:spcBef>
                <a:spcPct val="0"/>
              </a:spcBef>
              <a:buFontTx/>
              <a:buNone/>
            </a:pPr>
            <a:endParaRPr lang="en-US" altLang="en-US" sz="1000" dirty="0"/>
          </a:p>
          <a:p>
            <a:pPr lvl="1"/>
            <a:r>
              <a:rPr lang="en-US" altLang="en-US" dirty="0" smtClean="0"/>
              <a:t>Zhengwu Lu – LBR TPM</a:t>
            </a:r>
          </a:p>
          <a:p>
            <a:pPr lvl="2">
              <a:spcBef>
                <a:spcPct val="0"/>
              </a:spcBef>
              <a:buFontTx/>
              <a:buNone/>
            </a:pPr>
            <a:r>
              <a:rPr lang="en-US" altLang="en-US" sz="1000" dirty="0" smtClean="0"/>
              <a:t>Technical Project Manager, Information System Program Directorate</a:t>
            </a:r>
          </a:p>
          <a:p>
            <a:pPr lvl="2">
              <a:spcBef>
                <a:spcPct val="0"/>
              </a:spcBef>
              <a:buFontTx/>
              <a:buNone/>
            </a:pPr>
            <a:r>
              <a:rPr lang="en-US" altLang="en-US" sz="1000" dirty="0" smtClean="0"/>
              <a:t>Phone: 240-276-6487</a:t>
            </a:r>
          </a:p>
          <a:p>
            <a:pPr lvl="2">
              <a:spcBef>
                <a:spcPct val="0"/>
              </a:spcBef>
              <a:buFontTx/>
              <a:buNone/>
            </a:pPr>
            <a:r>
              <a:rPr lang="en-US" altLang="en-US" sz="1000" dirty="0" smtClean="0">
                <a:hlinkClick r:id="rId4"/>
              </a:rPr>
              <a:t>Zhengwu.Lu@nih.gov</a:t>
            </a:r>
            <a:endParaRPr lang="en-US" altLang="en-US" sz="1000" dirty="0" smtClean="0"/>
          </a:p>
          <a:p>
            <a:pPr lvl="2">
              <a:spcBef>
                <a:spcPct val="0"/>
              </a:spcBef>
              <a:buFontTx/>
              <a:buNone/>
            </a:pPr>
            <a:endParaRPr lang="en-US" altLang="en-US" sz="1000" dirty="0" smtClean="0"/>
          </a:p>
          <a:p>
            <a:pPr lvl="1"/>
            <a:r>
              <a:rPr lang="en-US" dirty="0"/>
              <a:t>Matt Costello </a:t>
            </a:r>
            <a:r>
              <a:rPr lang="en-US" altLang="en-US" dirty="0" smtClean="0"/>
              <a:t>– LBR Subcontracts Administrator</a:t>
            </a:r>
          </a:p>
          <a:p>
            <a:pPr lvl="2">
              <a:spcBef>
                <a:spcPct val="0"/>
              </a:spcBef>
              <a:buFontTx/>
              <a:buNone/>
            </a:pPr>
            <a:r>
              <a:rPr lang="en-US" altLang="en-US" sz="1000" dirty="0" smtClean="0"/>
              <a:t>Research Subcontracts</a:t>
            </a:r>
          </a:p>
          <a:p>
            <a:pPr lvl="2">
              <a:spcBef>
                <a:spcPct val="0"/>
              </a:spcBef>
              <a:buFontTx/>
              <a:buNone/>
            </a:pPr>
            <a:r>
              <a:rPr lang="en-US" altLang="en-US" sz="1000" dirty="0" smtClean="0"/>
              <a:t>Phone: </a:t>
            </a:r>
            <a:r>
              <a:rPr lang="en-US" sz="1000" dirty="0" smtClean="0"/>
              <a:t>301-846-6828</a:t>
            </a:r>
            <a:endParaRPr lang="en-US" altLang="en-US" sz="1000" dirty="0" smtClean="0"/>
          </a:p>
          <a:p>
            <a:pPr lvl="2">
              <a:spcBef>
                <a:spcPct val="0"/>
              </a:spcBef>
              <a:buNone/>
            </a:pPr>
            <a:r>
              <a:rPr lang="en-US" altLang="en-US" sz="1000" dirty="0"/>
              <a:t>matthew.costello@nih.gov</a:t>
            </a:r>
          </a:p>
          <a:p>
            <a:pPr lvl="1"/>
            <a:r>
              <a:rPr lang="en-US" dirty="0"/>
              <a:t>Alexander </a:t>
            </a:r>
            <a:r>
              <a:rPr lang="en-US" dirty="0" smtClean="0"/>
              <a:t>Konev </a:t>
            </a:r>
            <a:r>
              <a:rPr lang="en-US" altLang="en-US" dirty="0" smtClean="0"/>
              <a:t>– LBR Contracting Officer</a:t>
            </a:r>
          </a:p>
          <a:p>
            <a:pPr lvl="2">
              <a:spcBef>
                <a:spcPct val="0"/>
              </a:spcBef>
              <a:buFontTx/>
              <a:buNone/>
            </a:pPr>
            <a:r>
              <a:rPr lang="en-US" altLang="en-US" sz="1000" dirty="0" smtClean="0"/>
              <a:t>Research Subcontracts</a:t>
            </a:r>
          </a:p>
          <a:p>
            <a:pPr lvl="2">
              <a:spcBef>
                <a:spcPct val="0"/>
              </a:spcBef>
              <a:buFontTx/>
              <a:buNone/>
            </a:pPr>
            <a:r>
              <a:rPr lang="en-US" altLang="en-US" sz="1000" dirty="0" smtClean="0"/>
              <a:t>Phone: 301-228-4323</a:t>
            </a:r>
          </a:p>
          <a:p>
            <a:pPr lvl="2">
              <a:spcBef>
                <a:spcPct val="0"/>
              </a:spcBef>
              <a:buFontTx/>
              <a:buNone/>
            </a:pPr>
            <a:r>
              <a:rPr lang="en-US" altLang="en-US" sz="1000" dirty="0" smtClean="0">
                <a:hlinkClick r:id="rId5"/>
              </a:rPr>
              <a:t>konevas@nih.gov</a:t>
            </a:r>
            <a:endParaRPr lang="en-US" altLang="en-US" sz="1000" dirty="0" smtClean="0"/>
          </a:p>
          <a:p>
            <a:pPr lvl="2">
              <a:spcBef>
                <a:spcPct val="0"/>
              </a:spcBef>
              <a:buFontTx/>
              <a:buNone/>
            </a:pPr>
            <a:endParaRPr lang="en-US" altLang="en-US" sz="1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effectLst>
            <a:outerShdw dist="17961" dir="2700000" algn="ctr" rotWithShape="0">
              <a:srgbClr val="DDDDDD"/>
            </a:outerShdw>
          </a:effectLst>
        </p:spPr>
        <p:txBody>
          <a:bodyPr/>
          <a:lstStyle/>
          <a:p>
            <a:r>
              <a:rPr lang="en-US" altLang="en-US" smtClean="0">
                <a:latin typeface="Arial Narrow" pitchFamily="48" charset="0"/>
              </a:rPr>
              <a:t>Introduction</a:t>
            </a:r>
          </a:p>
        </p:txBody>
      </p:sp>
      <p:sp>
        <p:nvSpPr>
          <p:cNvPr id="9219" name="Content Placeholder 4"/>
          <p:cNvSpPr>
            <a:spLocks noGrp="1"/>
          </p:cNvSpPr>
          <p:nvPr>
            <p:ph idx="1"/>
          </p:nvPr>
        </p:nvSpPr>
        <p:spPr/>
        <p:txBody>
          <a:bodyPr/>
          <a:lstStyle/>
          <a:p>
            <a:r>
              <a:rPr lang="en-US" altLang="en-US" dirty="0" smtClean="0"/>
              <a:t>SVG Resources</a:t>
            </a:r>
          </a:p>
          <a:p>
            <a:pPr lvl="1"/>
            <a:r>
              <a:rPr lang="en-US" altLang="en-US" dirty="0" smtClean="0"/>
              <a:t>Prasad Konka – POC, Software Architect</a:t>
            </a:r>
            <a:endParaRPr lang="en-US" altLang="en-US" dirty="0"/>
          </a:p>
          <a:p>
            <a:pPr lvl="2">
              <a:spcBef>
                <a:spcPct val="0"/>
              </a:spcBef>
              <a:buFontTx/>
              <a:buNone/>
            </a:pPr>
            <a:r>
              <a:rPr lang="en-US" altLang="en-US" sz="1000" dirty="0" smtClean="0"/>
              <a:t>Phone</a:t>
            </a:r>
            <a:r>
              <a:rPr lang="en-US" altLang="en-US" sz="1000" dirty="0"/>
              <a:t>: </a:t>
            </a:r>
            <a:r>
              <a:rPr lang="en-US" altLang="en-US" sz="1000" dirty="0" smtClean="0"/>
              <a:t>703-431-1134</a:t>
            </a:r>
            <a:endParaRPr lang="en-US" altLang="en-US" sz="1000" dirty="0"/>
          </a:p>
          <a:p>
            <a:pPr lvl="2">
              <a:spcBef>
                <a:spcPct val="0"/>
              </a:spcBef>
              <a:buFontTx/>
              <a:buNone/>
            </a:pPr>
            <a:r>
              <a:rPr lang="en-US" altLang="en-US" sz="1000" dirty="0" smtClean="0">
                <a:hlinkClick r:id="rId2"/>
              </a:rPr>
              <a:t>Prasad.konka@gmail.com</a:t>
            </a:r>
            <a:r>
              <a:rPr lang="en-US" altLang="en-US" sz="1000" dirty="0" smtClean="0"/>
              <a:t>	</a:t>
            </a:r>
            <a:endParaRPr lang="en-US" altLang="en-US" sz="1000" dirty="0"/>
          </a:p>
          <a:p>
            <a:pPr lvl="2">
              <a:spcBef>
                <a:spcPct val="0"/>
              </a:spcBef>
              <a:buFontTx/>
              <a:buNone/>
            </a:pPr>
            <a:endParaRPr lang="en-US" altLang="en-US" sz="1000" dirty="0"/>
          </a:p>
          <a:p>
            <a:pPr lvl="1"/>
            <a:r>
              <a:rPr lang="en-US" altLang="en-US" dirty="0"/>
              <a:t>Eran </a:t>
            </a:r>
            <a:r>
              <a:rPr lang="en-US" altLang="en-US" dirty="0" smtClean="0"/>
              <a:t>Rosenberg – Scrum Master, Developer</a:t>
            </a:r>
            <a:endParaRPr lang="en-US" altLang="en-US" dirty="0"/>
          </a:p>
          <a:p>
            <a:pPr lvl="2">
              <a:spcBef>
                <a:spcPct val="0"/>
              </a:spcBef>
              <a:buFontTx/>
              <a:buNone/>
            </a:pPr>
            <a:r>
              <a:rPr lang="en-US" altLang="en-US" sz="1000" dirty="0" smtClean="0">
                <a:hlinkClick r:id="rId3"/>
              </a:rPr>
              <a:t>eran.rosenberg@nih.gov</a:t>
            </a:r>
            <a:endParaRPr lang="en-US" altLang="en-US" sz="1000" dirty="0" smtClean="0"/>
          </a:p>
          <a:p>
            <a:pPr lvl="2">
              <a:spcBef>
                <a:spcPct val="0"/>
              </a:spcBef>
              <a:buFontTx/>
              <a:buNone/>
            </a:pPr>
            <a:endParaRPr lang="en-US" altLang="en-US" sz="1000" dirty="0"/>
          </a:p>
          <a:p>
            <a:pPr lvl="1"/>
            <a:r>
              <a:rPr lang="en-US" altLang="en-US" dirty="0"/>
              <a:t>Mahi </a:t>
            </a:r>
            <a:r>
              <a:rPr lang="en-US" altLang="en-US" dirty="0" err="1" smtClean="0"/>
              <a:t>Narra</a:t>
            </a:r>
            <a:r>
              <a:rPr lang="en-US" altLang="en-US" dirty="0" smtClean="0"/>
              <a:t> – Software Developer</a:t>
            </a:r>
            <a:endParaRPr lang="en-US" altLang="en-US" dirty="0"/>
          </a:p>
          <a:p>
            <a:pPr lvl="2">
              <a:spcBef>
                <a:spcPct val="0"/>
              </a:spcBef>
              <a:buFontTx/>
              <a:buNone/>
            </a:pPr>
            <a:endParaRPr lang="en-US" altLang="en-US" sz="1000" dirty="0" smtClean="0"/>
          </a:p>
          <a:p>
            <a:pPr lvl="1"/>
            <a:r>
              <a:rPr lang="en-US" dirty="0" err="1" smtClean="0"/>
              <a:t>Durga</a:t>
            </a:r>
            <a:r>
              <a:rPr lang="en-US" dirty="0" smtClean="0"/>
              <a:t> </a:t>
            </a:r>
            <a:r>
              <a:rPr lang="en-US" dirty="0" err="1" smtClean="0"/>
              <a:t>Addepalli</a:t>
            </a:r>
            <a:r>
              <a:rPr lang="en-US" dirty="0" smtClean="0"/>
              <a:t> </a:t>
            </a:r>
            <a:r>
              <a:rPr lang="en-US" altLang="en-US" dirty="0" smtClean="0"/>
              <a:t>– Business Systems Analyst</a:t>
            </a:r>
            <a:endParaRPr lang="en-US"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effectLst>
            <a:outerShdw dist="17961" dir="2700000" algn="ctr" rotWithShape="0">
              <a:srgbClr val="DDDDDD"/>
            </a:outerShdw>
          </a:effectLst>
        </p:spPr>
        <p:txBody>
          <a:bodyPr/>
          <a:lstStyle/>
          <a:p>
            <a:r>
              <a:rPr lang="en-US" altLang="en-US" dirty="0" smtClean="0">
                <a:latin typeface="Arial Narrow" pitchFamily="48" charset="0"/>
              </a:rPr>
              <a:t>Primary Objective</a:t>
            </a:r>
          </a:p>
        </p:txBody>
      </p:sp>
      <p:sp>
        <p:nvSpPr>
          <p:cNvPr id="9219" name="Content Placeholder 4"/>
          <p:cNvSpPr>
            <a:spLocks noGrp="1"/>
          </p:cNvSpPr>
          <p:nvPr>
            <p:ph idx="1"/>
          </p:nvPr>
        </p:nvSpPr>
        <p:spPr/>
        <p:txBody>
          <a:bodyPr/>
          <a:lstStyle/>
          <a:p>
            <a:r>
              <a:rPr lang="en-US" dirty="0"/>
              <a:t>Establish new </a:t>
            </a:r>
            <a:r>
              <a:rPr lang="en-US" b="1" dirty="0"/>
              <a:t>highly-reliable </a:t>
            </a:r>
            <a:r>
              <a:rPr lang="en-US" dirty="0"/>
              <a:t>service to support management of mission critical and archival data</a:t>
            </a:r>
          </a:p>
          <a:p>
            <a:r>
              <a:rPr lang="en-US" dirty="0"/>
              <a:t>Motivations</a:t>
            </a:r>
          </a:p>
          <a:p>
            <a:pPr lvl="1"/>
            <a:r>
              <a:rPr lang="en-US" sz="1800" dirty="0"/>
              <a:t>Ease the burden of individualized data management</a:t>
            </a:r>
          </a:p>
          <a:p>
            <a:pPr lvl="1"/>
            <a:r>
              <a:rPr lang="en-US" sz="1800" dirty="0"/>
              <a:t>Enable greater value derived from generated data and datasets</a:t>
            </a:r>
          </a:p>
          <a:p>
            <a:pPr lvl="1"/>
            <a:r>
              <a:rPr lang="en-US" sz="1800" dirty="0"/>
              <a:t>Facilitate compliance with emerging data sharing requirements</a:t>
            </a:r>
          </a:p>
          <a:p>
            <a:pPr lvl="1"/>
            <a:r>
              <a:rPr lang="en-US" sz="1800" dirty="0"/>
              <a:t>Be more cost effective with purchases of storage</a:t>
            </a:r>
          </a:p>
        </p:txBody>
      </p:sp>
    </p:spTree>
    <p:extLst>
      <p:ext uri="{BB962C8B-B14F-4D97-AF65-F5344CB8AC3E}">
        <p14:creationId xmlns:p14="http://schemas.microsoft.com/office/powerpoint/2010/main" val="4149942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effectLst>
            <a:outerShdw dist="17961" dir="2700000" algn="ctr" rotWithShape="0">
              <a:srgbClr val="DDDDDD"/>
            </a:outerShdw>
          </a:effectLst>
        </p:spPr>
        <p:txBody>
          <a:bodyPr/>
          <a:lstStyle/>
          <a:p>
            <a:r>
              <a:rPr lang="en-US" altLang="en-US" dirty="0" smtClean="0">
                <a:latin typeface="Arial Narrow" pitchFamily="48" charset="0"/>
              </a:rPr>
              <a:t>Secondary Objectives</a:t>
            </a:r>
          </a:p>
        </p:txBody>
      </p:sp>
      <p:sp>
        <p:nvSpPr>
          <p:cNvPr id="9219" name="Content Placeholder 4"/>
          <p:cNvSpPr>
            <a:spLocks noGrp="1"/>
          </p:cNvSpPr>
          <p:nvPr>
            <p:ph idx="1"/>
          </p:nvPr>
        </p:nvSpPr>
        <p:spPr/>
        <p:txBody>
          <a:bodyPr/>
          <a:lstStyle/>
          <a:p>
            <a:r>
              <a:rPr lang="en-US" dirty="0" smtClean="0"/>
              <a:t>Improve </a:t>
            </a:r>
            <a:r>
              <a:rPr lang="en-US" dirty="0"/>
              <a:t>ease of use near-term and long-term</a:t>
            </a:r>
          </a:p>
          <a:p>
            <a:pPr lvl="1"/>
            <a:r>
              <a:rPr lang="en-US" sz="1800" dirty="0"/>
              <a:t>Provide </a:t>
            </a:r>
            <a:r>
              <a:rPr lang="en-US" sz="1800" u="sng" dirty="0"/>
              <a:t>stable </a:t>
            </a:r>
            <a:r>
              <a:rPr lang="en-US" sz="1800" dirty="0"/>
              <a:t>means to deposit, access and recall managed data from the investigator </a:t>
            </a:r>
            <a:r>
              <a:rPr lang="en-US" sz="1800" dirty="0" smtClean="0"/>
              <a:t>and </a:t>
            </a:r>
            <a:r>
              <a:rPr lang="en-US" sz="1800" dirty="0"/>
              <a:t>analyst perspective</a:t>
            </a:r>
          </a:p>
          <a:p>
            <a:pPr lvl="1"/>
            <a:r>
              <a:rPr lang="en-US" sz="1800" dirty="0"/>
              <a:t>Support mechanisms to annotate datasets</a:t>
            </a:r>
          </a:p>
          <a:p>
            <a:pPr lvl="1"/>
            <a:r>
              <a:rPr lang="en-US" sz="1800" dirty="0"/>
              <a:t>Position to align internal efforts with BD2K efforts</a:t>
            </a:r>
          </a:p>
          <a:p>
            <a:pPr lvl="1"/>
            <a:r>
              <a:rPr lang="en-US" sz="1800" dirty="0"/>
              <a:t>Technology agnostic interface for </a:t>
            </a:r>
            <a:r>
              <a:rPr lang="en-US" sz="1800" dirty="0" smtClean="0"/>
              <a:t>users </a:t>
            </a:r>
            <a:r>
              <a:rPr lang="en-US" sz="1800" dirty="0"/>
              <a:t>of </a:t>
            </a:r>
            <a:r>
              <a:rPr lang="en-US" sz="1800" dirty="0" smtClean="0"/>
              <a:t>system</a:t>
            </a:r>
          </a:p>
          <a:p>
            <a:r>
              <a:rPr lang="en-US" dirty="0" smtClean="0"/>
              <a:t>Derive </a:t>
            </a:r>
            <a:r>
              <a:rPr lang="en-US" dirty="0"/>
              <a:t>greater value from datasets</a:t>
            </a:r>
          </a:p>
          <a:p>
            <a:pPr lvl="1"/>
            <a:r>
              <a:rPr lang="en-US" sz="1800" dirty="0"/>
              <a:t>Make metadata searchable</a:t>
            </a:r>
          </a:p>
          <a:p>
            <a:pPr lvl="1"/>
            <a:r>
              <a:rPr lang="en-US" sz="1800" dirty="0"/>
              <a:t>Enable extensions to metadata fields</a:t>
            </a:r>
          </a:p>
          <a:p>
            <a:pPr lvl="1"/>
            <a:r>
              <a:rPr lang="en-US" sz="1800" dirty="0"/>
              <a:t>Support remote access to available metadata</a:t>
            </a:r>
          </a:p>
          <a:p>
            <a:pPr lvl="1"/>
            <a:endParaRPr lang="en-US" dirty="0"/>
          </a:p>
        </p:txBody>
      </p:sp>
    </p:spTree>
    <p:extLst>
      <p:ext uri="{BB962C8B-B14F-4D97-AF65-F5344CB8AC3E}">
        <p14:creationId xmlns:p14="http://schemas.microsoft.com/office/powerpoint/2010/main" val="23917578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3"/>
          <p:cNvSpPr>
            <a:spLocks noGrp="1"/>
          </p:cNvSpPr>
          <p:nvPr>
            <p:ph type="title"/>
          </p:nvPr>
        </p:nvSpPr>
        <p:spPr>
          <a:effectLst>
            <a:outerShdw dist="17961" dir="2700000" algn="ctr" rotWithShape="0">
              <a:srgbClr val="DDDDDD"/>
            </a:outerShdw>
          </a:effectLst>
        </p:spPr>
        <p:txBody>
          <a:bodyPr/>
          <a:lstStyle/>
          <a:p>
            <a:r>
              <a:rPr lang="en-US" altLang="en-US" dirty="0" smtClean="0">
                <a:latin typeface="Arial Narrow" pitchFamily="48" charset="0"/>
              </a:rPr>
              <a:t>Secondary Objectives</a:t>
            </a:r>
          </a:p>
        </p:txBody>
      </p:sp>
      <p:sp>
        <p:nvSpPr>
          <p:cNvPr id="9219" name="Content Placeholder 4"/>
          <p:cNvSpPr>
            <a:spLocks noGrp="1"/>
          </p:cNvSpPr>
          <p:nvPr>
            <p:ph idx="1"/>
          </p:nvPr>
        </p:nvSpPr>
        <p:spPr/>
        <p:txBody>
          <a:bodyPr/>
          <a:lstStyle/>
          <a:p>
            <a:r>
              <a:rPr lang="en-US" dirty="0"/>
              <a:t>Facilitate compliance with emerging data sharing requirements</a:t>
            </a:r>
          </a:p>
          <a:p>
            <a:pPr lvl="1"/>
            <a:r>
              <a:rPr lang="en-US" sz="1800" dirty="0"/>
              <a:t>Enable migration of datasets seamlessly to meet policy requirements</a:t>
            </a:r>
          </a:p>
          <a:p>
            <a:pPr lvl="1"/>
            <a:r>
              <a:rPr lang="en-US" sz="1800" dirty="0"/>
              <a:t>Foster utilization of external resources for sharing</a:t>
            </a:r>
          </a:p>
          <a:p>
            <a:r>
              <a:rPr lang="en-US" dirty="0" smtClean="0"/>
              <a:t>Be </a:t>
            </a:r>
            <a:r>
              <a:rPr lang="en-US" dirty="0"/>
              <a:t>more cost effective</a:t>
            </a:r>
          </a:p>
          <a:p>
            <a:pPr lvl="1"/>
            <a:r>
              <a:rPr lang="en-US" sz="1800" dirty="0"/>
              <a:t>Reduce unneeded copies of large datasets</a:t>
            </a:r>
          </a:p>
          <a:p>
            <a:pPr lvl="1"/>
            <a:r>
              <a:rPr lang="en-US" sz="1800" dirty="0"/>
              <a:t>Enable migration/staging of data to appropriate storage based on utilization</a:t>
            </a:r>
          </a:p>
          <a:p>
            <a:pPr lvl="1"/>
            <a:r>
              <a:rPr lang="en-US" sz="1800" dirty="0"/>
              <a:t>Improve dataset reuse based upon past dataset experiences</a:t>
            </a:r>
          </a:p>
          <a:p>
            <a:pPr lvl="1"/>
            <a:endParaRPr lang="en-US" dirty="0"/>
          </a:p>
        </p:txBody>
      </p:sp>
    </p:spTree>
    <p:extLst>
      <p:ext uri="{BB962C8B-B14F-4D97-AF65-F5344CB8AC3E}">
        <p14:creationId xmlns:p14="http://schemas.microsoft.com/office/powerpoint/2010/main" val="2880058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a:effectLst>
            <a:outerShdw dist="17961" dir="2700000" algn="ctr" rotWithShape="0">
              <a:srgbClr val="DDDDDD"/>
            </a:outerShdw>
          </a:effectLst>
        </p:spPr>
        <p:txBody>
          <a:bodyPr/>
          <a:lstStyle/>
          <a:p>
            <a:r>
              <a:rPr lang="en-US" altLang="en-US" smtClean="0">
                <a:latin typeface="Arial Narrow" pitchFamily="48" charset="0"/>
              </a:rPr>
              <a:t>Scope</a:t>
            </a:r>
          </a:p>
        </p:txBody>
      </p:sp>
      <p:sp>
        <p:nvSpPr>
          <p:cNvPr id="10243" name="Content Placeholder 4"/>
          <p:cNvSpPr>
            <a:spLocks noGrp="1"/>
          </p:cNvSpPr>
          <p:nvPr>
            <p:ph idx="1"/>
          </p:nvPr>
        </p:nvSpPr>
        <p:spPr/>
        <p:txBody>
          <a:bodyPr/>
          <a:lstStyle/>
          <a:p>
            <a:r>
              <a:rPr lang="en-US" sz="2000" dirty="0" smtClean="0"/>
              <a:t>Establish </a:t>
            </a:r>
            <a:r>
              <a:rPr lang="en-US" sz="2000" dirty="0"/>
              <a:t>services to support the general transfer of large datasets without requiring physical mounting. </a:t>
            </a:r>
          </a:p>
          <a:p>
            <a:r>
              <a:rPr lang="en-US" sz="2000" dirty="0" smtClean="0"/>
              <a:t>Establish </a:t>
            </a:r>
            <a:r>
              <a:rPr lang="en-US" sz="2000" dirty="0"/>
              <a:t>a pilot data set registration system to associate a label with a given managed dataset. </a:t>
            </a:r>
          </a:p>
          <a:p>
            <a:r>
              <a:rPr lang="en-US" sz="2000" dirty="0" smtClean="0"/>
              <a:t>Establish </a:t>
            </a:r>
            <a:r>
              <a:rPr lang="en-US" sz="2000" dirty="0"/>
              <a:t>easy-to-use methods for providing annotation </a:t>
            </a:r>
            <a:r>
              <a:rPr lang="en-US" sz="2000" dirty="0" smtClean="0"/>
              <a:t>information. </a:t>
            </a:r>
            <a:endParaRPr lang="en-US" sz="2000" dirty="0"/>
          </a:p>
          <a:p>
            <a:r>
              <a:rPr lang="en-US" sz="2000" dirty="0" smtClean="0"/>
              <a:t>Establish </a:t>
            </a:r>
            <a:r>
              <a:rPr lang="en-US" sz="2000" dirty="0"/>
              <a:t>a high-reliability storage model. </a:t>
            </a:r>
          </a:p>
          <a:p>
            <a:r>
              <a:rPr lang="en-US" sz="2000" dirty="0" smtClean="0"/>
              <a:t>Obtain </a:t>
            </a:r>
            <a:r>
              <a:rPr lang="en-US" sz="2000" dirty="0"/>
              <a:t>utilization statistics. </a:t>
            </a:r>
            <a:endParaRPr lang="en-US" sz="2000" dirty="0" smtClean="0"/>
          </a:p>
          <a:p>
            <a:r>
              <a:rPr lang="en-US" sz="2000" dirty="0"/>
              <a:t>The developed APIs, associated dataset object repository, metadata and registration catalog database shall empower CBIIT in unifying its IT services,  infrastructure and high performance computing architecture throughout NCI to support NCI enterprise business needs.  </a:t>
            </a:r>
          </a:p>
          <a:p>
            <a:endParaRPr lang="en-US" sz="2000" dirty="0"/>
          </a:p>
          <a:p>
            <a:endParaRPr lang="en-US" altLang="en-US" sz="2000" dirty="0" smtClean="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PROFILE" val="C:\WINNT\System32\spool\DRIVERS\COLOR\RCVD65.ICM"/>
  <p:tag name="DESTINATIONPROFILE" val="C:\WINNT\System32\spool\DRIVERS\COLOR\BdRm Proj_4-17-03_1.icc"/>
  <p:tag name="RI" val="0"/>
  <p:tag name="VIEW" val="MONITOR"/>
</p:tagLst>
</file>

<file path=ppt/theme/theme1.xml><?xml version="1.0" encoding="utf-8"?>
<a:theme xmlns:a="http://schemas.openxmlformats.org/drawingml/2006/main" name="3_Default Design">
  <a:themeElements>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4926</TotalTime>
  <Words>1258</Words>
  <Application>Microsoft Office PowerPoint</Application>
  <PresentationFormat>On-screen Show (4:3)</PresentationFormat>
  <Paragraphs>236</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3_Default Design</vt:lpstr>
      <vt:lpstr>Prototyping high performance computing API to deposit and recover datasets - Kickoff Meeting  Contract# - S15-072</vt:lpstr>
      <vt:lpstr>Agenda</vt:lpstr>
      <vt:lpstr>Introduction</vt:lpstr>
      <vt:lpstr>Introduction</vt:lpstr>
      <vt:lpstr>Introduction</vt:lpstr>
      <vt:lpstr>Primary Objective</vt:lpstr>
      <vt:lpstr>Secondary Objectives</vt:lpstr>
      <vt:lpstr>Secondary Objectives</vt:lpstr>
      <vt:lpstr>Scope</vt:lpstr>
      <vt:lpstr>Tasks</vt:lpstr>
      <vt:lpstr>Tasks</vt:lpstr>
      <vt:lpstr>Key stakeholders</vt:lpstr>
      <vt:lpstr>Project Team Organization</vt:lpstr>
      <vt:lpstr>Deliverables</vt:lpstr>
      <vt:lpstr>Subcontracting</vt:lpstr>
      <vt:lpstr>Subcontracting</vt:lpstr>
      <vt:lpstr>Subcontracting</vt:lpstr>
      <vt:lpstr>Invoice Procedures</vt:lpstr>
      <vt:lpstr>Technology Points</vt:lpstr>
      <vt:lpstr>Phase 1 - Aims</vt:lpstr>
      <vt:lpstr>Phase 1 – Additional Topics</vt:lpstr>
      <vt:lpstr>First Focus Areas in Phase 1</vt:lpstr>
      <vt:lpstr>Technical Expectations</vt:lpstr>
      <vt:lpstr>Risks and Dependencies</vt:lpstr>
      <vt:lpstr>Communication</vt:lpstr>
      <vt:lpstr>Open Questions</vt:lpstr>
    </vt:vector>
  </TitlesOfParts>
  <Company>NCI-Frederick Publications Department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PC User</dc:creator>
  <cp:lastModifiedBy>Lu, Zhengwu (NIH/NCI) [C]</cp:lastModifiedBy>
  <cp:revision>222</cp:revision>
  <cp:lastPrinted>2013-05-09T13:34:49Z</cp:lastPrinted>
  <dcterms:created xsi:type="dcterms:W3CDTF">2007-01-16T17:20:08Z</dcterms:created>
  <dcterms:modified xsi:type="dcterms:W3CDTF">2015-04-08T17:19:04Z</dcterms:modified>
</cp:coreProperties>
</file>