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6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5"/>
    <p:restoredTop sz="74148" autoAdjust="0"/>
  </p:normalViewPr>
  <p:slideViewPr>
    <p:cSldViewPr snapToGrid="0" snapToObjects="1">
      <p:cViewPr varScale="1">
        <p:scale>
          <a:sx n="84" d="100"/>
          <a:sy n="84" d="100"/>
        </p:scale>
        <p:origin x="20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908A5-B5E2-E649-8094-19D8C5D1B3E3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93846-3B40-734A-9437-FA3A1BFBE0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4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="1" dirty="0">
                <a:solidFill>
                  <a:srgbClr val="FF0000"/>
                </a:solidFill>
              </a:rPr>
              <a:t>library_strategy</a:t>
            </a:r>
            <a:r>
              <a:rPr lang="en-US" sz="1000" b="0" dirty="0">
                <a:solidFill>
                  <a:srgbClr val="FF0000"/>
                </a:solidFill>
              </a:rPr>
              <a:t>: </a:t>
            </a:r>
            <a:r>
              <a:rPr lang="en-US" b="0" dirty="0"/>
              <a:t>Sequencing method used for this project.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00" b="1" dirty="0">
                <a:solidFill>
                  <a:srgbClr val="FF0000"/>
                </a:solidFill>
              </a:rPr>
              <a:t>analyte_type</a:t>
            </a:r>
            <a:r>
              <a:rPr lang="en-US" sz="1000" b="0" dirty="0">
                <a:solidFill>
                  <a:srgbClr val="FF0000"/>
                </a:solidFill>
              </a:rPr>
              <a:t>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kind of molecular specimen analyte.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Valid Entry: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cfDNA, DNA, EBV Immortalized Normal, FFPE DNA, FFPE RNA, GenomePlex (Rubicon) Amplified DNA, Nuclei RNA, Repli-G (Qiagen) DNA, Repli-G Pooled (Qiagen) DNA, Repli-G X (Qiagen) DNA, RNA, Total RNA.</a:t>
            </a:r>
            <a:r>
              <a:rPr lang="en-US" dirty="0"/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tissue</a:t>
            </a:r>
            <a:r>
              <a:rPr lang="en-US" dirty="0"/>
              <a:t>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Name of the studied tissue or organ.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tissue_type</a:t>
            </a:r>
            <a:r>
              <a:rPr lang="en-US" b="0" dirty="0"/>
              <a:t>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kind of tissue collected with respect to disease status or proximity to tumor tissue. Valid Entry: Tumor, Normal, Abnormal, Peritumoral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cell_line_name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Cell line name or cell culture biomaterial. Use ATCC or CCLE nomenclature when possible. Refer to the official name from Cellosaurus https://web.expasy.org/cellosaurus/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cell_line_type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type of cell line, such as Established cell line (ATCC), Primary Tumor Cells, Tumor organoids, or Transformed cells.</a:t>
            </a:r>
            <a:r>
              <a:rPr lang="en-US" dirty="0"/>
              <a:t> </a:t>
            </a:r>
            <a:endParaRPr lang="en-US" sz="1000" b="0" i="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cell_line_source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US" sz="1200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Source for cell line, such as patient, xenograft, third party (commercial, ATCC), lab-acquired , or mouse.</a:t>
            </a:r>
            <a:r>
              <a:rPr lang="en-US" sz="1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culture_medium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Culture medium for the cell line, specify if 3D or organoid culture.</a:t>
            </a:r>
            <a:r>
              <a:rPr lang="en-US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genotype:</a:t>
            </a:r>
            <a:r>
              <a:rPr lang="en-US" dirty="0"/>
              <a:t>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Genotype of sample, such as WT, KO, or Gene-Transfected.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B93846-3B40-734A-9437-FA3A1BFBE02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5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ED0C-83F8-EB45-AF32-2C8FFFA2C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4D1A2-88D7-EB44-B9D5-1C945C9D6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1BB79-C540-D643-8D03-0EF7B583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BB88C-A0F8-D646-B3A8-BFB8DC5F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0FC41-19F8-FE4A-B486-72793B64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3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CF15-5FA1-1046-90CD-562E0B6A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A08E8-BD7F-864C-A0C1-AB513FCE9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C201-13F5-B841-9D16-7375510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E303-8200-B244-919E-4281E1AB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4EE26-49EC-D24E-A5E7-D09C443C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9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55C4D-0A6A-174B-B8F5-DF7F2E637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31D57-DEA0-F242-9746-3EC7D7F6D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4199-93A5-6443-9F6B-F3317E48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0B5F-FA0C-CE44-82B9-2B6FC6A8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DAAB-0914-164D-A8EE-32D482CF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9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0742-0FD4-A14D-8CED-AB2CFB52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238B-CEFC-1B46-AF0C-C12F45F50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EB1B-5884-A444-BE12-A47F002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1F15-2500-9F4F-B1EB-F5948651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0E3DC-A933-B64C-BEB0-1935955C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0FFD-6087-F74E-BA0A-80E230E8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444DC-B9F9-6347-A37F-FEF4DEC5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F1FD-080F-324F-8111-315D7230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24054-AE5B-6847-B429-E74D2FFF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AA889-1F59-1143-B8DD-CB3E0470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F1C2-E8A0-EF46-9E6A-9931BD81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499D-0972-794F-B3F0-C5A31925E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5B1E9-2FD8-934B-9065-81848AD36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1CC9C-5648-EC46-94D3-D5573739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B2FC7-E14B-224E-88F1-FB0C798E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82708-F24D-8F4D-A6D0-92FC0164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8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6FF0-0761-E040-812A-D61E3595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EE9D7-F7FA-BE45-93FC-C2B54EFF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7C86E-558D-1E41-BD88-FC95A30FA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8261B-F930-CD4A-B384-429825D5A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08641-BED3-7E44-9A26-3F57A0670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58473-0EC5-CC4D-A2F5-DFD511E8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74E64-5462-9548-B97E-28E1A6BD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49074-1D9B-A24B-B7A3-A8CB4825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7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FB19-1DD0-5144-B5CB-1CD2CEED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8A932-3381-DD4F-ABEF-3594A324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74128-118C-724F-9DE2-F5E54C2C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00D4A-3CB5-AF4D-A5AD-D8C7E0F8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1855F-9F72-1F4A-9D0C-8C1934D5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5C7B5-254B-6347-963E-9D0D92A2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B25B3-116D-5642-95FB-D3BCACB6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0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068A-93F0-6E4D-B648-0370E6C0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0CA2-6289-BA47-8523-865365D1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39F7D-7F3D-D742-8ADD-600249A89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581F8-7D57-3047-AC0C-42FCC0A9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95698-4E23-4B4B-9CF2-5124375B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31BE6-D70A-CD43-813C-3D519077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4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F5AF-DB6A-6949-95A5-B7CDC5BF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9948D-59E8-2E4F-8F51-F1F06DDE8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A193F-0769-4445-A9A1-E752FEB7C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FA71D-B731-2D44-9539-FA278D5A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C67B1-38AD-F541-8F68-94698CD7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C941D-0AFA-D84E-8E10-6A95BC7A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5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DC32F-86AD-6D40-860C-A7A1AC4B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5929E-9CAC-E843-9346-DBAB8FFBD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8B040-CE91-FA4B-B184-1DE64DE90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C8EF-4BEF-A44C-AE9C-F9DB6998CAEE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1B68C-2774-F54B-928C-99FD74C14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B251-0FA8-6346-85E1-521C755B2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2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3">
                <a:alpha val="50000"/>
              </a:schemeClr>
            </a:gs>
            <a:gs pos="92000">
              <a:schemeClr val="tx2">
                <a:lumMod val="40000"/>
                <a:lumOff val="60000"/>
                <a:alpha val="8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C4FC50-DA16-1046-9EC0-280BFBF0E045}"/>
              </a:ext>
            </a:extLst>
          </p:cNvPr>
          <p:cNvSpPr txBox="1">
            <a:spLocks/>
          </p:cNvSpPr>
          <p:nvPr/>
        </p:nvSpPr>
        <p:spPr>
          <a:xfrm>
            <a:off x="778248" y="74124"/>
            <a:ext cx="10515600" cy="64353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/>
              <a:t>MoCha Data Hierarchy</a:t>
            </a:r>
            <a:endParaRPr lang="en-US" sz="3200" u="sng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03AD1B-F869-E64A-AE46-B1DC96EADFB3}"/>
              </a:ext>
            </a:extLst>
          </p:cNvPr>
          <p:cNvSpPr/>
          <p:nvPr/>
        </p:nvSpPr>
        <p:spPr>
          <a:xfrm>
            <a:off x="88539" y="223654"/>
            <a:ext cx="1414562" cy="552567"/>
          </a:xfrm>
          <a:prstGeom prst="round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7000">
                <a:schemeClr val="bg2"/>
              </a:gs>
              <a:gs pos="100000">
                <a:schemeClr val="accent1"/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PI_Lab_X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C63104-87D2-C24C-B9B8-B00A859161D6}"/>
              </a:ext>
            </a:extLst>
          </p:cNvPr>
          <p:cNvSpPr txBox="1"/>
          <p:nvPr/>
        </p:nvSpPr>
        <p:spPr>
          <a:xfrm>
            <a:off x="1532973" y="68108"/>
            <a:ext cx="4883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data_owner (Mickey Williams)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data_owner_affiliation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data_owner_email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data_curator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data_curator_email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data_curator_affiliation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data_generating_facility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D2AEAF-B56D-D148-B10F-D4062C1B32AA}"/>
              </a:ext>
            </a:extLst>
          </p:cNvPr>
          <p:cNvSpPr txBox="1"/>
          <p:nvPr/>
        </p:nvSpPr>
        <p:spPr>
          <a:xfrm>
            <a:off x="1203573" y="2365386"/>
            <a:ext cx="1481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platform_name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organism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retention_years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A4B3590-B853-724A-9466-DDFB3B1CAB41}"/>
              </a:ext>
            </a:extLst>
          </p:cNvPr>
          <p:cNvSpPr/>
          <p:nvPr/>
        </p:nvSpPr>
        <p:spPr>
          <a:xfrm>
            <a:off x="4008803" y="965573"/>
            <a:ext cx="1260373" cy="665020"/>
          </a:xfrm>
          <a:prstGeom prst="round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7000">
                <a:schemeClr val="bg2"/>
              </a:gs>
              <a:gs pos="100000">
                <a:schemeClr val="accent1"/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Flowcell_X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CC9A911-B0A7-AF46-8C4C-518D3F4D6528}"/>
              </a:ext>
            </a:extLst>
          </p:cNvPr>
          <p:cNvSpPr txBox="1"/>
          <p:nvPr/>
        </p:nvSpPr>
        <p:spPr>
          <a:xfrm>
            <a:off x="9133494" y="1525148"/>
            <a:ext cx="2461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object_name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file_type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source_path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source_checksum</a:t>
            </a:r>
          </a:p>
        </p:txBody>
      </p:sp>
      <p:sp>
        <p:nvSpPr>
          <p:cNvPr id="22" name="Rounded Rectangle 54">
            <a:extLst>
              <a:ext uri="{FF2B5EF4-FFF2-40B4-BE49-F238E27FC236}">
                <a16:creationId xmlns:a16="http://schemas.microsoft.com/office/drawing/2014/main" id="{0FADA1C4-3F77-4727-8E6A-533BBA61DE6B}"/>
              </a:ext>
            </a:extLst>
          </p:cNvPr>
          <p:cNvSpPr/>
          <p:nvPr/>
        </p:nvSpPr>
        <p:spPr>
          <a:xfrm>
            <a:off x="5797322" y="1277016"/>
            <a:ext cx="1373469" cy="543810"/>
          </a:xfrm>
          <a:prstGeom prst="round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7000">
                <a:schemeClr val="bg2"/>
              </a:gs>
              <a:gs pos="100000">
                <a:schemeClr val="accent1"/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BCL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24" name="TextBox 56">
            <a:extLst>
              <a:ext uri="{FF2B5EF4-FFF2-40B4-BE49-F238E27FC236}">
                <a16:creationId xmlns:a16="http://schemas.microsoft.com/office/drawing/2014/main" id="{E204D8E5-D09A-B845-9062-DC21BE061833}"/>
              </a:ext>
            </a:extLst>
          </p:cNvPr>
          <p:cNvSpPr txBox="1"/>
          <p:nvPr/>
        </p:nvSpPr>
        <p:spPr>
          <a:xfrm>
            <a:off x="9148126" y="694151"/>
            <a:ext cx="2446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&lt;bcl files&gt;</a:t>
            </a:r>
            <a:br>
              <a:rPr lang="en-US" sz="1600" b="1" dirty="0"/>
            </a:br>
            <a:r>
              <a:rPr lang="nb-NO" sz="1600" b="1" dirty="0"/>
              <a:t>tar at lane level</a:t>
            </a:r>
            <a:br>
              <a:rPr lang="nb-NO" sz="1600" b="1" dirty="0"/>
            </a:br>
            <a:r>
              <a:rPr lang="nb-NO" sz="1600" b="1" dirty="0"/>
              <a:t>ex. L001.tar</a:t>
            </a:r>
            <a:endParaRPr lang="en-US" sz="1600" b="1" dirty="0"/>
          </a:p>
        </p:txBody>
      </p:sp>
      <p:sp>
        <p:nvSpPr>
          <p:cNvPr id="25" name="TextBox 56">
            <a:extLst>
              <a:ext uri="{FF2B5EF4-FFF2-40B4-BE49-F238E27FC236}">
                <a16:creationId xmlns:a16="http://schemas.microsoft.com/office/drawing/2014/main" id="{1D3FBA24-D386-44E6-8159-8170C4879725}"/>
              </a:ext>
            </a:extLst>
          </p:cNvPr>
          <p:cNvSpPr txBox="1"/>
          <p:nvPr/>
        </p:nvSpPr>
        <p:spPr>
          <a:xfrm>
            <a:off x="9148126" y="2553313"/>
            <a:ext cx="152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&lt;fastq files&gt;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54615C4-0F7F-4CD4-A1DA-8D6BCDAC2001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5269176" y="1298083"/>
            <a:ext cx="528146" cy="2508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D48699-EAEB-4A50-B204-D2E69C1099F6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7170791" y="1548921"/>
            <a:ext cx="1849966" cy="2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1F395CE-9C1E-4E84-AC50-7C8B65A2D0C8}"/>
              </a:ext>
            </a:extLst>
          </p:cNvPr>
          <p:cNvSpPr txBox="1"/>
          <p:nvPr/>
        </p:nvSpPr>
        <p:spPr>
          <a:xfrm>
            <a:off x="9156943" y="2891867"/>
            <a:ext cx="2461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object_name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file_type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source_path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source_checksum</a:t>
            </a:r>
          </a:p>
        </p:txBody>
      </p:sp>
      <p:sp>
        <p:nvSpPr>
          <p:cNvPr id="27" name="Rounded Rectangle 54">
            <a:extLst>
              <a:ext uri="{FF2B5EF4-FFF2-40B4-BE49-F238E27FC236}">
                <a16:creationId xmlns:a16="http://schemas.microsoft.com/office/drawing/2014/main" id="{A57FD583-6AEB-40FB-A293-77355B2A7802}"/>
              </a:ext>
            </a:extLst>
          </p:cNvPr>
          <p:cNvSpPr/>
          <p:nvPr/>
        </p:nvSpPr>
        <p:spPr>
          <a:xfrm>
            <a:off x="5787070" y="2356145"/>
            <a:ext cx="1895135" cy="665020"/>
          </a:xfrm>
          <a:prstGeom prst="round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7000">
                <a:schemeClr val="bg2"/>
              </a:gs>
              <a:gs pos="100000">
                <a:schemeClr val="accent1"/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Sample_SeqDate_Flowcell</a:t>
            </a:r>
          </a:p>
        </p:txBody>
      </p:sp>
      <p:sp>
        <p:nvSpPr>
          <p:cNvPr id="28" name="Rounded Rectangle 54">
            <a:extLst>
              <a:ext uri="{FF2B5EF4-FFF2-40B4-BE49-F238E27FC236}">
                <a16:creationId xmlns:a16="http://schemas.microsoft.com/office/drawing/2014/main" id="{1E1BDC6B-1091-4107-AD0C-4E31A37301AB}"/>
              </a:ext>
            </a:extLst>
          </p:cNvPr>
          <p:cNvSpPr/>
          <p:nvPr/>
        </p:nvSpPr>
        <p:spPr>
          <a:xfrm>
            <a:off x="1146592" y="1453103"/>
            <a:ext cx="1788520" cy="789723"/>
          </a:xfrm>
          <a:prstGeom prst="round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7000">
                <a:schemeClr val="bg2"/>
              </a:gs>
              <a:gs pos="100000">
                <a:schemeClr val="accent1"/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Platform (HiSeq, NovaSeq)</a:t>
            </a:r>
            <a:endParaRPr lang="en-US" sz="1400" dirty="0">
              <a:highlight>
                <a:srgbClr val="FFFF00"/>
              </a:highlight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E917F41-9F94-418A-958C-8A2DBFD7907B}"/>
              </a:ext>
            </a:extLst>
          </p:cNvPr>
          <p:cNvCxnSpPr>
            <a:cxnSpLocks/>
            <a:stCxn id="4" idx="2"/>
            <a:endCxn id="28" idx="1"/>
          </p:cNvCxnSpPr>
          <p:nvPr/>
        </p:nvCxnSpPr>
        <p:spPr>
          <a:xfrm rot="16200000" flipH="1">
            <a:off x="435334" y="1136707"/>
            <a:ext cx="1071744" cy="350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4A2F0EA-811B-4DA2-BF27-8F58692DCFB7}"/>
              </a:ext>
            </a:extLst>
          </p:cNvPr>
          <p:cNvSpPr txBox="1"/>
          <p:nvPr/>
        </p:nvSpPr>
        <p:spPr>
          <a:xfrm>
            <a:off x="5787070" y="3057883"/>
            <a:ext cx="2568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flowcell_id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run_id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library_strategy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analyte_type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sample_name/sample_id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flowcell_lane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tissue (or cell_line_name)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tissue_type (or cell_line_type)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age or developmental stage (or cell_line_source)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organism_strain (or cell genotype)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gender (or culture_medium)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9F42007-AE6C-469C-8840-84BBD3044C90}"/>
              </a:ext>
            </a:extLst>
          </p:cNvPr>
          <p:cNvGrpSpPr/>
          <p:nvPr/>
        </p:nvGrpSpPr>
        <p:grpSpPr>
          <a:xfrm>
            <a:off x="8169067" y="5285494"/>
            <a:ext cx="4022933" cy="1569660"/>
            <a:chOff x="8390988" y="5388614"/>
            <a:chExt cx="3394710" cy="1569660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41738FF-C2E6-4250-BBAE-FE75DDAE70D5}"/>
                </a:ext>
              </a:extLst>
            </p:cNvPr>
            <p:cNvSpPr txBox="1"/>
            <p:nvPr/>
          </p:nvSpPr>
          <p:spPr>
            <a:xfrm>
              <a:off x="8390988" y="5388614"/>
              <a:ext cx="3394710" cy="156966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u="sng" dirty="0"/>
                <a:t>Legend:</a:t>
              </a:r>
            </a:p>
            <a:p>
              <a:r>
                <a:rPr lang="en-US" sz="1200" b="1" dirty="0"/>
                <a:t>                  </a:t>
              </a: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</a:rPr>
                <a:t>Collection/File name</a:t>
              </a:r>
            </a:p>
            <a:p>
              <a:r>
                <a:rPr lang="en-US" sz="1200" dirty="0"/>
                <a:t>Black: Required metadata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Green – Optional; can be added later for new projects, may be added at the time of ingestion for retrospective projects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Blue: Derived metadata  if DME archival workflow is used. Additional metadata may also be derived from the folder structure and folder/file names).</a:t>
              </a:r>
            </a:p>
          </p:txBody>
        </p:sp>
        <p:sp>
          <p:nvSpPr>
            <p:cNvPr id="87" name="Rounded Rectangle 4">
              <a:extLst>
                <a:ext uri="{FF2B5EF4-FFF2-40B4-BE49-F238E27FC236}">
                  <a16:creationId xmlns:a16="http://schemas.microsoft.com/office/drawing/2014/main" id="{8207D969-8AAE-46CC-8E3F-FECE9662F65D}"/>
                </a:ext>
              </a:extLst>
            </p:cNvPr>
            <p:cNvSpPr/>
            <p:nvPr/>
          </p:nvSpPr>
          <p:spPr>
            <a:xfrm>
              <a:off x="8508281" y="5634289"/>
              <a:ext cx="355872" cy="156734"/>
            </a:xfrm>
            <a:prstGeom prst="roundRect">
              <a:avLst/>
            </a:prstGeom>
            <a:gradFill>
              <a:gsLst>
                <a:gs pos="0">
                  <a:schemeClr val="dk1">
                    <a:lumMod val="110000"/>
                    <a:satMod val="105000"/>
                    <a:tint val="67000"/>
                  </a:schemeClr>
                </a:gs>
                <a:gs pos="17000">
                  <a:schemeClr val="bg2"/>
                </a:gs>
                <a:gs pos="100000">
                  <a:schemeClr val="accent1"/>
                </a:gs>
              </a:gsLst>
              <a:lin ang="5400000" scaled="0"/>
            </a:gra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33" name="Rounded Rectangle 22">
            <a:extLst>
              <a:ext uri="{FF2B5EF4-FFF2-40B4-BE49-F238E27FC236}">
                <a16:creationId xmlns:a16="http://schemas.microsoft.com/office/drawing/2014/main" id="{511EC16D-C795-46A1-B541-E1CCC243DE26}"/>
              </a:ext>
            </a:extLst>
          </p:cNvPr>
          <p:cNvSpPr/>
          <p:nvPr/>
        </p:nvSpPr>
        <p:spPr>
          <a:xfrm>
            <a:off x="3998551" y="2107400"/>
            <a:ext cx="1260373" cy="495146"/>
          </a:xfrm>
          <a:prstGeom prst="round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7000">
                <a:schemeClr val="bg2"/>
              </a:gs>
              <a:gs pos="100000">
                <a:schemeClr val="accent1"/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Project_X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210B817-3762-433B-A3D3-EB8FD8A3DF21}"/>
              </a:ext>
            </a:extLst>
          </p:cNvPr>
          <p:cNvCxnSpPr>
            <a:stCxn id="28" idx="3"/>
            <a:endCxn id="23" idx="1"/>
          </p:cNvCxnSpPr>
          <p:nvPr/>
        </p:nvCxnSpPr>
        <p:spPr>
          <a:xfrm flipV="1">
            <a:off x="2935112" y="1298083"/>
            <a:ext cx="1073691" cy="549882"/>
          </a:xfrm>
          <a:prstGeom prst="bentConnector3">
            <a:avLst>
              <a:gd name="adj1" fmla="val 65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3B81AA2-4F71-4E95-AFC1-6F937FD31CD2}"/>
              </a:ext>
            </a:extLst>
          </p:cNvPr>
          <p:cNvCxnSpPr>
            <a:stCxn id="28" idx="3"/>
            <a:endCxn id="33" idx="1"/>
          </p:cNvCxnSpPr>
          <p:nvPr/>
        </p:nvCxnSpPr>
        <p:spPr>
          <a:xfrm>
            <a:off x="2935112" y="1847965"/>
            <a:ext cx="1063439" cy="507008"/>
          </a:xfrm>
          <a:prstGeom prst="bentConnector3">
            <a:avLst>
              <a:gd name="adj1" fmla="val 657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881AC7-54A2-4AEE-BDA0-69CEBA956390}"/>
              </a:ext>
            </a:extLst>
          </p:cNvPr>
          <p:cNvSpPr txBox="1"/>
          <p:nvPr/>
        </p:nvSpPr>
        <p:spPr>
          <a:xfrm>
            <a:off x="3639824" y="2710304"/>
            <a:ext cx="207204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project_id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project_title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project_description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project_start_date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project_status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project_poc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project_poc_affiliation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project_poc_email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key_collaborator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key_collaborator_affiliation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key_collaborator_email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study_disease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project_completed_date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public_data_accession_id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pubmed_id</a:t>
            </a:r>
          </a:p>
          <a:p>
            <a:endParaRPr lang="en-US" sz="12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FE47B85-09BC-4FAF-B901-025DFC714BE3}"/>
              </a:ext>
            </a:extLst>
          </p:cNvPr>
          <p:cNvCxnSpPr>
            <a:cxnSpLocks/>
            <a:stCxn id="33" idx="3"/>
            <a:endCxn id="27" idx="1"/>
          </p:cNvCxnSpPr>
          <p:nvPr/>
        </p:nvCxnSpPr>
        <p:spPr>
          <a:xfrm>
            <a:off x="5258924" y="2354973"/>
            <a:ext cx="528146" cy="333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4C8F6C-EC3B-456A-AE1C-2C200768E314}"/>
              </a:ext>
            </a:extLst>
          </p:cNvPr>
          <p:cNvCxnSpPr>
            <a:cxnSpLocks/>
          </p:cNvCxnSpPr>
          <p:nvPr/>
        </p:nvCxnSpPr>
        <p:spPr>
          <a:xfrm>
            <a:off x="7682205" y="2668511"/>
            <a:ext cx="1412995" cy="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99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550</Words>
  <Application>Microsoft Office PowerPoint</Application>
  <PresentationFormat>Widescreen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2022-02-07T20:07:41Z</dcterms:created>
  <dcterms:modified xsi:type="dcterms:W3CDTF">2022-04-21T19:43:35Z</dcterms:modified>
</cp:coreProperties>
</file>