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B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98731-2550-CD6C-FAF5-51CBA50AB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1FA55-8856-8F69-2F02-77D18B2FF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63765-9968-F7F0-5F17-DE76C08D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E5EA-D037-4E04-A2FE-EDB7DBC363F8}" type="datetimeFigureOut">
              <a:rPr lang="en-US" smtClean="0"/>
              <a:t>9/3/2025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21459-2F44-DBA2-ABDE-497A625D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E8BA5-7B0B-F956-9733-7460BCEC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8B87E-6B1D-4203-89C8-691F88B25F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80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D64B-6A8D-5617-8432-E489EB84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3C042-BAE7-6D21-9840-AFE1B5ADF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05DF5-A2CB-C3A1-5945-2E6E9B50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E5EA-D037-4E04-A2FE-EDB7DBC363F8}" type="datetimeFigureOut">
              <a:rPr lang="en-US" smtClean="0"/>
              <a:t>9/3/2025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446F9-B23C-1FA4-9E62-B41E635FA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51E3A-BCDD-A34B-6432-5B1CF26A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8B87E-6B1D-4203-89C8-691F88B25F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23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7C808F-80FD-439A-7A2C-7435A5AE8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2F157-E223-4B6E-E1C9-41F0B49A9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A7E52-8AA7-6842-A1D8-E89FEC32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E5EA-D037-4E04-A2FE-EDB7DBC363F8}" type="datetimeFigureOut">
              <a:rPr lang="en-US" smtClean="0"/>
              <a:t>9/3/2025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4CAB3-1EAA-3FE4-752D-0D5C305CA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D22DC-16BE-7B69-6592-2D912366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8B87E-6B1D-4203-89C8-691F88B25F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CB601-043B-FBE4-1DDA-6D8F92F0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0A738-A51F-87EA-F6FD-3AC7300AF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E443E-DC05-BD6B-6DA7-55C96721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E5EA-D037-4E04-A2FE-EDB7DBC363F8}" type="datetimeFigureOut">
              <a:rPr lang="en-US" smtClean="0"/>
              <a:t>9/3/2025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AC91D-B09B-9BC4-A7B0-D521BEC2B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917DF-D546-C4A4-9767-AECB9534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8B87E-6B1D-4203-89C8-691F88B25F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7AD9-48A5-6E7F-7D65-6F469E066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A139F-4C47-8E30-681C-47E9A983D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F7271-282E-562F-3B35-F0A0257C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E5EA-D037-4E04-A2FE-EDB7DBC363F8}" type="datetimeFigureOut">
              <a:rPr lang="en-US" smtClean="0"/>
              <a:t>9/3/2025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7C2F8-FEE6-FA84-4F3C-91C17928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1AEA0-D865-B44A-1EB9-D9DD7551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8B87E-6B1D-4203-89C8-691F88B25F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6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DAD73-CA60-4C49-87D6-96E87DA9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A6CC7-E587-11CC-04C4-8B89C34D2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A074A-F3D7-F73D-A72F-3C468D1F8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F406C-965A-B077-7B12-AFF68576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E5EA-D037-4E04-A2FE-EDB7DBC363F8}" type="datetimeFigureOut">
              <a:rPr lang="en-US" smtClean="0"/>
              <a:t>9/3/2025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0BE36-8A58-E77D-BC9E-675F7ABB4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73A63-B866-B737-E651-B8C2086BC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8B87E-6B1D-4203-89C8-691F88B25F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3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9A4EE-187A-5980-D08E-01266DCF7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125AD-1929-20C9-20E5-A4BB6EF35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E6583-57CF-D35F-17AC-BF9F7AAF2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160EAF-A4AC-3E85-70DF-C09D4CC20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1C5595-5EB5-C447-2F7A-4CA77C2B23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3417B8-0547-E707-911A-DCD668D5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E5EA-D037-4E04-A2FE-EDB7DBC363F8}" type="datetimeFigureOut">
              <a:rPr lang="en-US" smtClean="0"/>
              <a:t>9/3/2025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D37936-9362-2F89-76BC-2F9C4889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3C6A27-A5D0-C201-639B-12E5B42A9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8B87E-6B1D-4203-89C8-691F88B25F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33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CEA4-34C9-9481-FBD8-618C7A0D2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B11A9-8057-AF97-E8B2-0B2623C72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E5EA-D037-4E04-A2FE-EDB7DBC363F8}" type="datetimeFigureOut">
              <a:rPr lang="en-US" smtClean="0"/>
              <a:t>9/3/2025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164F85-C480-A675-C6AC-5FF3FEF1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597E6A-CBE9-1E5B-45E0-2E2F34FF7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8B87E-6B1D-4203-89C8-691F88B25F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53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493F2-951A-394A-BA71-9995538CC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E5EA-D037-4E04-A2FE-EDB7DBC363F8}" type="datetimeFigureOut">
              <a:rPr lang="en-US" smtClean="0"/>
              <a:t>9/3/2025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DE68C9-7DDA-0B01-CC5A-904E5941A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03411-EEEF-7E29-6B37-A331FF26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8B87E-6B1D-4203-89C8-691F88B25F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688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FCCE-3F1F-002E-A6B4-7570C167D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82E2C-E2D1-BF19-7CBF-FDF161684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AA0B3-D584-E3E9-5FA9-7BD52DB9F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AC61E-7243-4054-F626-7176B6E3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E5EA-D037-4E04-A2FE-EDB7DBC363F8}" type="datetimeFigureOut">
              <a:rPr lang="en-US" smtClean="0"/>
              <a:t>9/3/2025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978F3-0040-5669-5D1F-CABB3D5A7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A04D5-E352-71A2-BCB6-B3B3A873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8B87E-6B1D-4203-89C8-691F88B25F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9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983B2-A4E4-9323-1B43-883838B64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7110A2-CCF5-C4FE-4FAB-E30F67CAB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B8B3C-6948-E8D3-1B5F-7511A9F61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9865D-206B-6040-1334-FB9D1962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E5EA-D037-4E04-A2FE-EDB7DBC363F8}" type="datetimeFigureOut">
              <a:rPr lang="en-US" smtClean="0"/>
              <a:t>9/3/2025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6377B-1E9A-3628-9A16-F60E5E13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21AD6-BF57-4435-A551-598CA6B2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8B87E-6B1D-4203-89C8-691F88B25F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7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C5554-7E16-AA4F-D442-E0E2D655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FF39B-5E9B-7EB9-1A63-E51DB2135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B51A9-C796-B695-12AF-4DFE6BC6F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3DE5EA-D037-4E04-A2FE-EDB7DBC363F8}" type="datetimeFigureOut">
              <a:rPr lang="en-US" smtClean="0"/>
              <a:t>9/3/2025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99136-3762-E3C2-B3CE-C31E45F91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2106A-D36D-73D6-5B24-D3D92C1B7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68B87E-6B1D-4203-89C8-691F88B25F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74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021B5-7C08-49B7-E9BE-01B9B4BC6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D977C9F-0A7D-3F2E-2CF5-B960B270D9EB}"/>
              </a:ext>
            </a:extLst>
          </p:cNvPr>
          <p:cNvSpPr/>
          <p:nvPr/>
        </p:nvSpPr>
        <p:spPr>
          <a:xfrm>
            <a:off x="261257" y="1054359"/>
            <a:ext cx="11625943" cy="197809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84CA1-D1E4-454E-0AED-3EF6A2AFE33E}"/>
              </a:ext>
            </a:extLst>
          </p:cNvPr>
          <p:cNvSpPr txBox="1"/>
          <p:nvPr/>
        </p:nvSpPr>
        <p:spPr>
          <a:xfrm>
            <a:off x="382555" y="335043"/>
            <a:ext cx="9526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+mj-lt"/>
              </a:rPr>
              <a:t>Collection Task Processing – Single Server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C681F9-4F66-B210-3B88-C6EE83A2C144}"/>
              </a:ext>
            </a:extLst>
          </p:cNvPr>
          <p:cNvSpPr/>
          <p:nvPr/>
        </p:nvSpPr>
        <p:spPr>
          <a:xfrm>
            <a:off x="457199" y="1399592"/>
            <a:ext cx="2052735" cy="10543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Task ID: 1</a:t>
            </a:r>
          </a:p>
          <a:p>
            <a:r>
              <a:rPr lang="en-US" sz="1100" dirty="0"/>
              <a:t>User ID: A</a:t>
            </a:r>
          </a:p>
          <a:p>
            <a:r>
              <a:rPr lang="en-US" sz="1100" dirty="0"/>
              <a:t>Path: /A/B/C</a:t>
            </a:r>
          </a:p>
          <a:p>
            <a:r>
              <a:rPr lang="en-US" sz="1100" dirty="0">
                <a:highlight>
                  <a:srgbClr val="FFFF00"/>
                </a:highlight>
              </a:rPr>
              <a:t>Priority: 100</a:t>
            </a:r>
          </a:p>
          <a:p>
            <a:r>
              <a:rPr lang="en-US" sz="1100" dirty="0">
                <a:highlight>
                  <a:srgbClr val="FFFF00"/>
                </a:highlight>
              </a:rPr>
              <a:t>Created: 20250901 00:02:55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54558F5-B523-92A0-5C86-A67EB746EFBB}"/>
              </a:ext>
            </a:extLst>
          </p:cNvPr>
          <p:cNvSpPr/>
          <p:nvPr/>
        </p:nvSpPr>
        <p:spPr>
          <a:xfrm>
            <a:off x="2720649" y="1399592"/>
            <a:ext cx="2052736" cy="10543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Task ID: 2</a:t>
            </a:r>
          </a:p>
          <a:p>
            <a:r>
              <a:rPr lang="en-US" sz="1100" dirty="0"/>
              <a:t>User ID: A</a:t>
            </a:r>
          </a:p>
          <a:p>
            <a:r>
              <a:rPr lang="en-US" sz="1100" dirty="0">
                <a:solidFill>
                  <a:srgbClr val="FF0000"/>
                </a:solidFill>
              </a:rPr>
              <a:t>Path: /A/B/C</a:t>
            </a:r>
          </a:p>
          <a:p>
            <a:r>
              <a:rPr lang="en-US" sz="1100" dirty="0">
                <a:highlight>
                  <a:srgbClr val="FFFF00"/>
                </a:highlight>
              </a:rPr>
              <a:t>Priority: 100</a:t>
            </a:r>
          </a:p>
          <a:p>
            <a:r>
              <a:rPr lang="en-US" sz="1100" dirty="0">
                <a:highlight>
                  <a:srgbClr val="FFFF00"/>
                </a:highlight>
              </a:rPr>
              <a:t>Created: 20250901 00:03:45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EEB910D-63B6-1646-1D00-0B7FB1D09F3C}"/>
              </a:ext>
            </a:extLst>
          </p:cNvPr>
          <p:cNvSpPr/>
          <p:nvPr/>
        </p:nvSpPr>
        <p:spPr>
          <a:xfrm>
            <a:off x="4984100" y="1399591"/>
            <a:ext cx="2052736" cy="10543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Task ID: 3</a:t>
            </a:r>
          </a:p>
          <a:p>
            <a:r>
              <a:rPr lang="en-US" sz="1100" dirty="0"/>
              <a:t>User ID: B</a:t>
            </a:r>
          </a:p>
          <a:p>
            <a:r>
              <a:rPr lang="en-US" sz="1100" dirty="0"/>
              <a:t>Path: /D/E</a:t>
            </a:r>
          </a:p>
          <a:p>
            <a:r>
              <a:rPr lang="en-US" sz="1100" dirty="0">
                <a:highlight>
                  <a:srgbClr val="FFFF00"/>
                </a:highlight>
              </a:rPr>
              <a:t>Priority: 100</a:t>
            </a:r>
          </a:p>
          <a:p>
            <a:r>
              <a:rPr lang="en-US" sz="1100" dirty="0">
                <a:highlight>
                  <a:srgbClr val="FFFF00"/>
                </a:highlight>
              </a:rPr>
              <a:t>Created: 20250901 00:04:45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F16A33-49F9-4726-81A9-418A58CD9AC0}"/>
              </a:ext>
            </a:extLst>
          </p:cNvPr>
          <p:cNvSpPr/>
          <p:nvPr/>
        </p:nvSpPr>
        <p:spPr>
          <a:xfrm>
            <a:off x="7247551" y="1399590"/>
            <a:ext cx="2052736" cy="10543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Task ID: 4</a:t>
            </a:r>
          </a:p>
          <a:p>
            <a:r>
              <a:rPr lang="en-US" sz="1100" dirty="0"/>
              <a:t>User ID: B</a:t>
            </a:r>
          </a:p>
          <a:p>
            <a:r>
              <a:rPr lang="en-US" sz="1100" dirty="0"/>
              <a:t>Path: /F/G</a:t>
            </a:r>
          </a:p>
          <a:p>
            <a:r>
              <a:rPr lang="en-US" sz="1100" dirty="0">
                <a:highlight>
                  <a:srgbClr val="FFFF00"/>
                </a:highlight>
              </a:rPr>
              <a:t>Priority: 100</a:t>
            </a:r>
          </a:p>
          <a:p>
            <a:r>
              <a:rPr lang="en-US" sz="1100" dirty="0">
                <a:highlight>
                  <a:srgbClr val="FFFF00"/>
                </a:highlight>
              </a:rPr>
              <a:t>Created: 20250901 00:05:55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EEE03E-B4C1-3AF9-D89D-E8437F318015}"/>
              </a:ext>
            </a:extLst>
          </p:cNvPr>
          <p:cNvSpPr/>
          <p:nvPr/>
        </p:nvSpPr>
        <p:spPr>
          <a:xfrm>
            <a:off x="9511003" y="1399589"/>
            <a:ext cx="2052736" cy="10543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Task ID: 5</a:t>
            </a:r>
          </a:p>
          <a:p>
            <a:r>
              <a:rPr lang="en-US" sz="1100" dirty="0">
                <a:solidFill>
                  <a:srgbClr val="FF0000"/>
                </a:solidFill>
              </a:rPr>
              <a:t>User ID: B</a:t>
            </a:r>
          </a:p>
          <a:p>
            <a:r>
              <a:rPr lang="en-US" sz="1100" dirty="0"/>
              <a:t>Path: /H/I</a:t>
            </a:r>
          </a:p>
          <a:p>
            <a:r>
              <a:rPr lang="en-US" sz="1100" dirty="0">
                <a:highlight>
                  <a:srgbClr val="FFFF00"/>
                </a:highlight>
              </a:rPr>
              <a:t>Priority: 100</a:t>
            </a:r>
          </a:p>
          <a:p>
            <a:r>
              <a:rPr lang="en-US" sz="1100" dirty="0">
                <a:highlight>
                  <a:srgbClr val="FFFF00"/>
                </a:highlight>
              </a:rPr>
              <a:t>Created: 20250901 00:06:43</a:t>
            </a:r>
          </a:p>
        </p:txBody>
      </p:sp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DF0885AE-999F-F15F-352A-9ED1E1A7F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2104" y="1370051"/>
            <a:ext cx="429206" cy="429206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B7974E98-D334-7C61-CF04-79AF6CF3C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5446" y="1390254"/>
            <a:ext cx="429206" cy="429206"/>
          </a:xfrm>
          <a:prstGeom prst="rect">
            <a:avLst/>
          </a:prstGeom>
        </p:spPr>
      </p:pic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C0B174A5-B338-9AFF-0123-2838ACDC6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1995" y="1399589"/>
            <a:ext cx="457200" cy="457200"/>
          </a:xfrm>
          <a:prstGeom prst="rect">
            <a:avLst/>
          </a:prstGeom>
        </p:spPr>
      </p:pic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ABA288AE-6792-DC21-2BD0-464BD3B0E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3331" y="1427583"/>
            <a:ext cx="429206" cy="429206"/>
          </a:xfrm>
          <a:prstGeom prst="rect">
            <a:avLst/>
          </a:prstGeom>
        </p:spPr>
      </p:pic>
      <p:pic>
        <p:nvPicPr>
          <p:cNvPr id="16" name="Graphic 15" descr="Close with solid fill">
            <a:extLst>
              <a:ext uri="{FF2B5EF4-FFF2-40B4-BE49-F238E27FC236}">
                <a16:creationId xmlns:a16="http://schemas.microsoft.com/office/drawing/2014/main" id="{0434DAC1-9FEB-A98D-ED8E-E9BF14D0E6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28788" y="1427583"/>
            <a:ext cx="457200" cy="457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C77D1C8-FAD9-9E41-4D82-0DF3A09EA2FE}"/>
              </a:ext>
            </a:extLst>
          </p:cNvPr>
          <p:cNvSpPr txBox="1"/>
          <p:nvPr/>
        </p:nvSpPr>
        <p:spPr>
          <a:xfrm>
            <a:off x="615433" y="3348141"/>
            <a:ext cx="10790070" cy="2614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processCollectionDownloadTasks: Collection processing to create data object download tasks.</a:t>
            </a:r>
            <a:endParaRPr lang="en-US" sz="1800" kern="100" dirty="0">
              <a:solidFill>
                <a:schemeClr val="accent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 by: PRIORITY, CREATED (This priority is to only process the collection breakdown and does not apply to the data object task being created.)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Checks:</a:t>
            </a: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Same collection is not being downloaded for the same user to ensure accidental duplicate downloads.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Max 2 total number of in-process collection download tasks per user, unless the user is a system or group admin.</a:t>
            </a:r>
          </a:p>
        </p:txBody>
      </p:sp>
    </p:spTree>
    <p:extLst>
      <p:ext uri="{BB962C8B-B14F-4D97-AF65-F5344CB8AC3E}">
        <p14:creationId xmlns:p14="http://schemas.microsoft.com/office/powerpoint/2010/main" val="84657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2" grpId="0" animBg="1"/>
      <p:bldP spid="3" grpId="0" animBg="1"/>
      <p:bldP spid="6" grpId="0" animBg="1"/>
      <p:bldP spid="7" grpId="0" animBg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2B641-4CAF-9336-7B80-FCD4AE8D8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6F66E0D-DD5C-703C-06A9-589D1E604AB3}"/>
              </a:ext>
            </a:extLst>
          </p:cNvPr>
          <p:cNvSpPr txBox="1"/>
          <p:nvPr/>
        </p:nvSpPr>
        <p:spPr>
          <a:xfrm>
            <a:off x="304799" y="3444949"/>
            <a:ext cx="11625943" cy="2932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b="1" kern="100" dirty="0">
                <a:solidFill>
                  <a:schemeClr val="accent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processDataObjectDownloadTasks: Start 1</a:t>
            </a:r>
            <a:r>
              <a:rPr lang="en-US" b="1" kern="100" baseline="30000" dirty="0">
                <a:solidFill>
                  <a:schemeClr val="accent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</a:t>
            </a:r>
            <a:r>
              <a:rPr lang="en-US" b="1" kern="100" dirty="0">
                <a:solidFill>
                  <a:schemeClr val="accent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hop for Globus</a:t>
            </a:r>
            <a:endParaRPr lang="en-US" kern="100" dirty="0">
              <a:solidFill>
                <a:schemeClr val="accent1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solidFill>
                  <a:schemeClr val="accent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 by: PRIORITY, CREATED (By default the priority is set to 100.)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solidFill>
                  <a:schemeClr val="accent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Checks:</a:t>
            </a: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solidFill>
                  <a:schemeClr val="accent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Checks if the max number of S3 transfer is reached. (Max is configured by maxPermittedS3DownloadsForGlobus – based on number of CPU cores – ex. 7 on 01p and 02p)</a:t>
            </a: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solidFill>
                  <a:schemeClr val="accent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Checks to make sure user doesn’t have another download ongoing with the same path.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kern="100" dirty="0">
                <a:solidFill>
                  <a:schemeClr val="accent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Checks the total in progress downloads size for this user doesn't exceed the limit. (</a:t>
            </a:r>
            <a:r>
              <a:rPr lang="en-US" sz="1600" kern="100" dirty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maxPermittedTotalDownloadsSizePerUser</a:t>
            </a:r>
            <a:r>
              <a:rPr lang="en-US" kern="100" dirty="0">
                <a:solidFill>
                  <a:schemeClr val="accent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default 5000GB – 5TB)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D776449-4860-018C-5479-84525D7C6317}"/>
              </a:ext>
            </a:extLst>
          </p:cNvPr>
          <p:cNvSpPr/>
          <p:nvPr/>
        </p:nvSpPr>
        <p:spPr>
          <a:xfrm>
            <a:off x="9421972" y="1524773"/>
            <a:ext cx="2230798" cy="175415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6F8429E-BB74-0BD2-328B-9C96362E38DC}"/>
              </a:ext>
            </a:extLst>
          </p:cNvPr>
          <p:cNvSpPr/>
          <p:nvPr/>
        </p:nvSpPr>
        <p:spPr>
          <a:xfrm>
            <a:off x="7158520" y="1524774"/>
            <a:ext cx="2230798" cy="175415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2C6F857-178B-B209-3F07-5ABBA7505E4E}"/>
              </a:ext>
            </a:extLst>
          </p:cNvPr>
          <p:cNvSpPr/>
          <p:nvPr/>
        </p:nvSpPr>
        <p:spPr>
          <a:xfrm>
            <a:off x="4895069" y="1534871"/>
            <a:ext cx="2230798" cy="175415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8A13B7A-94B3-8937-2AD2-AA15042EA730}"/>
              </a:ext>
            </a:extLst>
          </p:cNvPr>
          <p:cNvSpPr/>
          <p:nvPr/>
        </p:nvSpPr>
        <p:spPr>
          <a:xfrm>
            <a:off x="2616460" y="1544209"/>
            <a:ext cx="2230798" cy="175415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CAF7B6-BCA0-5B8C-4453-E886BF714070}"/>
              </a:ext>
            </a:extLst>
          </p:cNvPr>
          <p:cNvSpPr/>
          <p:nvPr/>
        </p:nvSpPr>
        <p:spPr>
          <a:xfrm>
            <a:off x="261258" y="1548878"/>
            <a:ext cx="2355202" cy="175415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CE1FD1-4AE2-E5D5-1283-C5A96EA2FBC4}"/>
              </a:ext>
            </a:extLst>
          </p:cNvPr>
          <p:cNvSpPr txBox="1"/>
          <p:nvPr/>
        </p:nvSpPr>
        <p:spPr>
          <a:xfrm>
            <a:off x="152400" y="314842"/>
            <a:ext cx="11930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Data Object Task Processing (Globus 1</a:t>
            </a:r>
            <a:r>
              <a:rPr lang="en-US" sz="3200" b="1" baseline="30000" dirty="0">
                <a:solidFill>
                  <a:schemeClr val="accent1"/>
                </a:solidFill>
              </a:rPr>
              <a:t>st</a:t>
            </a:r>
            <a:r>
              <a:rPr lang="en-US" sz="3200" b="1" dirty="0">
                <a:solidFill>
                  <a:schemeClr val="accent1"/>
                </a:solidFill>
              </a:rPr>
              <a:t> Hop) – Multiple Servers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F28A477-E1E9-6F6C-DA1D-DA1E5FEC33B7}"/>
              </a:ext>
            </a:extLst>
          </p:cNvPr>
          <p:cNvSpPr/>
          <p:nvPr/>
        </p:nvSpPr>
        <p:spPr>
          <a:xfrm>
            <a:off x="457199" y="1894111"/>
            <a:ext cx="2052735" cy="10543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Task ID: 1</a:t>
            </a:r>
          </a:p>
          <a:p>
            <a:r>
              <a:rPr lang="en-US" sz="1100" dirty="0"/>
              <a:t>User ID: A</a:t>
            </a:r>
          </a:p>
          <a:p>
            <a:r>
              <a:rPr lang="en-US" sz="1100" dirty="0"/>
              <a:t>Path: /A/B/C</a:t>
            </a:r>
          </a:p>
          <a:p>
            <a:r>
              <a:rPr lang="en-US" sz="1100" dirty="0">
                <a:highlight>
                  <a:srgbClr val="FFFF00"/>
                </a:highlight>
              </a:rPr>
              <a:t>Priority: 100</a:t>
            </a:r>
          </a:p>
          <a:p>
            <a:r>
              <a:rPr lang="en-US" sz="1100" dirty="0">
                <a:highlight>
                  <a:srgbClr val="FFFF00"/>
                </a:highlight>
              </a:rPr>
              <a:t>Created: 20250901 00:02:55</a:t>
            </a:r>
          </a:p>
          <a:p>
            <a:r>
              <a:rPr lang="en-US" sz="1100" dirty="0">
                <a:highlight>
                  <a:srgbClr val="FFFF00"/>
                </a:highlight>
              </a:rPr>
              <a:t>Processed: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5D988AD-8591-C8D5-168B-97B038908F19}"/>
              </a:ext>
            </a:extLst>
          </p:cNvPr>
          <p:cNvSpPr/>
          <p:nvPr/>
        </p:nvSpPr>
        <p:spPr>
          <a:xfrm>
            <a:off x="2720649" y="1894111"/>
            <a:ext cx="2052736" cy="10543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Task ID: 2</a:t>
            </a:r>
          </a:p>
          <a:p>
            <a:r>
              <a:rPr lang="en-US" sz="1100" dirty="0"/>
              <a:t>User ID: A</a:t>
            </a:r>
          </a:p>
          <a:p>
            <a:r>
              <a:rPr lang="en-US" sz="1100" dirty="0">
                <a:solidFill>
                  <a:srgbClr val="FF0000"/>
                </a:solidFill>
              </a:rPr>
              <a:t>Path: /A/B/C</a:t>
            </a:r>
          </a:p>
          <a:p>
            <a:r>
              <a:rPr lang="en-US" sz="1100" dirty="0">
                <a:highlight>
                  <a:srgbClr val="FFFF00"/>
                </a:highlight>
              </a:rPr>
              <a:t>Priority: 100</a:t>
            </a:r>
          </a:p>
          <a:p>
            <a:r>
              <a:rPr lang="en-US" sz="1100" dirty="0">
                <a:highlight>
                  <a:srgbClr val="FFFF00"/>
                </a:highlight>
              </a:rPr>
              <a:t>Created: 20250901 00:03:45</a:t>
            </a:r>
          </a:p>
          <a:p>
            <a:r>
              <a:rPr lang="en-US" sz="1100" dirty="0">
                <a:highlight>
                  <a:srgbClr val="FFFF00"/>
                </a:highlight>
              </a:rPr>
              <a:t>Processed: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9153ACD-ABB7-A885-AFA6-E51D25EAA464}"/>
              </a:ext>
            </a:extLst>
          </p:cNvPr>
          <p:cNvSpPr/>
          <p:nvPr/>
        </p:nvSpPr>
        <p:spPr>
          <a:xfrm>
            <a:off x="4984100" y="1894110"/>
            <a:ext cx="2052736" cy="10543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Task ID: 3</a:t>
            </a:r>
          </a:p>
          <a:p>
            <a:r>
              <a:rPr lang="en-US" sz="1100" dirty="0"/>
              <a:t>User ID: B</a:t>
            </a:r>
          </a:p>
          <a:p>
            <a:r>
              <a:rPr lang="en-US" sz="1100" dirty="0"/>
              <a:t>Path: /D/E</a:t>
            </a:r>
          </a:p>
          <a:p>
            <a:r>
              <a:rPr lang="en-US" sz="1100" dirty="0">
                <a:highlight>
                  <a:srgbClr val="FFFF00"/>
                </a:highlight>
              </a:rPr>
              <a:t>Priority: 100</a:t>
            </a:r>
          </a:p>
          <a:p>
            <a:r>
              <a:rPr lang="en-US" sz="1100" dirty="0">
                <a:highlight>
                  <a:srgbClr val="FFFF00"/>
                </a:highlight>
              </a:rPr>
              <a:t>Created: 20250901 00:04:45</a:t>
            </a:r>
          </a:p>
          <a:p>
            <a:r>
              <a:rPr lang="en-US" sz="1100" dirty="0">
                <a:highlight>
                  <a:srgbClr val="FFFF00"/>
                </a:highlight>
              </a:rPr>
              <a:t>Processed: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034F4B4-236B-7A08-50A7-08172DC25B11}"/>
              </a:ext>
            </a:extLst>
          </p:cNvPr>
          <p:cNvSpPr/>
          <p:nvPr/>
        </p:nvSpPr>
        <p:spPr>
          <a:xfrm>
            <a:off x="7247551" y="1894109"/>
            <a:ext cx="2052736" cy="10543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Task ID: 4</a:t>
            </a:r>
          </a:p>
          <a:p>
            <a:r>
              <a:rPr lang="en-US" sz="1100" dirty="0"/>
              <a:t>User ID: B</a:t>
            </a:r>
          </a:p>
          <a:p>
            <a:r>
              <a:rPr lang="en-US" sz="1100" dirty="0"/>
              <a:t>Path: /F/G</a:t>
            </a:r>
          </a:p>
          <a:p>
            <a:r>
              <a:rPr lang="en-US" sz="1100" dirty="0">
                <a:highlight>
                  <a:srgbClr val="FFFF00"/>
                </a:highlight>
              </a:rPr>
              <a:t>Priority: 100</a:t>
            </a:r>
          </a:p>
          <a:p>
            <a:r>
              <a:rPr lang="en-US" sz="1100" dirty="0">
                <a:highlight>
                  <a:srgbClr val="FFFF00"/>
                </a:highlight>
              </a:rPr>
              <a:t>Created: 20250901 00:05:55</a:t>
            </a:r>
          </a:p>
          <a:p>
            <a:r>
              <a:rPr lang="en-US" sz="1100" dirty="0">
                <a:highlight>
                  <a:srgbClr val="FFFF00"/>
                </a:highlight>
              </a:rPr>
              <a:t>Processed: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CD60DE-6BA7-A14C-B73C-78A2AF3A45A0}"/>
              </a:ext>
            </a:extLst>
          </p:cNvPr>
          <p:cNvSpPr/>
          <p:nvPr/>
        </p:nvSpPr>
        <p:spPr>
          <a:xfrm>
            <a:off x="9511003" y="1894108"/>
            <a:ext cx="2052736" cy="10543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Task ID: 5</a:t>
            </a:r>
          </a:p>
          <a:p>
            <a:r>
              <a:rPr lang="en-US" sz="1100" dirty="0">
                <a:solidFill>
                  <a:schemeClr val="tx1"/>
                </a:solidFill>
              </a:rPr>
              <a:t>User ID: B</a:t>
            </a:r>
          </a:p>
          <a:p>
            <a:r>
              <a:rPr lang="en-US" sz="1100" dirty="0"/>
              <a:t>Path: /H/I</a:t>
            </a:r>
          </a:p>
          <a:p>
            <a:r>
              <a:rPr lang="en-US" sz="1100" dirty="0">
                <a:highlight>
                  <a:srgbClr val="FFFF00"/>
                </a:highlight>
              </a:rPr>
              <a:t>Priority: 100</a:t>
            </a:r>
          </a:p>
          <a:p>
            <a:r>
              <a:rPr lang="en-US" sz="1100" dirty="0">
                <a:highlight>
                  <a:srgbClr val="FFFF00"/>
                </a:highlight>
              </a:rPr>
              <a:t>Created: 20250901 00:06:43</a:t>
            </a:r>
          </a:p>
          <a:p>
            <a:r>
              <a:rPr lang="en-US" sz="1100" dirty="0">
                <a:highlight>
                  <a:srgbClr val="FFFF00"/>
                </a:highlight>
              </a:rPr>
              <a:t>Processed: </a:t>
            </a:r>
          </a:p>
        </p:txBody>
      </p:sp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3F08ADB8-8A5B-ED85-4593-8903A0129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2104" y="1864570"/>
            <a:ext cx="429206" cy="429206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0EDC4FC4-9181-59B5-02AC-E81E4839F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1836" y="1889442"/>
            <a:ext cx="429206" cy="429206"/>
          </a:xfrm>
          <a:prstGeom prst="rect">
            <a:avLst/>
          </a:prstGeom>
        </p:spPr>
      </p:pic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6AE27957-D999-5035-EB91-57F3AB2B0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9463" y="1894108"/>
            <a:ext cx="429206" cy="429206"/>
          </a:xfrm>
          <a:prstGeom prst="rect">
            <a:avLst/>
          </a:prstGeom>
        </p:spPr>
      </p:pic>
      <p:pic>
        <p:nvPicPr>
          <p:cNvPr id="16" name="Graphic 15" descr="Close with solid fill">
            <a:extLst>
              <a:ext uri="{FF2B5EF4-FFF2-40B4-BE49-F238E27FC236}">
                <a16:creationId xmlns:a16="http://schemas.microsoft.com/office/drawing/2014/main" id="{1864D3BC-76DA-319B-816C-2B787103B5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39415" y="1889442"/>
            <a:ext cx="457200" cy="457200"/>
          </a:xfrm>
          <a:prstGeom prst="rect">
            <a:avLst/>
          </a:prstGeom>
        </p:spPr>
      </p:pic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6785A04F-8177-C6F3-7D4B-463C75DD68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51339" y="1954749"/>
            <a:ext cx="457200" cy="457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1440C5-B136-E591-CF04-A38FEAEA2C00}"/>
              </a:ext>
            </a:extLst>
          </p:cNvPr>
          <p:cNvSpPr txBox="1"/>
          <p:nvPr/>
        </p:nvSpPr>
        <p:spPr>
          <a:xfrm>
            <a:off x="464196" y="1037630"/>
            <a:ext cx="930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with max permitted S3 downloads for Globus set to 3.</a:t>
            </a:r>
          </a:p>
        </p:txBody>
      </p:sp>
    </p:spTree>
    <p:extLst>
      <p:ext uri="{BB962C8B-B14F-4D97-AF65-F5344CB8AC3E}">
        <p14:creationId xmlns:p14="http://schemas.microsoft.com/office/powerpoint/2010/main" val="422608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 animBg="1"/>
      <p:bldP spid="19" grpId="0" animBg="1"/>
      <p:bldP spid="18" grpId="0" animBg="1"/>
      <p:bldP spid="17" grpId="0" animBg="1"/>
      <p:bldP spid="8" grpId="0" animBg="1"/>
      <p:bldP spid="5" grpId="0" animBg="1"/>
      <p:bldP spid="2" grpId="0" animBg="1"/>
      <p:bldP spid="3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CD174-C2B0-59C3-A8FF-9D4DFB75B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1A99E5D-B910-50D7-417E-DA9918FC4C6F}"/>
              </a:ext>
            </a:extLst>
          </p:cNvPr>
          <p:cNvSpPr/>
          <p:nvPr/>
        </p:nvSpPr>
        <p:spPr>
          <a:xfrm>
            <a:off x="9421972" y="1524773"/>
            <a:ext cx="2230798" cy="175415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3931405-5867-226B-8BEB-C5550B6B09F7}"/>
              </a:ext>
            </a:extLst>
          </p:cNvPr>
          <p:cNvSpPr/>
          <p:nvPr/>
        </p:nvSpPr>
        <p:spPr>
          <a:xfrm>
            <a:off x="7158520" y="1524774"/>
            <a:ext cx="2230798" cy="175415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822B536-E6EF-0346-0F04-676DC0F2C40E}"/>
              </a:ext>
            </a:extLst>
          </p:cNvPr>
          <p:cNvSpPr/>
          <p:nvPr/>
        </p:nvSpPr>
        <p:spPr>
          <a:xfrm>
            <a:off x="4895069" y="1534871"/>
            <a:ext cx="2230798" cy="175415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01A2859-197F-09C5-FBC4-355A629FEAE8}"/>
              </a:ext>
            </a:extLst>
          </p:cNvPr>
          <p:cNvSpPr/>
          <p:nvPr/>
        </p:nvSpPr>
        <p:spPr>
          <a:xfrm>
            <a:off x="2616460" y="1544209"/>
            <a:ext cx="2230798" cy="175415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EE2E3AD-D383-43B2-2AA8-B49086D2F601}"/>
              </a:ext>
            </a:extLst>
          </p:cNvPr>
          <p:cNvSpPr/>
          <p:nvPr/>
        </p:nvSpPr>
        <p:spPr>
          <a:xfrm>
            <a:off x="261258" y="1548878"/>
            <a:ext cx="2355202" cy="175415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1FB3D-97AC-C9B8-19CE-20E750C7C8F5}"/>
              </a:ext>
            </a:extLst>
          </p:cNvPr>
          <p:cNvSpPr txBox="1"/>
          <p:nvPr/>
        </p:nvSpPr>
        <p:spPr>
          <a:xfrm>
            <a:off x="382555" y="335043"/>
            <a:ext cx="10926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+mj-lt"/>
              </a:rPr>
              <a:t>Data Object Task Processing (Globus 2</a:t>
            </a:r>
            <a:r>
              <a:rPr lang="en-US" sz="3200" b="1" baseline="30000" dirty="0">
                <a:solidFill>
                  <a:schemeClr val="accent1"/>
                </a:solidFill>
                <a:latin typeface="+mj-lt"/>
              </a:rPr>
              <a:t>nd</a:t>
            </a:r>
            <a:r>
              <a:rPr lang="en-US" sz="3200" b="1" dirty="0">
                <a:solidFill>
                  <a:schemeClr val="accent1"/>
                </a:solidFill>
                <a:latin typeface="+mj-lt"/>
              </a:rPr>
              <a:t> Hop) – Single Server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658938-2824-ABDC-C9FC-F551E88E076F}"/>
              </a:ext>
            </a:extLst>
          </p:cNvPr>
          <p:cNvSpPr/>
          <p:nvPr/>
        </p:nvSpPr>
        <p:spPr>
          <a:xfrm>
            <a:off x="457199" y="1894111"/>
            <a:ext cx="2052735" cy="10543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Task ID: 1</a:t>
            </a:r>
          </a:p>
          <a:p>
            <a:r>
              <a:rPr lang="en-US" sz="1100" dirty="0"/>
              <a:t>User ID: A</a:t>
            </a:r>
          </a:p>
          <a:p>
            <a:r>
              <a:rPr lang="en-US" sz="1100" dirty="0"/>
              <a:t>Path: /A/B/C</a:t>
            </a:r>
          </a:p>
          <a:p>
            <a:r>
              <a:rPr lang="en-US" sz="1100" dirty="0">
                <a:highlight>
                  <a:srgbClr val="FFFF00"/>
                </a:highlight>
              </a:rPr>
              <a:t>Priority: 100</a:t>
            </a:r>
          </a:p>
          <a:p>
            <a:r>
              <a:rPr lang="en-US" sz="1100" dirty="0">
                <a:highlight>
                  <a:srgbClr val="FFFF00"/>
                </a:highlight>
              </a:rPr>
              <a:t>Created: 20250901 00:02:55</a:t>
            </a:r>
          </a:p>
          <a:p>
            <a:r>
              <a:rPr lang="en-US" sz="1100" dirty="0">
                <a:highlight>
                  <a:srgbClr val="FFFF00"/>
                </a:highlight>
              </a:rPr>
              <a:t>Processed: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0D79E31-1F75-1637-8B94-3DFCF73B2658}"/>
              </a:ext>
            </a:extLst>
          </p:cNvPr>
          <p:cNvSpPr/>
          <p:nvPr/>
        </p:nvSpPr>
        <p:spPr>
          <a:xfrm>
            <a:off x="2720649" y="1894111"/>
            <a:ext cx="2052736" cy="10543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Task ID: 2</a:t>
            </a:r>
          </a:p>
          <a:p>
            <a:r>
              <a:rPr lang="en-US" sz="1100" dirty="0"/>
              <a:t>User ID: A</a:t>
            </a:r>
          </a:p>
          <a:p>
            <a:r>
              <a:rPr lang="en-US" sz="1100" dirty="0">
                <a:solidFill>
                  <a:schemeClr val="tx1"/>
                </a:solidFill>
              </a:rPr>
              <a:t>Path: /A/B/C</a:t>
            </a:r>
          </a:p>
          <a:p>
            <a:r>
              <a:rPr lang="en-US" sz="1100" dirty="0">
                <a:highlight>
                  <a:srgbClr val="FFFF00"/>
                </a:highlight>
              </a:rPr>
              <a:t>Priority: 100</a:t>
            </a:r>
          </a:p>
          <a:p>
            <a:r>
              <a:rPr lang="en-US" sz="1100" dirty="0">
                <a:highlight>
                  <a:srgbClr val="FFFF00"/>
                </a:highlight>
              </a:rPr>
              <a:t>Created: 20250901 00:03:45</a:t>
            </a:r>
          </a:p>
          <a:p>
            <a:r>
              <a:rPr lang="en-US" sz="1100" dirty="0">
                <a:highlight>
                  <a:srgbClr val="FFFF00"/>
                </a:highlight>
              </a:rPr>
              <a:t>Processed: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09BE2FD-9685-25DB-4CBD-F32424708C2A}"/>
              </a:ext>
            </a:extLst>
          </p:cNvPr>
          <p:cNvSpPr/>
          <p:nvPr/>
        </p:nvSpPr>
        <p:spPr>
          <a:xfrm>
            <a:off x="4984100" y="1894110"/>
            <a:ext cx="2052736" cy="10543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Task ID: 3</a:t>
            </a:r>
          </a:p>
          <a:p>
            <a:r>
              <a:rPr lang="en-US" sz="1100" dirty="0"/>
              <a:t>User ID: B</a:t>
            </a:r>
          </a:p>
          <a:p>
            <a:r>
              <a:rPr lang="en-US" sz="1100" dirty="0"/>
              <a:t>Path: /D/E</a:t>
            </a:r>
          </a:p>
          <a:p>
            <a:r>
              <a:rPr lang="en-US" sz="1100" dirty="0">
                <a:highlight>
                  <a:srgbClr val="FFFF00"/>
                </a:highlight>
              </a:rPr>
              <a:t>Priority: 100</a:t>
            </a:r>
          </a:p>
          <a:p>
            <a:r>
              <a:rPr lang="en-US" sz="1100" dirty="0">
                <a:highlight>
                  <a:srgbClr val="FFFF00"/>
                </a:highlight>
              </a:rPr>
              <a:t>Created: 20250901 00:04:45</a:t>
            </a:r>
          </a:p>
          <a:p>
            <a:r>
              <a:rPr lang="en-US" sz="1100" dirty="0">
                <a:highlight>
                  <a:srgbClr val="FFFF00"/>
                </a:highlight>
              </a:rPr>
              <a:t>Processed: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463721-A74B-3C03-4A5D-B028ACD50841}"/>
              </a:ext>
            </a:extLst>
          </p:cNvPr>
          <p:cNvSpPr/>
          <p:nvPr/>
        </p:nvSpPr>
        <p:spPr>
          <a:xfrm>
            <a:off x="7247551" y="1894109"/>
            <a:ext cx="2052736" cy="10543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Task ID: 4</a:t>
            </a:r>
          </a:p>
          <a:p>
            <a:r>
              <a:rPr lang="en-US" sz="1100" dirty="0"/>
              <a:t>User ID: B</a:t>
            </a:r>
          </a:p>
          <a:p>
            <a:r>
              <a:rPr lang="en-US" sz="1100" dirty="0"/>
              <a:t>Path: /F/G</a:t>
            </a:r>
          </a:p>
          <a:p>
            <a:r>
              <a:rPr lang="en-US" sz="1100" dirty="0">
                <a:highlight>
                  <a:srgbClr val="FFFF00"/>
                </a:highlight>
              </a:rPr>
              <a:t>Priority: 100</a:t>
            </a:r>
          </a:p>
          <a:p>
            <a:r>
              <a:rPr lang="en-US" sz="1100" dirty="0">
                <a:highlight>
                  <a:srgbClr val="FFFF00"/>
                </a:highlight>
              </a:rPr>
              <a:t>Created: 20250901 00:05:55</a:t>
            </a:r>
          </a:p>
          <a:p>
            <a:r>
              <a:rPr lang="en-US" sz="1100" dirty="0">
                <a:highlight>
                  <a:srgbClr val="FFFF00"/>
                </a:highlight>
              </a:rPr>
              <a:t>Processed: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39F6509-A518-B5D3-3FA5-D96A64687B22}"/>
              </a:ext>
            </a:extLst>
          </p:cNvPr>
          <p:cNvSpPr/>
          <p:nvPr/>
        </p:nvSpPr>
        <p:spPr>
          <a:xfrm>
            <a:off x="9511003" y="1894108"/>
            <a:ext cx="2052736" cy="10543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Task ID: 5</a:t>
            </a:r>
          </a:p>
          <a:p>
            <a:r>
              <a:rPr lang="en-US" sz="1100" dirty="0">
                <a:solidFill>
                  <a:schemeClr val="tx1"/>
                </a:solidFill>
              </a:rPr>
              <a:t>User ID: B</a:t>
            </a:r>
          </a:p>
          <a:p>
            <a:r>
              <a:rPr lang="en-US" sz="1100" dirty="0"/>
              <a:t>Path: /H/I</a:t>
            </a:r>
          </a:p>
          <a:p>
            <a:r>
              <a:rPr lang="en-US" sz="1100" dirty="0">
                <a:highlight>
                  <a:srgbClr val="FFFF00"/>
                </a:highlight>
              </a:rPr>
              <a:t>Priority: 100</a:t>
            </a:r>
          </a:p>
          <a:p>
            <a:r>
              <a:rPr lang="en-US" sz="1100" dirty="0">
                <a:highlight>
                  <a:srgbClr val="FFFF00"/>
                </a:highlight>
              </a:rPr>
              <a:t>Created: 20250901 00:06:43</a:t>
            </a:r>
          </a:p>
          <a:p>
            <a:r>
              <a:rPr lang="en-US" sz="1100" dirty="0">
                <a:highlight>
                  <a:srgbClr val="FFFF00"/>
                </a:highlight>
              </a:rPr>
              <a:t>Processed: </a:t>
            </a:r>
          </a:p>
        </p:txBody>
      </p:sp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6746AB7D-E237-7405-EE6D-017F4AA81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2104" y="1864570"/>
            <a:ext cx="429206" cy="429206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3D0A9519-FBC3-ADE5-3016-F33CE1098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7306" y="1894108"/>
            <a:ext cx="429206" cy="429206"/>
          </a:xfrm>
          <a:prstGeom prst="rect">
            <a:avLst/>
          </a:prstGeom>
        </p:spPr>
      </p:pic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B4141BFA-5BE8-4C35-8A43-84ED13C71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9463" y="1894108"/>
            <a:ext cx="429206" cy="429206"/>
          </a:xfrm>
          <a:prstGeom prst="rect">
            <a:avLst/>
          </a:prstGeom>
        </p:spPr>
      </p:pic>
      <p:pic>
        <p:nvPicPr>
          <p:cNvPr id="16" name="Graphic 15" descr="Close with solid fill">
            <a:extLst>
              <a:ext uri="{FF2B5EF4-FFF2-40B4-BE49-F238E27FC236}">
                <a16:creationId xmlns:a16="http://schemas.microsoft.com/office/drawing/2014/main" id="{24E8056D-6B4A-317E-D2B1-32E119E515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06245" y="1945422"/>
            <a:ext cx="457200" cy="457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246908-4539-C354-A501-896ADEA7F95A}"/>
              </a:ext>
            </a:extLst>
          </p:cNvPr>
          <p:cNvSpPr txBox="1"/>
          <p:nvPr/>
        </p:nvSpPr>
        <p:spPr>
          <a:xfrm>
            <a:off x="457199" y="3620279"/>
            <a:ext cx="11625943" cy="1658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processDataObjectDownloadTasks: Start 2</a:t>
            </a:r>
            <a:r>
              <a:rPr lang="en-US" sz="1800" b="1" kern="100" baseline="300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nd</a:t>
            </a:r>
            <a:r>
              <a:rPr lang="en-US" sz="1800" b="1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hop for Globus</a:t>
            </a:r>
            <a:endParaRPr lang="en-US" sz="1800" kern="100" dirty="0">
              <a:solidFill>
                <a:schemeClr val="accent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 by: PRIORITY, CREATED (By default the priority is set to 100.)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Checks:</a:t>
            </a: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Checks if the globus account is available (It selects the least used account and checks if the queue is full)</a:t>
            </a:r>
          </a:p>
        </p:txBody>
      </p:sp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0ED98152-AE87-56D7-F922-B1C1788D6C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51339" y="1954749"/>
            <a:ext cx="457200" cy="457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291FC0-1DD0-927D-8506-CAE136C59C4A}"/>
              </a:ext>
            </a:extLst>
          </p:cNvPr>
          <p:cNvSpPr txBox="1"/>
          <p:nvPr/>
        </p:nvSpPr>
        <p:spPr>
          <a:xfrm>
            <a:off x="464196" y="1037630"/>
            <a:ext cx="780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with one Globus account which allows 3 active transfers at a time</a:t>
            </a:r>
          </a:p>
        </p:txBody>
      </p:sp>
    </p:spTree>
    <p:extLst>
      <p:ext uri="{BB962C8B-B14F-4D97-AF65-F5344CB8AC3E}">
        <p14:creationId xmlns:p14="http://schemas.microsoft.com/office/powerpoint/2010/main" val="45898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18" grpId="0" animBg="1"/>
      <p:bldP spid="17" grpId="0" animBg="1"/>
      <p:bldP spid="8" grpId="0" animBg="1"/>
      <p:bldP spid="5" grpId="0" animBg="1"/>
      <p:bldP spid="2" grpId="0" animBg="1"/>
      <p:bldP spid="3" grpId="0" animBg="1"/>
      <p:bldP spid="6" grpId="0" animBg="1"/>
      <p:bldP spid="7" grpId="0" animBg="1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Words>624</Words>
  <Application>Microsoft Office PowerPoint</Application>
  <PresentationFormat>Widescreen</PresentationFormat>
  <Paragraphs>105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Consolas</vt:lpstr>
      <vt:lpstr>Symbol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Dinh, Yuri (NIH/NCI) [C]</dc:creator>
  <cp:lastModifiedBy>Dinh, Yuri (NIH/NCI) [C]</cp:lastModifiedBy>
  <cp:revision>22</cp:revision>
  <dcterms:created xsi:type="dcterms:W3CDTF">2025-09-03T12:31:17Z</dcterms:created>
  <dcterms:modified xsi:type="dcterms:W3CDTF">2025-09-03T19:00:49Z</dcterms:modified>
</cp:coreProperties>
</file>