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3"/>
  </p:notesMasterIdLst>
  <p:handoutMasterIdLst>
    <p:handoutMasterId r:id="rId24"/>
  </p:handoutMasterIdLst>
  <p:sldIdLst>
    <p:sldId id="265" r:id="rId2"/>
    <p:sldId id="271" r:id="rId3"/>
    <p:sldId id="276" r:id="rId4"/>
    <p:sldId id="277" r:id="rId5"/>
    <p:sldId id="279" r:id="rId6"/>
    <p:sldId id="284" r:id="rId7"/>
    <p:sldId id="285" r:id="rId8"/>
    <p:sldId id="288" r:id="rId9"/>
    <p:sldId id="286" r:id="rId10"/>
    <p:sldId id="287" r:id="rId11"/>
    <p:sldId id="272" r:id="rId12"/>
    <p:sldId id="274" r:id="rId13"/>
    <p:sldId id="275" r:id="rId14"/>
    <p:sldId id="273" r:id="rId15"/>
    <p:sldId id="280" r:id="rId16"/>
    <p:sldId id="289" r:id="rId17"/>
    <p:sldId id="283" r:id="rId18"/>
    <p:sldId id="281" r:id="rId19"/>
    <p:sldId id="282" r:id="rId20"/>
    <p:sldId id="290" r:id="rId21"/>
    <p:sldId id="291" r:id="rId22"/>
  </p:sldIdLst>
  <p:sldSz cx="9144000" cy="6858000" type="screen4x3"/>
  <p:notesSz cx="7010400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7"/>
    <a:srgbClr val="0C479D"/>
    <a:srgbClr val="9EC2F8"/>
    <a:srgbClr val="DDDDDD"/>
    <a:srgbClr val="B2B2B2"/>
    <a:srgbClr val="25753A"/>
    <a:srgbClr val="277D3E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F958E39-4CB5-4319-8A44-FB8AB521F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F361738-7D26-4BF8-8C35-0894EFF1C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FED638-F5AB-418D-B9E3-00EF0D7CDC92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1395413" cy="6858000"/>
          </a:xfrm>
          <a:prstGeom prst="rect">
            <a:avLst/>
          </a:prstGeom>
          <a:solidFill>
            <a:srgbClr val="0C4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 rot="16200000">
            <a:off x="-1189831" y="1962943"/>
            <a:ext cx="4497388" cy="549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3000" smtClean="0">
                <a:solidFill>
                  <a:schemeClr val="bg1"/>
                </a:solidFill>
              </a:rPr>
              <a:t>National Cancer Institute</a:t>
            </a:r>
          </a:p>
        </p:txBody>
      </p:sp>
      <p:pic>
        <p:nvPicPr>
          <p:cNvPr id="6" name="Picture 11" descr="fix-DHHS-NIH-onwhite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745163"/>
            <a:ext cx="12319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5074" y="1533525"/>
            <a:ext cx="6191251" cy="1847850"/>
          </a:xfrm>
        </p:spPr>
        <p:txBody>
          <a:bodyPr anchor="b"/>
          <a:lstStyle>
            <a:lvl1pPr>
              <a:lnSpc>
                <a:spcPct val="95000"/>
              </a:lnSpc>
              <a:defRPr sz="3600" b="1" i="0">
                <a:latin typeface="Arial Narrow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5074" y="3505200"/>
            <a:ext cx="6200775" cy="1546225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220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9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r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1162050"/>
          </a:xfrm>
          <a:prstGeom prst="rect">
            <a:avLst/>
          </a:prstGeom>
          <a:solidFill>
            <a:srgbClr val="0C47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23900" y="4152900"/>
            <a:ext cx="7772400" cy="182563"/>
          </a:xfrm>
          <a:prstGeom prst="rect">
            <a:avLst/>
          </a:prstGeom>
          <a:solidFill>
            <a:srgbClr val="767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30500"/>
            <a:ext cx="7772400" cy="1362075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49763"/>
            <a:ext cx="77724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8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888" y="1295400"/>
            <a:ext cx="4040187" cy="4830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2475" y="1295400"/>
            <a:ext cx="4040188" cy="4830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0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23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9888" y="1295400"/>
            <a:ext cx="8345487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3063" y="0"/>
            <a:ext cx="8342312" cy="1143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DDDDD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TextBox 11"/>
          <p:cNvSpPr txBox="1"/>
          <p:nvPr userDrawn="1"/>
        </p:nvSpPr>
        <p:spPr>
          <a:xfrm>
            <a:off x="5057775" y="6429375"/>
            <a:ext cx="3886200" cy="323850"/>
          </a:xfrm>
          <a:prstGeom prst="rect">
            <a:avLst/>
          </a:prstGeom>
          <a:noFill/>
        </p:spPr>
        <p:txBody>
          <a:bodyPr anchor="b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1500" b="1" dirty="0" smtClean="0">
                <a:solidFill>
                  <a:schemeClr val="bg1">
                    <a:lumMod val="65000"/>
                  </a:schemeClr>
                </a:solidFill>
              </a:rPr>
              <a:t>Frederick National Laboratory</a:t>
            </a:r>
            <a:endParaRPr lang="en-US" sz="15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0" r:id="rId2"/>
    <p:sldLayoutId id="2147484226" r:id="rId3"/>
    <p:sldLayoutId id="2147484227" r:id="rId4"/>
    <p:sldLayoutId id="2147484221" r:id="rId5"/>
    <p:sldLayoutId id="2147484222" r:id="rId6"/>
    <p:sldLayoutId id="2147484223" r:id="rId7"/>
    <p:sldLayoutId id="2147484224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C479D"/>
          </a:solidFill>
          <a:latin typeface="Arial Narrow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C479D"/>
          </a:solidFill>
          <a:latin typeface="Arial Narrow" pitchFamily="4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C479D"/>
          </a:solidFill>
          <a:latin typeface="Arial Narrow" pitchFamily="4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C479D"/>
          </a:solidFill>
          <a:latin typeface="Arial Narrow" pitchFamily="4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C479D"/>
          </a:solidFill>
          <a:latin typeface="Arial Narrow" pitchFamily="4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 i="1">
          <a:solidFill>
            <a:srgbClr val="0C479D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rgbClr val="0C479D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8575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rgbClr val="0C479D"/>
        </a:buClr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rgbClr val="0C479D"/>
        </a:buClr>
        <a:buChar char="•"/>
        <a:defRPr sz="2000">
          <a:solidFill>
            <a:schemeClr val="tx1"/>
          </a:solidFill>
          <a:latin typeface="+mn-lt"/>
        </a:defRPr>
      </a:lvl3pPr>
      <a:lvl4pPr marL="1485900" indent="-22860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rgbClr val="0C479D"/>
        </a:buClr>
        <a:buChar char="–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lnSpc>
          <a:spcPct val="95000"/>
        </a:lnSpc>
        <a:spcBef>
          <a:spcPts val="12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lnSpc>
          <a:spcPct val="95000"/>
        </a:lnSpc>
        <a:spcBef>
          <a:spcPct val="45000"/>
        </a:spcBef>
        <a:spcAft>
          <a:spcPct val="0"/>
        </a:spcAft>
        <a:buClr>
          <a:srgbClr val="0C479D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2505075" y="1438276"/>
            <a:ext cx="5886450" cy="131878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NCI HPC Data Management Prototyping Project Briefing: Background, Progress, Lessons Learned, and Plans for the Future</a:t>
            </a:r>
            <a:endParaRPr lang="en-US" altLang="en-US" sz="1800" dirty="0" smtClean="0">
              <a:latin typeface="Arial Narrow" pitchFamily="48" charset="0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2505075" y="4467225"/>
            <a:ext cx="6200775" cy="8001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February XX,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HPC DM </a:t>
            </a:r>
            <a:r>
              <a:rPr lang="en-US" altLang="en-US" dirty="0" smtClean="0"/>
              <a:t>Prototyping Concept </a:t>
            </a:r>
            <a:r>
              <a:rPr lang="en-US" altLang="en-US" dirty="0"/>
              <a:t>and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88" y="1295400"/>
            <a:ext cx="8345487" cy="5049982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dirty="0" smtClean="0"/>
              <a:t>Assess technology to focus on adding value for identified use cases</a:t>
            </a:r>
          </a:p>
          <a:p>
            <a:pPr>
              <a:spcBef>
                <a:spcPct val="30000"/>
              </a:spcBef>
            </a:pPr>
            <a:r>
              <a:rPr lang="en-US" sz="2000" dirty="0" smtClean="0"/>
              <a:t>Re-use and enhance vs invent new tools to address SF needs </a:t>
            </a:r>
          </a:p>
          <a:p>
            <a:pPr>
              <a:spcBef>
                <a:spcPct val="30000"/>
              </a:spcBef>
            </a:pPr>
            <a:r>
              <a:rPr lang="en-US" sz="2000" dirty="0" smtClean="0"/>
              <a:t>Empower SF: Register</a:t>
            </a:r>
            <a:r>
              <a:rPr lang="en-US" sz="2000" dirty="0"/>
              <a:t>, store, transfer and share scientific data/dataset or files with investigators or collaborators</a:t>
            </a:r>
          </a:p>
          <a:p>
            <a:r>
              <a:rPr lang="en-US" sz="2000" dirty="0" smtClean="0"/>
              <a:t>Provide core capabilities to get started , but extensible to accommodate future need</a:t>
            </a:r>
          </a:p>
          <a:p>
            <a:r>
              <a:rPr lang="en-US" sz="2000" dirty="0" smtClean="0"/>
              <a:t>Implement/enhance HPC data management core APIs based on </a:t>
            </a:r>
            <a:r>
              <a:rPr lang="en-US" sz="2000" dirty="0" err="1" smtClean="0"/>
              <a:t>iRODS</a:t>
            </a:r>
            <a:r>
              <a:rPr lang="en-US" sz="2000" dirty="0" smtClean="0"/>
              <a:t> </a:t>
            </a:r>
            <a:r>
              <a:rPr lang="en-US" sz="2000" dirty="0" err="1" smtClean="0"/>
              <a:t>iCAT</a:t>
            </a:r>
            <a:r>
              <a:rPr lang="en-US" sz="2000" dirty="0" smtClean="0"/>
              <a:t> and Jargon core APIs – The APIs will be agnostic of physical storage medium or device being utilized</a:t>
            </a:r>
          </a:p>
          <a:p>
            <a:r>
              <a:rPr lang="en-US" sz="2000" dirty="0" smtClean="0"/>
              <a:t>Implement HPC DM command and batch utilities with no interference of currently SF adopted Globus workflow</a:t>
            </a:r>
          </a:p>
          <a:p>
            <a:pPr lvl="0"/>
            <a:r>
              <a:rPr lang="en-US" sz="2000" dirty="0"/>
              <a:t>Establish a </a:t>
            </a:r>
            <a:r>
              <a:rPr lang="en-US" sz="2000" dirty="0" smtClean="0"/>
              <a:t>highly flexible and yet reliable storage </a:t>
            </a:r>
            <a:r>
              <a:rPr lang="en-US" sz="2000" dirty="0"/>
              <a:t>model for underlying datasets </a:t>
            </a:r>
            <a:r>
              <a:rPr lang="en-US" sz="2000" dirty="0" smtClean="0"/>
              <a:t>integrated into the data/metadata collection and registration </a:t>
            </a:r>
            <a:r>
              <a:rPr lang="en-US" sz="2000" dirty="0"/>
              <a:t>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HPC Data Management-Registration-Storage Workflow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8" y="1824948"/>
            <a:ext cx="8345487" cy="37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HPC Data Management Solution Upstream High Level Design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8" y="1930265"/>
            <a:ext cx="8345487" cy="35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6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HPC Data Management Upstream Overall Dataflow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88" y="1497219"/>
            <a:ext cx="8345487" cy="44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HPC Data Management Workflow with Cleversafe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1482838"/>
            <a:ext cx="8345487" cy="4455886"/>
          </a:xfrm>
        </p:spPr>
      </p:pic>
    </p:spTree>
    <p:extLst>
      <p:ext uri="{BB962C8B-B14F-4D97-AF65-F5344CB8AC3E}">
        <p14:creationId xmlns:p14="http://schemas.microsoft.com/office/powerpoint/2010/main" val="29758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HPC DM </a:t>
            </a:r>
            <a:r>
              <a:rPr lang="en-US" altLang="en-US" dirty="0" smtClean="0"/>
              <a:t>Prototyping Technology/Software List</a:t>
            </a:r>
            <a:endParaRPr lang="en-US" alt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718153"/>
              </p:ext>
            </p:extLst>
          </p:nvPr>
        </p:nvGraphicFramePr>
        <p:xfrm>
          <a:off x="369888" y="1295396"/>
          <a:ext cx="8345487" cy="400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829">
                  <a:extLst>
                    <a:ext uri="{9D8B030D-6E8A-4147-A177-3AD203B41FA5}">
                      <a16:colId xmlns:a16="http://schemas.microsoft.com/office/drawing/2014/main" val="2427169983"/>
                    </a:ext>
                  </a:extLst>
                </a:gridCol>
                <a:gridCol w="2781829">
                  <a:extLst>
                    <a:ext uri="{9D8B030D-6E8A-4147-A177-3AD203B41FA5}">
                      <a16:colId xmlns:a16="http://schemas.microsoft.com/office/drawing/2014/main" val="3180884431"/>
                    </a:ext>
                  </a:extLst>
                </a:gridCol>
                <a:gridCol w="2781829">
                  <a:extLst>
                    <a:ext uri="{9D8B030D-6E8A-4147-A177-3AD203B41FA5}">
                      <a16:colId xmlns:a16="http://schemas.microsoft.com/office/drawing/2014/main" val="64585708"/>
                    </a:ext>
                  </a:extLst>
                </a:gridCol>
              </a:tblGrid>
              <a:tr h="49097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Name</a:t>
                      </a:r>
                      <a:endParaRPr lang="en-US" b="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51886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4.1.0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iCAT and IRES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296018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r>
                        <a:rPr lang="en-US" dirty="0" smtClean="0"/>
                        <a:t>Globus Connect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Globus</a:t>
                      </a:r>
                      <a:r>
                        <a:rPr lang="en-US" baseline="0" dirty="0" smtClean="0"/>
                        <a:t> endpoint connected object 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582492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 Mix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for </a:t>
                      </a:r>
                      <a:r>
                        <a:rPr lang="en-US" dirty="0" smtClean="0"/>
                        <a:t>HPC</a:t>
                      </a:r>
                      <a:r>
                        <a:rPr lang="en-US" baseline="0" dirty="0" smtClean="0"/>
                        <a:t> API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04233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Postgres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iCAT</a:t>
                      </a:r>
                      <a:r>
                        <a:rPr lang="en-US" baseline="0" dirty="0" smtClean="0"/>
                        <a:t> database to store metadata and manage security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79473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r>
                        <a:rPr lang="en-US" dirty="0" smtClean="0"/>
                        <a:t>JDK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3908"/>
                  </a:ext>
                </a:extLst>
              </a:tr>
              <a:tr h="490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2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0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HPC DM </a:t>
            </a:r>
            <a:r>
              <a:rPr lang="en-US" altLang="en-US" dirty="0" smtClean="0"/>
              <a:t>Prototyping History &amp; Current Status</a:t>
            </a:r>
            <a:endParaRPr lang="en-US" altLang="en-US" dirty="0"/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000" dirty="0" smtClean="0"/>
              <a:t>Project kicked off April 2014 with 3.5 full time SVG development resources.  SVG development resources were cut down to 1.5 since Dec 2015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No separate QA team – agile development approach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Evaluated custom schema in Mongo, custom APIs and switched to </a:t>
            </a:r>
            <a:r>
              <a:rPr lang="en-US" altLang="en-US" sz="2000" dirty="0" err="1" smtClean="0"/>
              <a:t>Postgres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iRODS</a:t>
            </a:r>
            <a:r>
              <a:rPr lang="en-US" altLang="en-US" sz="2000" dirty="0" smtClean="0"/>
              <a:t> implementation for metadata management 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Assessed Clever Safe Cloud S3 using </a:t>
            </a:r>
            <a:r>
              <a:rPr lang="en-US" altLang="en-US" sz="2000" dirty="0" err="1" smtClean="0"/>
              <a:t>iRODS</a:t>
            </a:r>
            <a:endParaRPr lang="en-US" altLang="en-US" sz="2000" dirty="0" smtClean="0"/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Majority infrastructure support provided by the FNL ITOG/System Team and some SRA team @Shady Grove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Preparing the Pre-Production VM @FNL for UAT: Add NAS, documentation, minor fixes, demo.  Work with SF LIMS team to confirm batch input file format/acceptance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Stabilize/enhance APIs and documentations with UAT feedback: Design, API specification, User Guide, and Batch support spec</a:t>
            </a:r>
          </a:p>
        </p:txBody>
      </p:sp>
    </p:spTree>
    <p:extLst>
      <p:ext uri="{BB962C8B-B14F-4D97-AF65-F5344CB8AC3E}">
        <p14:creationId xmlns:p14="http://schemas.microsoft.com/office/powerpoint/2010/main" val="180839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/>
              <a:t>FNL Sequencing Facility </a:t>
            </a:r>
            <a:r>
              <a:rPr lang="en-US" altLang="en-US" dirty="0" smtClean="0"/>
              <a:t>Adoption (UAT)</a:t>
            </a:r>
            <a:endParaRPr lang="en-US" altLang="en-US" dirty="0" smtClean="0">
              <a:latin typeface="Arial Narrow" pitchFamily="48" charset="0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000" dirty="0" smtClean="0"/>
              <a:t>Globus end point and path prepared and ready to archive for UAT 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Walkthrough, documentation, demo and training to be provided 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API Specification, User Guide and Batch Support Specification to be handed over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Expect UAT to be started: Feb 2016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Expect SF to use the HPC DM batch utility and Globus to register metadata, transfer data files to allocated </a:t>
            </a:r>
            <a:r>
              <a:rPr lang="en-US" altLang="en-US" sz="2000" dirty="0" err="1" smtClean="0"/>
              <a:t>isilon</a:t>
            </a:r>
            <a:r>
              <a:rPr lang="en-US" altLang="en-US" sz="2000" dirty="0" smtClean="0"/>
              <a:t> storage archive, and share with collaborators in UAT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Enhancement requests, issues or bugs tracked through JIRA tracker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Ongoing support to be provided</a:t>
            </a:r>
          </a:p>
        </p:txBody>
      </p:sp>
    </p:spTree>
    <p:extLst>
      <p:ext uri="{BB962C8B-B14F-4D97-AF65-F5344CB8AC3E}">
        <p14:creationId xmlns:p14="http://schemas.microsoft.com/office/powerpoint/2010/main" val="28994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 smtClean="0"/>
              <a:t>Connect with Cleversafe </a:t>
            </a:r>
            <a:r>
              <a:rPr lang="en-US" altLang="en-US" dirty="0"/>
              <a:t>Object Store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000" dirty="0" smtClean="0"/>
              <a:t>Explore </a:t>
            </a:r>
            <a:r>
              <a:rPr lang="en-US" altLang="en-US" sz="2000" dirty="0"/>
              <a:t>Globus in connecting to Cloud Object </a:t>
            </a:r>
            <a:r>
              <a:rPr lang="en-US" altLang="en-US" sz="2000" dirty="0" smtClean="0"/>
              <a:t>Store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Explore </a:t>
            </a:r>
            <a:r>
              <a:rPr lang="en-US" altLang="en-US" sz="2000" dirty="0"/>
              <a:t>configuration options to connect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using Globus transfer and Cloud based object </a:t>
            </a:r>
            <a:r>
              <a:rPr lang="en-US" altLang="en-US" sz="2000" dirty="0" smtClean="0"/>
              <a:t>store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Explore </a:t>
            </a:r>
            <a:r>
              <a:rPr lang="en-US" altLang="en-US" sz="2000" dirty="0"/>
              <a:t>Globus S3 API to transfer data object to </a:t>
            </a:r>
            <a:r>
              <a:rPr lang="en-US" altLang="en-US" sz="2000" dirty="0" smtClean="0"/>
              <a:t>Cleversafe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Explore Globus </a:t>
            </a:r>
            <a:r>
              <a:rPr lang="en-US" altLang="en-US" sz="2000" dirty="0"/>
              <a:t>tools to administer data object authorizations in </a:t>
            </a:r>
            <a:r>
              <a:rPr lang="en-US" altLang="en-US" sz="2000" dirty="0" smtClean="0"/>
              <a:t>Cleversafe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Validate Globus in connecting to NCI Object Store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Configure Globus Server instance to connect with the DEV vault of NCI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within firewall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 smtClean="0"/>
              <a:t>Verify HPC </a:t>
            </a:r>
            <a:r>
              <a:rPr lang="en-US" altLang="en-US" sz="2000" dirty="0"/>
              <a:t>DM stabilized APIs and command line utilities within the NCI </a:t>
            </a:r>
            <a:r>
              <a:rPr lang="en-US" altLang="en-US" sz="2000" dirty="0" smtClean="0"/>
              <a:t>Globus/Cleversafe </a:t>
            </a:r>
            <a:r>
              <a:rPr lang="en-US" altLang="en-US" sz="2000" dirty="0"/>
              <a:t>setting 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Incorporate </a:t>
            </a:r>
            <a:r>
              <a:rPr lang="en-US" altLang="en-US" sz="2000" dirty="0" smtClean="0"/>
              <a:t>scripts </a:t>
            </a:r>
            <a:r>
              <a:rPr lang="en-US" altLang="en-US" sz="2000" dirty="0"/>
              <a:t>into Jenkins CI process</a:t>
            </a:r>
          </a:p>
          <a:p>
            <a:pPr lvl="1">
              <a:spcBef>
                <a:spcPct val="30000"/>
              </a:spcBef>
            </a:pPr>
            <a:r>
              <a:rPr lang="en-US" altLang="en-US" sz="2000" dirty="0"/>
              <a:t>Develop, promote and Adapt DevOps operating procedures and automation per users </a:t>
            </a:r>
            <a:r>
              <a:rPr lang="en-US" altLang="en-US" sz="2000" dirty="0" smtClean="0"/>
              <a:t>categories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3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/>
              <a:t>HPC DM Prototyping Lessons Learned</a:t>
            </a:r>
            <a:endParaRPr lang="en-US" altLang="en-US" dirty="0" smtClean="0">
              <a:latin typeface="Arial Narrow" pitchFamily="48" charset="0"/>
            </a:endParaRP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369888" y="1143000"/>
            <a:ext cx="8594003" cy="5257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dirty="0" smtClean="0"/>
              <a:t>Process/Technical Assumptions or Notes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Globus and </a:t>
            </a:r>
            <a:r>
              <a:rPr lang="en-US" altLang="en-US" sz="1800" dirty="0" err="1" smtClean="0"/>
              <a:t>iRODS</a:t>
            </a:r>
            <a:r>
              <a:rPr lang="en-US" altLang="en-US" sz="1800" dirty="0" smtClean="0"/>
              <a:t> security: Archived datasets subject to Globus access control while fall under </a:t>
            </a:r>
            <a:r>
              <a:rPr lang="en-US" altLang="en-US" sz="1800" dirty="0" err="1" smtClean="0"/>
              <a:t>iRODS</a:t>
            </a:r>
            <a:r>
              <a:rPr lang="en-US" altLang="en-US" sz="1800" dirty="0" smtClean="0"/>
              <a:t> security during the registration/annotation via HPC APIs or command/batch utility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/>
              <a:t>Infrastructure </a:t>
            </a:r>
            <a:r>
              <a:rPr lang="en-US" altLang="en-US" sz="1800" dirty="0" smtClean="0"/>
              <a:t>&amp; </a:t>
            </a:r>
            <a:r>
              <a:rPr lang="en-US" altLang="en-US" sz="1800" dirty="0"/>
              <a:t>System Admin Support: </a:t>
            </a:r>
            <a:r>
              <a:rPr lang="en-US" sz="1800" dirty="0"/>
              <a:t>There were </a:t>
            </a:r>
            <a:r>
              <a:rPr lang="en-US" sz="1800" dirty="0" smtClean="0"/>
              <a:t>delays </a:t>
            </a:r>
            <a:r>
              <a:rPr lang="en-US" sz="1800" dirty="0"/>
              <a:t>in </a:t>
            </a:r>
            <a:r>
              <a:rPr lang="en-US" sz="1800" dirty="0" smtClean="0"/>
              <a:t>getting VM, firewall exceptions, software, and system related issues resolved. There is no dedicated system resource from ITOG and no system admin on the contract – Need better planning for future improvement.</a:t>
            </a:r>
          </a:p>
          <a:p>
            <a:pPr lvl="1">
              <a:spcBef>
                <a:spcPct val="30000"/>
              </a:spcBef>
            </a:pPr>
            <a:r>
              <a:rPr lang="en-US" sz="1800" dirty="0" smtClean="0"/>
              <a:t>Full single </a:t>
            </a:r>
            <a:r>
              <a:rPr lang="en-US" sz="1800" dirty="0" err="1" smtClean="0"/>
              <a:t>signon</a:t>
            </a:r>
            <a:r>
              <a:rPr lang="en-US" sz="1800" dirty="0" smtClean="0"/>
              <a:t> using NCI LDAP dependent on the Globus next release </a:t>
            </a:r>
            <a:endParaRPr lang="en-US" altLang="en-US" sz="1800" dirty="0"/>
          </a:p>
          <a:p>
            <a:pPr>
              <a:spcBef>
                <a:spcPct val="30000"/>
              </a:spcBef>
            </a:pPr>
            <a:r>
              <a:rPr lang="en-US" sz="2000" dirty="0"/>
              <a:t>Items that went </a:t>
            </a:r>
            <a:r>
              <a:rPr lang="en-US" sz="2000" dirty="0" smtClean="0"/>
              <a:t>well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CCR, SF, and CBIIT very </a:t>
            </a:r>
            <a:r>
              <a:rPr lang="en-US" altLang="en-US" sz="1800" dirty="0"/>
              <a:t>supportive during the requirements gathering process and provided timely feedback/use-cases and model guidance.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CCR actively engaged and provided valuable guidance at critical point to transition to </a:t>
            </a:r>
            <a:r>
              <a:rPr lang="en-US" altLang="en-US" sz="1800" dirty="0" err="1" smtClean="0"/>
              <a:t>iRODS</a:t>
            </a:r>
            <a:r>
              <a:rPr lang="en-US" altLang="en-US" sz="1800" dirty="0" smtClean="0"/>
              <a:t> open source direction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SF provided </a:t>
            </a:r>
            <a:r>
              <a:rPr lang="en-US" altLang="en-US" sz="1800" dirty="0"/>
              <a:t>timely feedback on work products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/>
              <a:t>Project successfully adopted an agile approach and constantly prioritized activities/tasks based on risks, constraints and </a:t>
            </a:r>
            <a:r>
              <a:rPr lang="en-US" altLang="en-US" sz="1800" dirty="0" smtClean="0"/>
              <a:t>scope</a:t>
            </a:r>
            <a:endParaRPr lang="en-US" altLang="en-US" sz="2000" dirty="0"/>
          </a:p>
          <a:p>
            <a:pPr marL="0" indent="0">
              <a:spcBef>
                <a:spcPct val="30000"/>
              </a:spcBef>
              <a:buNone/>
            </a:pP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67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smtClean="0">
                <a:latin typeface="Arial Narrow" pitchFamily="48" charset="0"/>
              </a:rPr>
              <a:t>Agenda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000" dirty="0" smtClean="0"/>
              <a:t>Summary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Introduction/Background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FNL Sequencing Facility Use Case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HPC DM Prototyping Concept and Rationale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HPC DM Solution Architecture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HPC DM </a:t>
            </a:r>
            <a:r>
              <a:rPr lang="en-US" altLang="en-US" sz="2000" dirty="0" smtClean="0"/>
              <a:t>Prototyping History &amp; Current Status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FNL Sequencing Facility Adoption (UAT</a:t>
            </a:r>
            <a:r>
              <a:rPr lang="en-US" altLang="en-US" sz="2000" dirty="0" smtClean="0"/>
              <a:t>)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Connect with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Object </a:t>
            </a:r>
            <a:r>
              <a:rPr lang="en-US" altLang="en-US" sz="2000" dirty="0" smtClean="0"/>
              <a:t>Store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Lessons Learned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Plans for the Future – What is expected</a:t>
            </a:r>
          </a:p>
          <a:p>
            <a:pPr>
              <a:spcBef>
                <a:spcPct val="30000"/>
              </a:spcBef>
            </a:pPr>
            <a:r>
              <a:rPr lang="en-US" altLang="en-US" sz="2000" dirty="0" smtClean="0"/>
              <a:t>Questions &amp;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Plans for the Future – What is expected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000" dirty="0" smtClean="0"/>
              <a:t>Train and promote HPC command and utility adoption for SF: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Track and resolve issues, bugs or enhancement requests as prioritized</a:t>
            </a:r>
          </a:p>
          <a:p>
            <a:pPr lvl="1">
              <a:spcBef>
                <a:spcPct val="30000"/>
              </a:spcBef>
            </a:pPr>
            <a:r>
              <a:rPr lang="en-US" altLang="en-US" sz="1800" dirty="0" smtClean="0"/>
              <a:t>Stabilize APIs and documentations</a:t>
            </a:r>
          </a:p>
          <a:p>
            <a:pPr>
              <a:spcBef>
                <a:spcPct val="30000"/>
              </a:spcBef>
            </a:pPr>
            <a:r>
              <a:rPr lang="en-US" sz="2000" dirty="0"/>
              <a:t>Lead or assist with other NCI or FNL divisions or labs in adopting the HPC DM </a:t>
            </a:r>
            <a:r>
              <a:rPr lang="en-US" sz="2000" dirty="0" smtClean="0"/>
              <a:t>APIs with identified business objectives</a:t>
            </a:r>
          </a:p>
          <a:p>
            <a:pPr>
              <a:spcBef>
                <a:spcPct val="30000"/>
              </a:spcBef>
            </a:pPr>
            <a:r>
              <a:rPr lang="en-US" sz="2000" dirty="0" smtClean="0"/>
              <a:t>Explore further and assess </a:t>
            </a:r>
            <a:r>
              <a:rPr lang="en-US" sz="2000" dirty="0" err="1" smtClean="0"/>
              <a:t>iRODS</a:t>
            </a:r>
            <a:r>
              <a:rPr lang="en-US" sz="2000" dirty="0" smtClean="0"/>
              <a:t> technology for potential customers without Globus</a:t>
            </a:r>
            <a:endParaRPr lang="en-US" sz="2000" dirty="0"/>
          </a:p>
          <a:p>
            <a:pPr lvl="1">
              <a:spcBef>
                <a:spcPct val="30000"/>
              </a:spcBef>
            </a:pPr>
            <a:r>
              <a:rPr lang="en-US" altLang="en-US" sz="1800" dirty="0" err="1" smtClean="0"/>
              <a:t>iRODS</a:t>
            </a:r>
            <a:r>
              <a:rPr lang="en-US" altLang="en-US" sz="1800" dirty="0" smtClean="0"/>
              <a:t> – </a:t>
            </a:r>
            <a:r>
              <a:rPr lang="en-US" altLang="en-US" sz="1800" dirty="0" err="1" smtClean="0"/>
              <a:t>isilon</a:t>
            </a:r>
            <a:endParaRPr lang="en-US" altLang="en-US" sz="1800" dirty="0"/>
          </a:p>
          <a:p>
            <a:pPr lvl="1">
              <a:spcBef>
                <a:spcPct val="30000"/>
              </a:spcBef>
            </a:pPr>
            <a:r>
              <a:rPr lang="en-US" altLang="en-US" sz="1800" dirty="0" err="1" smtClean="0"/>
              <a:t>iRODS</a:t>
            </a:r>
            <a:r>
              <a:rPr lang="en-US" altLang="en-US" sz="1800" dirty="0" smtClean="0"/>
              <a:t> – Clever Safe</a:t>
            </a:r>
            <a:endParaRPr lang="en-US" altLang="en-US" sz="1800" dirty="0"/>
          </a:p>
          <a:p>
            <a:pPr>
              <a:spcBef>
                <a:spcPct val="30000"/>
              </a:spcBef>
            </a:pPr>
            <a:r>
              <a:rPr lang="en-US" altLang="en-US" sz="2000" dirty="0"/>
              <a:t>Validate/confirm HPC DM APIs in a pre-production environment in connection with NCI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UAT </a:t>
            </a:r>
            <a:r>
              <a:rPr lang="en-US" altLang="en-US" sz="2000" dirty="0" smtClean="0"/>
              <a:t>Vault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Explore, develop and configure Jenkins CI in Production VM along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Production Vault and Globus </a:t>
            </a:r>
            <a:r>
              <a:rPr lang="en-US" altLang="en-US" sz="2000" dirty="0" smtClean="0"/>
              <a:t>for SF</a:t>
            </a:r>
          </a:p>
          <a:p>
            <a:pPr>
              <a:spcBef>
                <a:spcPct val="30000"/>
              </a:spcBef>
            </a:pPr>
            <a:r>
              <a:rPr lang="en-US" altLang="en-US" sz="2000" dirty="0"/>
              <a:t>Maintain Operational upstream in a Production environment in connection with NCI </a:t>
            </a:r>
            <a:r>
              <a:rPr lang="en-US" altLang="en-US" sz="2000" dirty="0" smtClean="0"/>
              <a:t>Cleversafe </a:t>
            </a:r>
            <a:r>
              <a:rPr lang="en-US" altLang="en-US" sz="2000" dirty="0"/>
              <a:t>Production </a:t>
            </a:r>
            <a:r>
              <a:rPr lang="en-US" altLang="en-US" sz="2000" dirty="0" smtClean="0"/>
              <a:t>Vault for SF and potentially other divisions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44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Questions &amp; Answers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57800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sz="9600" dirty="0" smtClean="0"/>
              <a:t>      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z="9600" dirty="0"/>
              <a:t> </a:t>
            </a:r>
            <a:r>
              <a:rPr lang="en-US" altLang="en-US" sz="9600" dirty="0" smtClean="0"/>
              <a:t>           ?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5522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Summary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 smtClean="0"/>
              <a:t>Scientific data </a:t>
            </a:r>
            <a:r>
              <a:rPr lang="en-US" dirty="0"/>
              <a:t>management </a:t>
            </a:r>
            <a:r>
              <a:rPr lang="en-US" dirty="0" smtClean="0"/>
              <a:t>and services are becoming critical part of the NCI High Performance Computing strategy and research mission</a:t>
            </a:r>
          </a:p>
          <a:p>
            <a:pPr>
              <a:spcBef>
                <a:spcPct val="30000"/>
              </a:spcBef>
            </a:pPr>
            <a:r>
              <a:rPr lang="en-US" dirty="0" smtClean="0"/>
              <a:t>We identify and focus prototyping effort on the FNL Sequencing Facility use case</a:t>
            </a:r>
          </a:p>
          <a:p>
            <a:pPr>
              <a:spcBef>
                <a:spcPct val="30000"/>
              </a:spcBef>
            </a:pPr>
            <a:r>
              <a:rPr lang="en-US" dirty="0" smtClean="0"/>
              <a:t>Our technological response to address the expanding role is built around the concept of core APIs, leveraging largely adopted Globus/</a:t>
            </a:r>
            <a:r>
              <a:rPr lang="en-US" dirty="0" err="1" smtClean="0"/>
              <a:t>GridFTP</a:t>
            </a:r>
            <a:r>
              <a:rPr lang="en-US" dirty="0" smtClean="0"/>
              <a:t>, and </a:t>
            </a:r>
            <a:r>
              <a:rPr lang="en-US" dirty="0"/>
              <a:t>building an </a:t>
            </a:r>
            <a:r>
              <a:rPr lang="en-US" dirty="0" smtClean="0"/>
              <a:t>interface </a:t>
            </a:r>
            <a:r>
              <a:rPr lang="en-US" dirty="0"/>
              <a:t>on </a:t>
            </a:r>
            <a:r>
              <a:rPr lang="en-US" dirty="0" smtClean="0"/>
              <a:t>an </a:t>
            </a:r>
            <a:r>
              <a:rPr lang="en-US" dirty="0"/>
              <a:t>integrated rule-oriented data system (</a:t>
            </a:r>
            <a:r>
              <a:rPr lang="en-US" dirty="0" err="1"/>
              <a:t>iRODS</a:t>
            </a:r>
            <a:r>
              <a:rPr lang="en-US" dirty="0"/>
              <a:t>) </a:t>
            </a:r>
            <a:r>
              <a:rPr lang="en-US" dirty="0" smtClean="0"/>
              <a:t>implementation</a:t>
            </a:r>
          </a:p>
          <a:p>
            <a:pPr>
              <a:spcBef>
                <a:spcPct val="30000"/>
              </a:spcBef>
            </a:pPr>
            <a:r>
              <a:rPr lang="en-US" dirty="0" smtClean="0"/>
              <a:t>We assess </a:t>
            </a:r>
            <a:r>
              <a:rPr lang="en-US" dirty="0"/>
              <a:t>technologies, </a:t>
            </a:r>
            <a:r>
              <a:rPr lang="en-US" dirty="0" smtClean="0"/>
              <a:t>test </a:t>
            </a:r>
            <a:r>
              <a:rPr lang="en-US" dirty="0"/>
              <a:t>and refine the </a:t>
            </a:r>
            <a:r>
              <a:rPr lang="en-US" dirty="0" smtClean="0"/>
              <a:t>interface/APIs </a:t>
            </a:r>
            <a:r>
              <a:rPr lang="en-US" dirty="0"/>
              <a:t>for taking datasets in and sharing datasets </a:t>
            </a:r>
            <a:r>
              <a:rPr lang="en-US" dirty="0" smtClean="0"/>
              <a:t>out to ensure no-loss </a:t>
            </a:r>
            <a:r>
              <a:rPr lang="en-US" dirty="0"/>
              <a:t>datasets archiving, base-level dataset registration and metadata-based sharing and search capability</a:t>
            </a:r>
          </a:p>
        </p:txBody>
      </p:sp>
    </p:spTree>
    <p:extLst>
      <p:ext uri="{BB962C8B-B14F-4D97-AF65-F5344CB8AC3E}">
        <p14:creationId xmlns:p14="http://schemas.microsoft.com/office/powerpoint/2010/main" val="19341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 smtClean="0">
                <a:latin typeface="Arial Narrow" pitchFamily="48" charset="0"/>
              </a:rPr>
              <a:t>Introduction/Background</a:t>
            </a:r>
          </a:p>
        </p:txBody>
      </p:sp>
      <p:sp>
        <p:nvSpPr>
          <p:cNvPr id="61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 smtClean="0"/>
              <a:t>NCI is in critical need of advancing its core </a:t>
            </a:r>
            <a:r>
              <a:rPr lang="en-US" dirty="0"/>
              <a:t>scientific and technological means of </a:t>
            </a:r>
            <a:r>
              <a:rPr lang="en-US" dirty="0" smtClean="0"/>
              <a:t>data management and services </a:t>
            </a:r>
            <a:r>
              <a:rPr lang="en-US" dirty="0"/>
              <a:t>from large, diverse, distributed and heterogeneous </a:t>
            </a:r>
            <a:r>
              <a:rPr lang="en-US" dirty="0" smtClean="0"/>
              <a:t>datasets</a:t>
            </a:r>
          </a:p>
          <a:p>
            <a:pPr>
              <a:spcBef>
                <a:spcPct val="30000"/>
              </a:spcBef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datasets are </a:t>
            </a:r>
            <a:r>
              <a:rPr lang="en-US" dirty="0" smtClean="0"/>
              <a:t>currently maintained </a:t>
            </a:r>
            <a:r>
              <a:rPr lang="en-US" dirty="0"/>
              <a:t>in multiple copies across </a:t>
            </a:r>
            <a:r>
              <a:rPr lang="en-US" dirty="0" smtClean="0"/>
              <a:t>physical </a:t>
            </a:r>
            <a:r>
              <a:rPr lang="en-US" dirty="0"/>
              <a:t>storage in an isolated fashion, leading to an unnecessary </a:t>
            </a:r>
            <a:r>
              <a:rPr lang="en-US" dirty="0" smtClean="0"/>
              <a:t>expense</a:t>
            </a:r>
          </a:p>
          <a:p>
            <a:pPr>
              <a:spcBef>
                <a:spcPct val="30000"/>
              </a:spcBef>
            </a:pPr>
            <a:r>
              <a:rPr lang="en-US" dirty="0" smtClean="0"/>
              <a:t>Annotation </a:t>
            </a:r>
            <a:r>
              <a:rPr lang="en-US" dirty="0"/>
              <a:t>and </a:t>
            </a:r>
            <a:r>
              <a:rPr lang="en-US" dirty="0" smtClean="0"/>
              <a:t>registration </a:t>
            </a:r>
            <a:r>
              <a:rPr lang="en-US" dirty="0"/>
              <a:t>of </a:t>
            </a:r>
            <a:r>
              <a:rPr lang="en-US" dirty="0" smtClean="0"/>
              <a:t>datasets </a:t>
            </a:r>
            <a:r>
              <a:rPr lang="en-US" dirty="0"/>
              <a:t>is inherent for managed datasets to effectively deliver broader scientific </a:t>
            </a:r>
            <a:r>
              <a:rPr lang="en-US" dirty="0" smtClean="0"/>
              <a:t>impact</a:t>
            </a:r>
          </a:p>
          <a:p>
            <a:pPr>
              <a:spcBef>
                <a:spcPct val="30000"/>
              </a:spcBef>
            </a:pPr>
            <a:r>
              <a:rPr lang="en-US" dirty="0" smtClean="0"/>
              <a:t>Strategically</a:t>
            </a:r>
            <a:r>
              <a:rPr lang="en-US" dirty="0"/>
              <a:t>, the absence of an effective data management solution </a:t>
            </a:r>
            <a:r>
              <a:rPr lang="en-US" dirty="0" smtClean="0"/>
              <a:t>presents </a:t>
            </a:r>
            <a:r>
              <a:rPr lang="en-US" dirty="0"/>
              <a:t>a barrier to supporting emerging efforts </a:t>
            </a:r>
            <a:r>
              <a:rPr lang="en-US" dirty="0" smtClean="0"/>
              <a:t>to </a:t>
            </a:r>
            <a:r>
              <a:rPr lang="en-US" dirty="0"/>
              <a:t>leverage the breadth of generated datasets for use in development of computationally and data intensive predictive models as well as efforts to utilize cloud resources for collaboration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5298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/>
              <a:t>FNL Sequencing Facility Use </a:t>
            </a:r>
            <a:r>
              <a:rPr lang="en-US" altLang="en-US" dirty="0" smtClean="0"/>
              <a:t>Case - </a:t>
            </a:r>
            <a:r>
              <a:rPr lang="en-US" dirty="0"/>
              <a:t>CCR-Sequencing Facility (SF)</a:t>
            </a:r>
            <a:endParaRPr lang="en-US" altLang="en-US" dirty="0" smtClean="0">
              <a:latin typeface="Arial Narrow" pitchFamily="48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31" y="1891506"/>
            <a:ext cx="7543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/>
              <a:t>FNL </a:t>
            </a:r>
            <a:r>
              <a:rPr lang="en-US" altLang="en-US" dirty="0" smtClean="0"/>
              <a:t>SF </a:t>
            </a:r>
            <a:r>
              <a:rPr lang="en-US" dirty="0" smtClean="0"/>
              <a:t>Current </a:t>
            </a:r>
            <a:r>
              <a:rPr lang="en-US" dirty="0"/>
              <a:t>and Future Archive Storage Estimate</a:t>
            </a:r>
            <a:endParaRPr lang="en-US" altLang="en-US" dirty="0" smtClean="0">
              <a:latin typeface="Arial Narrow" pitchFamily="4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869" y="1681956"/>
            <a:ext cx="68675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/>
              <a:t>FNL Sequencing Facility </a:t>
            </a:r>
            <a:r>
              <a:rPr lang="it-IT" dirty="0" smtClean="0"/>
              <a:t>Metadata </a:t>
            </a:r>
            <a:r>
              <a:rPr lang="it-IT" dirty="0"/>
              <a:t>for </a:t>
            </a:r>
            <a:r>
              <a:rPr lang="it-IT" dirty="0" smtClean="0"/>
              <a:t>Archive</a:t>
            </a:r>
            <a:endParaRPr lang="en-US" altLang="en-US" dirty="0" smtClean="0">
              <a:latin typeface="Arial Narrow" pitchFamily="4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381" y="1529556"/>
            <a:ext cx="7048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dirty="0"/>
              <a:t>Data Submission to GEO and SRA</a:t>
            </a:r>
            <a:endParaRPr lang="en-US" altLang="en-US" dirty="0" smtClean="0">
              <a:latin typeface="Arial Narrow" pitchFamily="4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56" y="1653381"/>
            <a:ext cx="7143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effectLst>
            <a:outerShdw dist="17961" dir="2700000" algn="ctr" rotWithShape="0">
              <a:srgbClr val="DDDDDD"/>
            </a:outerShdw>
          </a:effectLst>
        </p:spPr>
        <p:txBody>
          <a:bodyPr/>
          <a:lstStyle/>
          <a:p>
            <a:r>
              <a:rPr lang="en-US" altLang="en-US" dirty="0"/>
              <a:t>FNL Sequencing Facility Use </a:t>
            </a:r>
            <a:r>
              <a:rPr lang="en-US" altLang="en-US" dirty="0" smtClean="0"/>
              <a:t>Case Summary</a:t>
            </a:r>
            <a:endParaRPr lang="en-US" altLang="en-US" dirty="0" smtClean="0">
              <a:latin typeface="Arial Narrow" pitchFamily="4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 smtClean="0"/>
              <a:t>SF needs to register CSAS project and associated metadata</a:t>
            </a:r>
            <a:endParaRPr lang="en-US" dirty="0"/>
          </a:p>
          <a:p>
            <a:r>
              <a:rPr lang="en-US" dirty="0" smtClean="0"/>
              <a:t>SF needs to register, store, transfer and share scientific data/dataset or files with investigators or collaborators</a:t>
            </a:r>
          </a:p>
          <a:p>
            <a:r>
              <a:rPr lang="en-US" dirty="0" smtClean="0"/>
              <a:t>Existing custom SF LIMS system has a full set of metadata related to project, dataset or data file</a:t>
            </a:r>
          </a:p>
          <a:p>
            <a:r>
              <a:rPr lang="en-US" dirty="0" smtClean="0"/>
              <a:t>Globus tools have been adopted as mature technology for SF to transfer and share large sequencing datasets with CCR collaborators</a:t>
            </a:r>
          </a:p>
          <a:p>
            <a:r>
              <a:rPr lang="en-US" dirty="0" smtClean="0"/>
              <a:t>SF needs to have a permanent archive of their annotated datasets vs pieces of many data islands to share with collaborators and enable metadata-based data life cycle</a:t>
            </a:r>
          </a:p>
        </p:txBody>
      </p:sp>
    </p:spTree>
    <p:extLst>
      <p:ext uri="{BB962C8B-B14F-4D97-AF65-F5344CB8AC3E}">
        <p14:creationId xmlns:p14="http://schemas.microsoft.com/office/powerpoint/2010/main" val="59269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C:\WINNT\System32\spool\DRIVERS\COLOR\RCVD65.ICM"/>
  <p:tag name="DESTINATIONPROFILE" val="C:\WINNT\System32\spool\DRIVERS\COLOR\BdRm Proj_4-17-03_1.icc"/>
  <p:tag name="RI" val="0"/>
  <p:tag name="VIEW" val="MONITOR"/>
</p:tagLst>
</file>

<file path=ppt/theme/theme1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6024</TotalTime>
  <Words>1226</Words>
  <Application>Microsoft Office PowerPoint</Application>
  <PresentationFormat>On-screen Show (4:3)</PresentationFormat>
  <Paragraphs>116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Arial Narrow</vt:lpstr>
      <vt:lpstr>3_Default Design</vt:lpstr>
      <vt:lpstr>NCI HPC Data Management Prototyping Project Briefing: Background, Progress, Lessons Learned, and Plans for the Future</vt:lpstr>
      <vt:lpstr>Agenda</vt:lpstr>
      <vt:lpstr>Summary</vt:lpstr>
      <vt:lpstr>Introduction/Background</vt:lpstr>
      <vt:lpstr>FNL Sequencing Facility Use Case - CCR-Sequencing Facility (SF)</vt:lpstr>
      <vt:lpstr>FNL SF Current and Future Archive Storage Estimate</vt:lpstr>
      <vt:lpstr>FNL Sequencing Facility Metadata for Archive</vt:lpstr>
      <vt:lpstr>Data Submission to GEO and SRA</vt:lpstr>
      <vt:lpstr>FNL Sequencing Facility Use Case Summary</vt:lpstr>
      <vt:lpstr>HPC DM Prototyping Concept and Rationale</vt:lpstr>
      <vt:lpstr>HPC Data Management-Registration-Storage Workflow</vt:lpstr>
      <vt:lpstr>HPC Data Management Solution Upstream High Level Design</vt:lpstr>
      <vt:lpstr>HPC Data Management Upstream Overall Dataflow</vt:lpstr>
      <vt:lpstr>HPC Data Management Workflow with Cleversafe</vt:lpstr>
      <vt:lpstr>HPC DM Prototyping Technology/Software List</vt:lpstr>
      <vt:lpstr>HPC DM Prototyping History &amp; Current Status</vt:lpstr>
      <vt:lpstr>FNL Sequencing Facility Adoption (UAT)</vt:lpstr>
      <vt:lpstr>Connect with Cleversafe Object Store</vt:lpstr>
      <vt:lpstr>HPC DM Prototyping Lessons Learned</vt:lpstr>
      <vt:lpstr>Plans for the Future – What is expected</vt:lpstr>
      <vt:lpstr>Questions &amp; Answers</vt:lpstr>
    </vt:vector>
  </TitlesOfParts>
  <Company>NCI-Frederick Publications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 User</dc:creator>
  <cp:lastModifiedBy>Konka, Prasad (NIH/NCI) [C]</cp:lastModifiedBy>
  <cp:revision>290</cp:revision>
  <cp:lastPrinted>2013-05-09T13:34:49Z</cp:lastPrinted>
  <dcterms:created xsi:type="dcterms:W3CDTF">2007-01-16T17:20:08Z</dcterms:created>
  <dcterms:modified xsi:type="dcterms:W3CDTF">2016-05-06T13:38:47Z</dcterms:modified>
</cp:coreProperties>
</file>