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6" r:id="rId2"/>
    <p:sldId id="277" r:id="rId3"/>
    <p:sldId id="279" r:id="rId4"/>
    <p:sldId id="278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by Chang" initials="DC" lastIdx="8" clrIdx="0">
    <p:extLst>
      <p:ext uri="{19B8F6BF-5375-455C-9EA6-DF929625EA0E}">
        <p15:presenceInfo xmlns:p15="http://schemas.microsoft.com/office/powerpoint/2012/main" userId="Debby C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81"/>
    <p:restoredTop sz="94721"/>
  </p:normalViewPr>
  <p:slideViewPr>
    <p:cSldViewPr snapToGrid="0" snapToObjects="1">
      <p:cViewPr>
        <p:scale>
          <a:sx n="194" d="100"/>
          <a:sy n="19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6B231-60EB-4C49-AAEF-269B5DFF8A47}" type="datetimeFigureOut">
              <a:rPr lang="en-US" smtClean="0"/>
              <a:t>12/10/24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86CF6-1F11-0F42-9224-21A256809A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34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quip-amazon.com/5XEtAzI2yYvC/Code-Sample-Event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developer initiates an activity in AWS CI/CD pipeline such as push code changes. These activities create Amazon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CloudWatch events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Amazon EventBridge event rule detects the CloudWatch events and sends the event data to an Amazon Kinesis Firehose Delivery Stream. One event rule per event source.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event rule is also created to capture event data from Amazon CloudWatch Synthetics Canary if customer has set up the canary – only needed for MTTR.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Firehose uses a Lambda function for data transformation. It extracts relevant data and sends it to an Amazon S3 bucket.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Amazon Athena database queries the S3 data and returns the query result to an Amazon QuickSight.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Amazon QuickSight obtains the query result and builds dashboard displays for the management team.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53B235-0EC1-A945-8A73-E24DD50E92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36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0B15-2441-8C40-A7FF-E2A903BA0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EDCD3-FE1E-3A42-A167-0D7548E86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36C-3AF2-754D-B90D-CBD09313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6406-6A04-E148-9208-C65993B6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A83A-851E-1A44-9FCE-6FFD4813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80F3-24C0-CB47-9701-96650041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C93E1-0242-0D43-9778-62EBD48D1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8B7D1-6415-D741-8ED7-723B58CD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EDD59-7593-9648-BF09-F82F663A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E32E3-4EBB-0146-BCB3-694DD543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9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1C21A-B8BD-4146-8AD7-8E9448250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2FC8A-61FE-DB4B-8F2A-FE5EDE2F0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F5535-45FC-9A44-81C9-97555F81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AC401-C660-EF4F-B64A-0D14A2C6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AEFD-3CC8-8F44-9371-5A08F340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6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85C4C-80D1-964F-8C27-E6533D31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3B0B-74C5-4245-AEBB-F2783844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75128-5C99-924A-8235-4D35BDF5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43A23-0936-5347-BCEE-94B0BBC5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E944D-764C-594E-89F2-A935820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3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14EC-30FA-784D-89FE-065ABF8A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02DC6-75AF-934A-8CD0-3860E57B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C632-EFB6-984D-9E96-59FFF4489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F414A-1C2C-F74E-966B-28ED8607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5928-0931-B243-805D-290462A0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4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B84D-AA29-BF47-A2C3-00F3CC6F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47C6-5414-4D49-B625-9F62F0182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F339C-0A28-6E45-9806-D043A1E2E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00151-3BFF-394D-AA82-5EC5D874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12/10/24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515EA-2174-8A4C-9226-DDCFAF19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A7A2B-22F6-B34E-AAAA-F650C35A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9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B524-B009-1849-954B-63F1A2B2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1271-2C8E-744E-B3A6-F1F4D0BD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C27E9-0BB9-684A-83E9-B98AEBE76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C2C89-FB2B-2848-9CBC-845ACD8AE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8A7B3-5BB6-F142-8991-B826A35EB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F6A90-BCA7-A844-BDD1-229C0142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12/10/24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0EB13-5D11-5449-9512-61522443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89CFB-D3AA-5D40-8CD5-82FB72E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52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4C06F-E9D1-9848-8730-019EDC09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A42A-BD0A-6044-B98A-667A10B9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12/10/24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6F7CE-1782-F34B-8546-4418076A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4FECA-CEB6-EA48-989E-76920583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5ACDC-A542-1644-ACC8-03BEFDCE9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12/10/24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3CAD7-D680-3248-89AC-406C3A2F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454D-3F33-CF4C-AAEA-B9C5C328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2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DC62-3092-4F47-B1CE-3F896D090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02A2-C681-EC4D-883E-EDD4C9F3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3D7A2-001A-E546-90B4-92D80CF48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D9759-F5A3-D041-9C49-871DE939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12/10/24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6F5AD-6FC4-0546-BCC8-1996C15E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7A332-74A7-C049-9406-D84CFB5A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51D8-6D19-DF4B-9F98-C7AC0FFE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56044-1EBB-F64A-B5BC-EF7CA4262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5DFA7-FA61-E240-8E13-D17D1C0DA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96980-11CA-3B45-AE34-01194C85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02BD-3636-C34F-81A0-C5C670484C61}" type="datetimeFigureOut">
              <a:rPr lang="en-US" smtClean="0"/>
              <a:t>12/10/24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CCDDE-3E46-2544-ACD5-1F7475EA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FCE0F-973C-2D41-A199-7D2984F7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3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5F298-9AE0-F440-B542-5F54802A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FAE3-2B3B-D548-B56B-CE84E6538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3DF35-730C-C244-B98A-CB1C9F822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02BD-3636-C34F-81A0-C5C670484C61}" type="datetimeFigureOut">
              <a:rPr lang="en-US" smtClean="0"/>
              <a:t>12/10/24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F7E14-3D8F-1644-8351-8BCD9C2C7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0F83-AAFE-764D-9B87-A488A02AD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3FA04-4AF2-1744-AE26-E4FC07BCCC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1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sv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41" Type="http://schemas.openxmlformats.org/officeDocument/2006/relationships/image" Target="../media/image3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sv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Relationship Id="rId43" Type="http://schemas.openxmlformats.org/officeDocument/2006/relationships/image" Target="../media/image41.sv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38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step-functions/" TargetMode="External"/><Relationship Id="rId3" Type="http://schemas.openxmlformats.org/officeDocument/2006/relationships/hyperlink" Target="https://aws.amazon.com/fargate" TargetMode="External"/><Relationship Id="rId7" Type="http://schemas.openxmlformats.org/officeDocument/2006/relationships/hyperlink" Target="https://aws.amazon.com/xray/" TargetMode="External"/><Relationship Id="rId2" Type="http://schemas.openxmlformats.org/officeDocument/2006/relationships/hyperlink" Target="https://aws.amazon.com/e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dynamodb/" TargetMode="External"/><Relationship Id="rId5" Type="http://schemas.openxmlformats.org/officeDocument/2006/relationships/hyperlink" Target="https://aws.amazon.com/cloudwatch/" TargetMode="External"/><Relationship Id="rId4" Type="http://schemas.openxmlformats.org/officeDocument/2006/relationships/hyperlink" Target="https://aws.amazon.com/api-gateway/" TargetMode="External"/><Relationship Id="rId9" Type="http://schemas.openxmlformats.org/officeDocument/2006/relationships/hyperlink" Target="https://aws.amazon.com/sn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capital-one-tech/10-microservices-design-patterns-for-better-architecture-befa810ca44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FC76CD3B-B0B2-45F7-B207-9941A61E3443}"/>
              </a:ext>
            </a:extLst>
          </p:cNvPr>
          <p:cNvGrpSpPr/>
          <p:nvPr/>
        </p:nvGrpSpPr>
        <p:grpSpPr>
          <a:xfrm>
            <a:off x="401725" y="1125411"/>
            <a:ext cx="10060023" cy="4836088"/>
            <a:chOff x="-1327664" y="1131970"/>
            <a:chExt cx="10060023" cy="483608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0471671-AC06-4B90-8FBF-1143B8662DBD}"/>
                </a:ext>
              </a:extLst>
            </p:cNvPr>
            <p:cNvSpPr/>
            <p:nvPr/>
          </p:nvSpPr>
          <p:spPr>
            <a:xfrm>
              <a:off x="2187154" y="2343502"/>
              <a:ext cx="2805068" cy="2094084"/>
            </a:xfrm>
            <a:prstGeom prst="rect">
              <a:avLst/>
            </a:prstGeom>
            <a:noFill/>
            <a:ln w="12700">
              <a:solidFill>
                <a:srgbClr val="ED7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5934A8A-673B-4479-AA01-5C8DE25DF9D6}"/>
                </a:ext>
              </a:extLst>
            </p:cNvPr>
            <p:cNvSpPr/>
            <p:nvPr/>
          </p:nvSpPr>
          <p:spPr>
            <a:xfrm>
              <a:off x="1779291" y="2017751"/>
              <a:ext cx="3767021" cy="2617079"/>
            </a:xfrm>
            <a:prstGeom prst="rect">
              <a:avLst/>
            </a:prstGeom>
            <a:solidFill>
              <a:srgbClr val="007CBC">
                <a:alpha val="9804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8328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>
                      <a:lumMod val="10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Private subnet</a:t>
              </a:r>
            </a:p>
          </p:txBody>
        </p:sp>
        <p:pic>
          <p:nvPicPr>
            <p:cNvPr id="61" name="Graphic 6">
              <a:extLst>
                <a:ext uri="{FF2B5EF4-FFF2-40B4-BE49-F238E27FC236}">
                  <a16:creationId xmlns:a16="http://schemas.microsoft.com/office/drawing/2014/main" id="{D95497FD-2E6E-4174-8106-0C20363FD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 flipH="1">
              <a:off x="-1009904" y="1391519"/>
              <a:ext cx="412962" cy="41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D07E359-03B6-43CE-8B39-7836A6ED1D6D}"/>
                </a:ext>
              </a:extLst>
            </p:cNvPr>
            <p:cNvSpPr/>
            <p:nvPr/>
          </p:nvSpPr>
          <p:spPr>
            <a:xfrm>
              <a:off x="1053610" y="1574251"/>
              <a:ext cx="4673323" cy="4216949"/>
            </a:xfrm>
            <a:prstGeom prst="rect">
              <a:avLst/>
            </a:prstGeom>
            <a:noFill/>
            <a:ln w="12700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bg1">
                      <a:lumMod val="10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VPC</a:t>
              </a:r>
              <a:endParaRPr lang="en-US" sz="1200" i="1" dirty="0">
                <a:ln w="0"/>
                <a:solidFill>
                  <a:schemeClr val="bg1">
                    <a:lumMod val="10000"/>
                  </a:schemeClr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6E5EA0-4687-49B0-B1C7-B6A706932E38}"/>
                </a:ext>
              </a:extLst>
            </p:cNvPr>
            <p:cNvSpPr/>
            <p:nvPr/>
          </p:nvSpPr>
          <p:spPr>
            <a:xfrm>
              <a:off x="-130834" y="1131970"/>
              <a:ext cx="8863193" cy="4836088"/>
            </a:xfrm>
            <a:prstGeom prst="rect">
              <a:avLst/>
            </a:prstGeom>
            <a:noFill/>
            <a:ln w="12700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Region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C666971-67E3-49E8-AFA5-55B90CA1C02B}"/>
                </a:ext>
              </a:extLst>
            </p:cNvPr>
            <p:cNvSpPr/>
            <p:nvPr/>
          </p:nvSpPr>
          <p:spPr>
            <a:xfrm>
              <a:off x="2577855" y="2758161"/>
              <a:ext cx="951311" cy="1404884"/>
            </a:xfrm>
            <a:prstGeom prst="rect">
              <a:avLst/>
            </a:prstGeom>
            <a:noFill/>
            <a:ln w="12700">
              <a:solidFill>
                <a:srgbClr val="ED71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" name="Graphic 35">
              <a:extLst>
                <a:ext uri="{FF2B5EF4-FFF2-40B4-BE49-F238E27FC236}">
                  <a16:creationId xmlns:a16="http://schemas.microsoft.com/office/drawing/2014/main" id="{09AB7238-8864-4ACD-855F-1E36F5A5B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1910" y="2024429"/>
              <a:ext cx="274637" cy="2746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C07D881-CBDB-4D76-96CE-B96B6E9ADD55}"/>
                </a:ext>
              </a:extLst>
            </p:cNvPr>
            <p:cNvSpPr/>
            <p:nvPr/>
          </p:nvSpPr>
          <p:spPr>
            <a:xfrm>
              <a:off x="3718142" y="2758161"/>
              <a:ext cx="1005031" cy="1404884"/>
            </a:xfrm>
            <a:prstGeom prst="rect">
              <a:avLst/>
            </a:prstGeom>
            <a:noFill/>
            <a:ln w="12700">
              <a:solidFill>
                <a:srgbClr val="ED71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8" name="Graphic 6">
              <a:extLst>
                <a:ext uri="{FF2B5EF4-FFF2-40B4-BE49-F238E27FC236}">
                  <a16:creationId xmlns:a16="http://schemas.microsoft.com/office/drawing/2014/main" id="{5EB3D498-01C9-46CF-9132-999C8CF23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 flipH="1">
              <a:off x="-1129106" y="4932072"/>
              <a:ext cx="412962" cy="412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8CF6CA7-885A-4602-ACFF-AFF70BD50F43}"/>
                </a:ext>
              </a:extLst>
            </p:cNvPr>
            <p:cNvSpPr/>
            <p:nvPr/>
          </p:nvSpPr>
          <p:spPr>
            <a:xfrm>
              <a:off x="2481012" y="2345198"/>
              <a:ext cx="23001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97005"/>
              <a:r>
                <a:rPr lang="en-US" sz="1200" dirty="0">
                  <a:solidFill>
                    <a:schemeClr val="bg1">
                      <a:lumMod val="10000"/>
                    </a:schemeClr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Managed Amazon EKS Cluster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7F80308-1CF6-4A06-BF09-AED77AFB1723}"/>
                </a:ext>
              </a:extLst>
            </p:cNvPr>
            <p:cNvSpPr/>
            <p:nvPr/>
          </p:nvSpPr>
          <p:spPr>
            <a:xfrm>
              <a:off x="1982539" y="5311849"/>
              <a:ext cx="1152880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97005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CodeCommit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23C9783-578D-484B-9F2F-4BCADFF512BD}"/>
                </a:ext>
              </a:extLst>
            </p:cNvPr>
            <p:cNvSpPr/>
            <p:nvPr/>
          </p:nvSpPr>
          <p:spPr>
            <a:xfrm>
              <a:off x="1110138" y="5316331"/>
              <a:ext cx="105189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97005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</a:t>
              </a:r>
              <a:r>
                <a:rPr lang="en-US" altLang="en-US" sz="900" dirty="0" err="1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CodePipeline</a:t>
              </a:r>
              <a:endPara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94A4E7A-5565-4494-9DCA-AA827E9C7081}"/>
                </a:ext>
              </a:extLst>
            </p:cNvPr>
            <p:cNvSpPr/>
            <p:nvPr/>
          </p:nvSpPr>
          <p:spPr>
            <a:xfrm>
              <a:off x="3137983" y="5323598"/>
              <a:ext cx="101181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097005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CodeBuild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3F43B36-7627-47CE-A817-7B55CD98EB7B}"/>
                </a:ext>
              </a:extLst>
            </p:cNvPr>
            <p:cNvSpPr/>
            <p:nvPr/>
          </p:nvSpPr>
          <p:spPr>
            <a:xfrm>
              <a:off x="4191479" y="5323409"/>
              <a:ext cx="87679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097005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ECR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F225785-8AA3-49D7-8C3B-A9528D21F41A}"/>
                </a:ext>
              </a:extLst>
            </p:cNvPr>
            <p:cNvSpPr/>
            <p:nvPr/>
          </p:nvSpPr>
          <p:spPr>
            <a:xfrm>
              <a:off x="2857629" y="3845125"/>
              <a:ext cx="44048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pods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714D0E6-9E1F-4505-892C-C7C0F8EC00DF}"/>
                </a:ext>
              </a:extLst>
            </p:cNvPr>
            <p:cNvSpPr/>
            <p:nvPr/>
          </p:nvSpPr>
          <p:spPr>
            <a:xfrm>
              <a:off x="3940298" y="3277486"/>
              <a:ext cx="5485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service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011C025-55C6-48D9-AAD0-2DFA2870CD52}"/>
                </a:ext>
              </a:extLst>
            </p:cNvPr>
            <p:cNvSpPr/>
            <p:nvPr/>
          </p:nvSpPr>
          <p:spPr>
            <a:xfrm>
              <a:off x="4029061" y="3829084"/>
              <a:ext cx="43633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pods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977E0FFC-A7A5-42E3-98F6-20E511B57D8E}"/>
                </a:ext>
              </a:extLst>
            </p:cNvPr>
            <p:cNvCxnSpPr>
              <a:cxnSpLocks/>
            </p:cNvCxnSpPr>
            <p:nvPr/>
          </p:nvCxnSpPr>
          <p:spPr>
            <a:xfrm>
              <a:off x="625934" y="3450597"/>
              <a:ext cx="153847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F82BAD1-40A3-4274-AC68-61979EF08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674606" y="5133880"/>
              <a:ext cx="3025567" cy="11688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1D76F40-A2A9-4EF4-BC5D-8C7842C31B8A}"/>
                </a:ext>
              </a:extLst>
            </p:cNvPr>
            <p:cNvCxnSpPr>
              <a:cxnSpLocks/>
              <a:stCxn id="3" idx="1"/>
              <a:endCxn id="61" idx="2"/>
            </p:cNvCxnSpPr>
            <p:nvPr/>
          </p:nvCxnSpPr>
          <p:spPr>
            <a:xfrm rot="10800000">
              <a:off x="-803422" y="1804481"/>
              <a:ext cx="970243" cy="1679756"/>
            </a:xfrm>
            <a:prstGeom prst="bentConnector2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D7564D0-8FA7-451B-92CE-4A6EA6002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7212" y="3454907"/>
              <a:ext cx="201563" cy="2869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9AE387F-D7AA-4A5D-A29E-47C0A77689E4}"/>
                </a:ext>
              </a:extLst>
            </p:cNvPr>
            <p:cNvCxnSpPr>
              <a:cxnSpLocks/>
            </p:cNvCxnSpPr>
            <p:nvPr/>
          </p:nvCxnSpPr>
          <p:spPr>
            <a:xfrm>
              <a:off x="2771755" y="5131342"/>
              <a:ext cx="634095" cy="254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D6A3A45-25BF-41CA-8D9C-A0995E7A7FB9}"/>
                </a:ext>
              </a:extLst>
            </p:cNvPr>
            <p:cNvCxnSpPr>
              <a:cxnSpLocks/>
            </p:cNvCxnSpPr>
            <p:nvPr/>
          </p:nvCxnSpPr>
          <p:spPr>
            <a:xfrm>
              <a:off x="3834658" y="5127680"/>
              <a:ext cx="559997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3E650A6-144F-498E-BF95-27E816FE06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17745" y="4473370"/>
              <a:ext cx="1530" cy="448716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6D6A710-4C66-4EF7-84E6-001115BC96AB}"/>
                </a:ext>
              </a:extLst>
            </p:cNvPr>
            <p:cNvSpPr/>
            <p:nvPr/>
          </p:nvSpPr>
          <p:spPr>
            <a:xfrm>
              <a:off x="2561678" y="2753572"/>
              <a:ext cx="9557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Microservice A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34F107F-8B94-45BC-8BB2-505DD917A8C6}"/>
                </a:ext>
              </a:extLst>
            </p:cNvPr>
            <p:cNvSpPr/>
            <p:nvPr/>
          </p:nvSpPr>
          <p:spPr>
            <a:xfrm>
              <a:off x="3749924" y="2748530"/>
              <a:ext cx="95250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Microservice B</a:t>
              </a:r>
            </a:p>
          </p:txBody>
        </p:sp>
        <p:sp useBgFill="1">
          <p:nvSpPr>
            <p:cNvPr id="97" name="Rectangle 96">
              <a:extLst>
                <a:ext uri="{FF2B5EF4-FFF2-40B4-BE49-F238E27FC236}">
                  <a16:creationId xmlns:a16="http://schemas.microsoft.com/office/drawing/2014/main" id="{2E73167B-24AE-40C0-BB99-AA426D1C123E}"/>
                </a:ext>
              </a:extLst>
            </p:cNvPr>
            <p:cNvSpPr/>
            <p:nvPr/>
          </p:nvSpPr>
          <p:spPr>
            <a:xfrm>
              <a:off x="7377485" y="2738881"/>
              <a:ext cx="252012" cy="192009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85800">
                <a:spcAft>
                  <a:spcPts val="450"/>
                </a:spcAft>
              </a:pPr>
              <a:endParaRPr lang="en-US" sz="900" dirty="0">
                <a:solidFill>
                  <a:prstClr val="white"/>
                </a:solidFill>
                <a:latin typeface="Metropoli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3B3E736-63CD-4875-915D-2C0759B2281F}"/>
                </a:ext>
              </a:extLst>
            </p:cNvPr>
            <p:cNvSpPr/>
            <p:nvPr/>
          </p:nvSpPr>
          <p:spPr>
            <a:xfrm>
              <a:off x="-755602" y="1594818"/>
              <a:ext cx="52152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97005"/>
              <a: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users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5C8CF71-3345-493B-9ADB-FACBA5AAE77E}"/>
                </a:ext>
              </a:extLst>
            </p:cNvPr>
            <p:cNvSpPr/>
            <p:nvPr/>
          </p:nvSpPr>
          <p:spPr>
            <a:xfrm>
              <a:off x="-1327664" y="5345034"/>
              <a:ext cx="7620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97005"/>
              <a: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dev team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F7761C7-75C9-484A-A562-7C4B851F3162}"/>
                </a:ext>
              </a:extLst>
            </p:cNvPr>
            <p:cNvSpPr/>
            <p:nvPr/>
          </p:nvSpPr>
          <p:spPr>
            <a:xfrm>
              <a:off x="64961" y="3690996"/>
              <a:ext cx="73714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097005"/>
              <a:r>
                <a:rPr 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API Gateway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9281711-5322-4E07-B11F-A0596E29DDA9}"/>
                </a:ext>
              </a:extLst>
            </p:cNvPr>
            <p:cNvSpPr/>
            <p:nvPr/>
          </p:nvSpPr>
          <p:spPr>
            <a:xfrm>
              <a:off x="1166339" y="4815083"/>
              <a:ext cx="4255069" cy="72989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857FAA4-1562-422D-B790-FD937CC94408}"/>
                </a:ext>
              </a:extLst>
            </p:cNvPr>
            <p:cNvSpPr/>
            <p:nvPr/>
          </p:nvSpPr>
          <p:spPr>
            <a:xfrm>
              <a:off x="2884018" y="4604228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lt1"/>
                  </a:solidFill>
                  <a:latin typeface="+mn-lt"/>
                </a:rPr>
                <a:t>10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4E466B3-526B-45F8-BFC2-7B998E9FC1E1}"/>
                </a:ext>
              </a:extLst>
            </p:cNvPr>
            <p:cNvSpPr/>
            <p:nvPr/>
          </p:nvSpPr>
          <p:spPr>
            <a:xfrm>
              <a:off x="2781462" y="3277485"/>
              <a:ext cx="5485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service</a:t>
              </a:r>
            </a:p>
          </p:txBody>
        </p:sp>
      </p:grpSp>
      <p:pic>
        <p:nvPicPr>
          <p:cNvPr id="103" name="Graphic 102">
            <a:extLst>
              <a:ext uri="{FF2B5EF4-FFF2-40B4-BE49-F238E27FC236}">
                <a16:creationId xmlns:a16="http://schemas.microsoft.com/office/drawing/2014/main" id="{1DD42CEA-08C0-B743-AC84-1AA6A123B8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392" y="6406198"/>
            <a:ext cx="585391" cy="348070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4B62D5D-F817-4BB1-9B77-6C819FA3FF31}"/>
              </a:ext>
            </a:extLst>
          </p:cNvPr>
          <p:cNvCxnSpPr>
            <a:cxnSpLocks/>
          </p:cNvCxnSpPr>
          <p:nvPr/>
        </p:nvCxnSpPr>
        <p:spPr>
          <a:xfrm flipV="1">
            <a:off x="6331587" y="4448448"/>
            <a:ext cx="127" cy="48298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Graphic 172">
            <a:extLst>
              <a:ext uri="{FF2B5EF4-FFF2-40B4-BE49-F238E27FC236}">
                <a16:creationId xmlns:a16="http://schemas.microsoft.com/office/drawing/2014/main" id="{29FE2AF4-83EE-46F0-B223-C38B9AC460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601096" y="1130737"/>
            <a:ext cx="381000" cy="381000"/>
          </a:xfrm>
          <a:prstGeom prst="rect">
            <a:avLst/>
          </a:prstGeom>
        </p:spPr>
      </p:pic>
      <p:pic>
        <p:nvPicPr>
          <p:cNvPr id="174" name="Graphic 6">
            <a:extLst>
              <a:ext uri="{FF2B5EF4-FFF2-40B4-BE49-F238E27FC236}">
                <a16:creationId xmlns:a16="http://schemas.microsoft.com/office/drawing/2014/main" id="{5FC2E87F-2DCC-49F0-94D5-AE2A2EE4F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2784551" y="1556009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" name="Graphic 23">
            <a:extLst>
              <a:ext uri="{FF2B5EF4-FFF2-40B4-BE49-F238E27FC236}">
                <a16:creationId xmlns:a16="http://schemas.microsoft.com/office/drawing/2014/main" id="{668E3EEE-E710-4932-BBDA-6CCA29FC6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3925907" y="2345292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5BC779C1-EDFE-4010-A06E-14920C194E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770575" y="2967517"/>
            <a:ext cx="365760" cy="36576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530FF6C9-1361-46E2-9800-445CE6AC2F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47550" y="3542082"/>
            <a:ext cx="457200" cy="457200"/>
          </a:xfrm>
          <a:prstGeom prst="rect">
            <a:avLst/>
          </a:prstGeom>
        </p:spPr>
      </p:pic>
      <p:pic>
        <p:nvPicPr>
          <p:cNvPr id="181" name="Graphic 180">
            <a:extLst>
              <a:ext uri="{FF2B5EF4-FFF2-40B4-BE49-F238E27FC236}">
                <a16:creationId xmlns:a16="http://schemas.microsoft.com/office/drawing/2014/main" id="{F847DB01-9365-4ADE-A0B5-0AF1381D812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18181" y="3529498"/>
            <a:ext cx="457200" cy="457200"/>
          </a:xfrm>
          <a:prstGeom prst="rect">
            <a:avLst/>
          </a:prstGeom>
        </p:spPr>
      </p:pic>
      <p:pic>
        <p:nvPicPr>
          <p:cNvPr id="183" name="Graphic 21">
            <a:extLst>
              <a:ext uri="{FF2B5EF4-FFF2-40B4-BE49-F238E27FC236}">
                <a16:creationId xmlns:a16="http://schemas.microsoft.com/office/drawing/2014/main" id="{1C69253E-1BE9-48AF-A25D-C33724384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4108787" y="4926374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" name="Graphic 19">
            <a:extLst>
              <a:ext uri="{FF2B5EF4-FFF2-40B4-BE49-F238E27FC236}">
                <a16:creationId xmlns:a16="http://schemas.microsoft.com/office/drawing/2014/main" id="{0981E2BD-59FC-43F0-99BE-B897E65CE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165531" y="4939962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Graphic 6">
            <a:extLst>
              <a:ext uri="{FF2B5EF4-FFF2-40B4-BE49-F238E27FC236}">
                <a16:creationId xmlns:a16="http://schemas.microsoft.com/office/drawing/2014/main" id="{0BACC15F-6DE5-4BEA-AE5C-A60437270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2929100" y="4855564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6" name="Graphic 20">
            <a:extLst>
              <a:ext uri="{FF2B5EF4-FFF2-40B4-BE49-F238E27FC236}">
                <a16:creationId xmlns:a16="http://schemas.microsoft.com/office/drawing/2014/main" id="{D63A3564-5F7D-4246-975F-43CBF086D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6147045" y="4956129"/>
            <a:ext cx="36576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phic 14" descr="AWS Fargate service icon.">
            <a:extLst>
              <a:ext uri="{FF2B5EF4-FFF2-40B4-BE49-F238E27FC236}">
                <a16:creationId xmlns:a16="http://schemas.microsoft.com/office/drawing/2014/main" id="{21D70153-D725-E3EC-71EF-38AD492FF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6341297" y="2340090"/>
            <a:ext cx="376734" cy="376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8" name="Graphic 177">
            <a:extLst>
              <a:ext uri="{FF2B5EF4-FFF2-40B4-BE49-F238E27FC236}">
                <a16:creationId xmlns:a16="http://schemas.microsoft.com/office/drawing/2014/main" id="{488F81E9-D0CF-445C-B341-A4966DDC6D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93270" y="2980117"/>
            <a:ext cx="365760" cy="365760"/>
          </a:xfrm>
          <a:prstGeom prst="rect">
            <a:avLst/>
          </a:prstGeom>
        </p:spPr>
      </p:pic>
      <p:pic>
        <p:nvPicPr>
          <p:cNvPr id="3" name="Graphic 7" descr="Amazon API Gateway service icon.">
            <a:extLst>
              <a:ext uri="{FF2B5EF4-FFF2-40B4-BE49-F238E27FC236}">
                <a16:creationId xmlns:a16="http://schemas.microsoft.com/office/drawing/2014/main" id="{C1CDF9E3-43B2-96E3-4CA3-E32E95E6C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1896209" y="3242049"/>
            <a:ext cx="471258" cy="471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 descr="AWS Step Functions workflow group.">
            <a:extLst>
              <a:ext uri="{FF2B5EF4-FFF2-40B4-BE49-F238E27FC236}">
                <a16:creationId xmlns:a16="http://schemas.microsoft.com/office/drawing/2014/main" id="{D40B7FEF-04B6-8FAA-F8C9-2F29B2F1D594}"/>
              </a:ext>
            </a:extLst>
          </p:cNvPr>
          <p:cNvGrpSpPr/>
          <p:nvPr/>
        </p:nvGrpSpPr>
        <p:grpSpPr>
          <a:xfrm>
            <a:off x="7661272" y="2001869"/>
            <a:ext cx="2800476" cy="1143362"/>
            <a:chOff x="351632" y="4826000"/>
            <a:chExt cx="1764665" cy="65469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457225-F19C-F90E-5CD3-DC990BBDDEE0}"/>
                </a:ext>
              </a:extLst>
            </p:cNvPr>
            <p:cNvSpPr/>
            <p:nvPr/>
          </p:nvSpPr>
          <p:spPr>
            <a:xfrm>
              <a:off x="351632" y="4826001"/>
              <a:ext cx="1764665" cy="654692"/>
            </a:xfrm>
            <a:prstGeom prst="rect">
              <a:avLst/>
            </a:prstGeom>
            <a:noFill/>
            <a:ln w="15875">
              <a:solidFill>
                <a:srgbClr val="E715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 Functions Workflow</a:t>
              </a:r>
            </a:p>
          </p:txBody>
        </p:sp>
        <p:pic>
          <p:nvPicPr>
            <p:cNvPr id="13" name="Graphic 12" descr="AWS Step Functions workflow group icon. ">
              <a:extLst>
                <a:ext uri="{FF2B5EF4-FFF2-40B4-BE49-F238E27FC236}">
                  <a16:creationId xmlns:a16="http://schemas.microsoft.com/office/drawing/2014/main" id="{575526CC-B00C-8E80-7C03-17741A24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rcRect/>
            <a:stretch/>
          </p:blipFill>
          <p:spPr>
            <a:xfrm>
              <a:off x="351633" y="4826000"/>
              <a:ext cx="213502" cy="213502"/>
            </a:xfrm>
            <a:prstGeom prst="rect">
              <a:avLst/>
            </a:prstGeom>
          </p:spPr>
        </p:pic>
      </p:grpSp>
      <p:pic>
        <p:nvPicPr>
          <p:cNvPr id="14" name="Graphic 17" descr="AWS Step Functions service icon.">
            <a:extLst>
              <a:ext uri="{FF2B5EF4-FFF2-40B4-BE49-F238E27FC236}">
                <a16:creationId xmlns:a16="http://schemas.microsoft.com/office/drawing/2014/main" id="{9BF0FAB0-53D9-9FB5-65AD-EAC3CE946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8108637" y="2507772"/>
            <a:ext cx="248333" cy="24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70E5CF-10A3-BCC8-96C3-3CAAE4BDAB02}"/>
              </a:ext>
            </a:extLst>
          </p:cNvPr>
          <p:cNvSpPr/>
          <p:nvPr/>
        </p:nvSpPr>
        <p:spPr>
          <a:xfrm>
            <a:off x="7641744" y="2709618"/>
            <a:ext cx="11288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Async Workflow A</a:t>
            </a:r>
          </a:p>
        </p:txBody>
      </p:sp>
      <p:pic>
        <p:nvPicPr>
          <p:cNvPr id="16" name="Graphic 17" descr="AWS Step Functions service icon.">
            <a:extLst>
              <a:ext uri="{FF2B5EF4-FFF2-40B4-BE49-F238E27FC236}">
                <a16:creationId xmlns:a16="http://schemas.microsoft.com/office/drawing/2014/main" id="{5987C3B4-98FD-6960-E186-40AE75417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9325331" y="2507772"/>
            <a:ext cx="248333" cy="248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7271F86-375B-195C-97E5-10ADD7DE5CA5}"/>
              </a:ext>
            </a:extLst>
          </p:cNvPr>
          <p:cNvSpPr/>
          <p:nvPr/>
        </p:nvSpPr>
        <p:spPr>
          <a:xfrm>
            <a:off x="8858438" y="2709618"/>
            <a:ext cx="11256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Async Workflow B</a:t>
            </a:r>
          </a:p>
        </p:txBody>
      </p:sp>
      <p:cxnSp>
        <p:nvCxnSpPr>
          <p:cNvPr id="18" name="Straight Arrow Connector 84">
            <a:extLst>
              <a:ext uri="{FF2B5EF4-FFF2-40B4-BE49-F238E27FC236}">
                <a16:creationId xmlns:a16="http://schemas.microsoft.com/office/drawing/2014/main" id="{0B4C2E93-EFB2-726F-4BDC-E116DBCE8235}"/>
              </a:ext>
            </a:extLst>
          </p:cNvPr>
          <p:cNvCxnSpPr>
            <a:cxnSpLocks/>
            <a:stCxn id="64" idx="3"/>
            <a:endCxn id="12" idx="2"/>
          </p:cNvCxnSpPr>
          <p:nvPr/>
        </p:nvCxnSpPr>
        <p:spPr>
          <a:xfrm flipV="1">
            <a:off x="6721611" y="3145231"/>
            <a:ext cx="2339899" cy="238754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Amazon DynamoDB service icon.">
            <a:extLst>
              <a:ext uri="{FF2B5EF4-FFF2-40B4-BE49-F238E27FC236}">
                <a16:creationId xmlns:a16="http://schemas.microsoft.com/office/drawing/2014/main" id="{EF20AC6C-36A9-F249-5F68-66BDDDD49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 bwMode="auto">
          <a:xfrm>
            <a:off x="7847023" y="3684437"/>
            <a:ext cx="685155" cy="68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BCB9257-33C4-6ACB-7352-034063094CE1}"/>
              </a:ext>
            </a:extLst>
          </p:cNvPr>
          <p:cNvSpPr/>
          <p:nvPr/>
        </p:nvSpPr>
        <p:spPr>
          <a:xfrm>
            <a:off x="7766568" y="4332057"/>
            <a:ext cx="7970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Dynamo DB</a:t>
            </a:r>
          </a:p>
        </p:txBody>
      </p:sp>
      <p:cxnSp>
        <p:nvCxnSpPr>
          <p:cNvPr id="26" name="Straight Arrow Connector 84">
            <a:extLst>
              <a:ext uri="{FF2B5EF4-FFF2-40B4-BE49-F238E27FC236}">
                <a16:creationId xmlns:a16="http://schemas.microsoft.com/office/drawing/2014/main" id="{7AE8F1C2-D7F0-B0A5-4F22-944BE90020F9}"/>
              </a:ext>
            </a:extLst>
          </p:cNvPr>
          <p:cNvCxnSpPr>
            <a:cxnSpLocks/>
            <a:stCxn id="24" idx="3"/>
            <a:endCxn id="12" idx="2"/>
          </p:cNvCxnSpPr>
          <p:nvPr/>
        </p:nvCxnSpPr>
        <p:spPr>
          <a:xfrm flipV="1">
            <a:off x="8532178" y="3145231"/>
            <a:ext cx="529332" cy="881784"/>
          </a:xfrm>
          <a:prstGeom prst="bentConnector2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4">
            <a:extLst>
              <a:ext uri="{FF2B5EF4-FFF2-40B4-BE49-F238E27FC236}">
                <a16:creationId xmlns:a16="http://schemas.microsoft.com/office/drawing/2014/main" id="{F242C22C-27E7-550C-8FA8-EF69401372C4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>
            <a:off x="6718031" y="3667811"/>
            <a:ext cx="1128992" cy="35920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24" descr="Amazon Simple Notification Service (Amazon SNS) service icon.">
            <a:extLst>
              <a:ext uri="{FF2B5EF4-FFF2-40B4-BE49-F238E27FC236}">
                <a16:creationId xmlns:a16="http://schemas.microsoft.com/office/drawing/2014/main" id="{74FD054B-A5AF-1CB0-9BFA-76F57D42F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/>
        </p:blipFill>
        <p:spPr bwMode="auto">
          <a:xfrm>
            <a:off x="8821624" y="1229133"/>
            <a:ext cx="477332" cy="477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Graphic 33" descr="Email notification resource icon for the Amazon SNS service.">
            <a:extLst>
              <a:ext uri="{FF2B5EF4-FFF2-40B4-BE49-F238E27FC236}">
                <a16:creationId xmlns:a16="http://schemas.microsoft.com/office/drawing/2014/main" id="{F24A77CB-D9CF-CD98-2426-3E1B9BB15D0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180080" y="525353"/>
            <a:ext cx="457200" cy="4572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8BC36CB-87E0-6E30-287F-8D6AFE39187F}"/>
              </a:ext>
            </a:extLst>
          </p:cNvPr>
          <p:cNvSpPr/>
          <p:nvPr/>
        </p:nvSpPr>
        <p:spPr>
          <a:xfrm>
            <a:off x="9233558" y="1358841"/>
            <a:ext cx="3866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SNS</a:t>
            </a:r>
          </a:p>
        </p:txBody>
      </p:sp>
      <p:cxnSp>
        <p:nvCxnSpPr>
          <p:cNvPr id="36" name="Straight Arrow Connector 84">
            <a:extLst>
              <a:ext uri="{FF2B5EF4-FFF2-40B4-BE49-F238E27FC236}">
                <a16:creationId xmlns:a16="http://schemas.microsoft.com/office/drawing/2014/main" id="{523A8F6A-4B37-A170-A218-72EA2BEA029F}"/>
              </a:ext>
            </a:extLst>
          </p:cNvPr>
          <p:cNvCxnSpPr>
            <a:cxnSpLocks/>
            <a:stCxn id="61" idx="0"/>
            <a:endCxn id="33" idx="0"/>
          </p:cNvCxnSpPr>
          <p:nvPr/>
        </p:nvCxnSpPr>
        <p:spPr>
          <a:xfrm rot="5400000" flipH="1" flipV="1">
            <a:off x="4915215" y="-2760115"/>
            <a:ext cx="155827" cy="8134324"/>
          </a:xfrm>
          <a:prstGeom prst="bentConnector3">
            <a:avLst>
              <a:gd name="adj1" fmla="val 246701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84">
            <a:extLst>
              <a:ext uri="{FF2B5EF4-FFF2-40B4-BE49-F238E27FC236}">
                <a16:creationId xmlns:a16="http://schemas.microsoft.com/office/drawing/2014/main" id="{0DEC3A8E-BE56-ABE8-E295-2B1C31C1C109}"/>
              </a:ext>
            </a:extLst>
          </p:cNvPr>
          <p:cNvCxnSpPr>
            <a:cxnSpLocks/>
            <a:stCxn id="33" idx="2"/>
            <a:endCxn id="12" idx="0"/>
          </p:cNvCxnSpPr>
          <p:nvPr/>
        </p:nvCxnSpPr>
        <p:spPr>
          <a:xfrm rot="16200000" flipH="1">
            <a:off x="8913197" y="1853558"/>
            <a:ext cx="295406" cy="1220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17" descr="Amazon CloudWatch service icon.">
            <a:extLst>
              <a:ext uri="{FF2B5EF4-FFF2-40B4-BE49-F238E27FC236}">
                <a16:creationId xmlns:a16="http://schemas.microsoft.com/office/drawing/2014/main" id="{A247DA2F-05A7-C5B4-5067-34E47A1BD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/>
        </p:blipFill>
        <p:spPr bwMode="auto">
          <a:xfrm>
            <a:off x="9602710" y="49701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9">
            <a:extLst>
              <a:ext uri="{FF2B5EF4-FFF2-40B4-BE49-F238E27FC236}">
                <a16:creationId xmlns:a16="http://schemas.microsoft.com/office/drawing/2014/main" id="{1236D9F4-10C5-F7AB-C257-AAF465B2F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5290" y="5701385"/>
            <a:ext cx="11899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</a:p>
        </p:txBody>
      </p:sp>
      <p:pic>
        <p:nvPicPr>
          <p:cNvPr id="106" name="Graphic 7" descr="AWS X-Ray service icon.">
            <a:extLst>
              <a:ext uri="{FF2B5EF4-FFF2-40B4-BE49-F238E27FC236}">
                <a16:creationId xmlns:a16="http://schemas.microsoft.com/office/drawing/2014/main" id="{966E2BE2-6FB5-10F2-6276-AC4523A95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 bwMode="auto">
          <a:xfrm>
            <a:off x="8363856" y="4960406"/>
            <a:ext cx="811510" cy="81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9">
            <a:extLst>
              <a:ext uri="{FF2B5EF4-FFF2-40B4-BE49-F238E27FC236}">
                <a16:creationId xmlns:a16="http://schemas.microsoft.com/office/drawing/2014/main" id="{D6DB7C0C-53F0-7FCC-7703-EAB921FC8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5867" y="5703466"/>
            <a:ext cx="6274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X-Ray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574D7CA-7643-3676-3144-03272BBBAF31}"/>
              </a:ext>
            </a:extLst>
          </p:cNvPr>
          <p:cNvSpPr/>
          <p:nvPr/>
        </p:nvSpPr>
        <p:spPr>
          <a:xfrm>
            <a:off x="6634844" y="2420864"/>
            <a:ext cx="6078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000" dirty="0" err="1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Fargate</a:t>
            </a:r>
            <a:endParaRPr lang="en-US" sz="10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F689AF5-C4C6-55D8-C08B-7D70D47C9FF8}"/>
              </a:ext>
            </a:extLst>
          </p:cNvPr>
          <p:cNvSpPr txBox="1"/>
          <p:nvPr/>
        </p:nvSpPr>
        <p:spPr>
          <a:xfrm>
            <a:off x="0" y="58032"/>
            <a:ext cx="495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DME – AWS Cloud Native Architecture</a:t>
            </a:r>
          </a:p>
        </p:txBody>
      </p:sp>
    </p:spTree>
    <p:extLst>
      <p:ext uri="{BB962C8B-B14F-4D97-AF65-F5344CB8AC3E}">
        <p14:creationId xmlns:p14="http://schemas.microsoft.com/office/powerpoint/2010/main" val="64437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92E4-4AA6-8B2C-9577-558F97876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A639-40CE-3E24-8548-75A42348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EKS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Fargate</a:t>
            </a:r>
            <a:endParaRPr lang="en-US" dirty="0"/>
          </a:p>
          <a:p>
            <a:r>
              <a:rPr lang="en-US" dirty="0">
                <a:hlinkClick r:id="rId4"/>
              </a:rPr>
              <a:t>API Gateway</a:t>
            </a:r>
            <a:endParaRPr lang="en-US" dirty="0"/>
          </a:p>
          <a:p>
            <a:r>
              <a:rPr lang="en-US" dirty="0">
                <a:hlinkClick r:id="rId5"/>
              </a:rPr>
              <a:t>CloudWatch</a:t>
            </a:r>
            <a:endParaRPr lang="en-US" dirty="0"/>
          </a:p>
          <a:p>
            <a:r>
              <a:rPr lang="en-US" dirty="0">
                <a:hlinkClick r:id="rId6"/>
              </a:rPr>
              <a:t>DynamoDB</a:t>
            </a:r>
            <a:endParaRPr lang="en-US" dirty="0"/>
          </a:p>
          <a:p>
            <a:r>
              <a:rPr lang="en-US" dirty="0">
                <a:hlinkClick r:id="rId7"/>
              </a:rPr>
              <a:t>X-Ray</a:t>
            </a:r>
            <a:endParaRPr lang="en-US" dirty="0"/>
          </a:p>
          <a:p>
            <a:r>
              <a:rPr lang="en-US" dirty="0">
                <a:hlinkClick r:id="rId8"/>
              </a:rPr>
              <a:t>Step Functions</a:t>
            </a:r>
            <a:endParaRPr lang="en-US" dirty="0"/>
          </a:p>
          <a:p>
            <a:r>
              <a:rPr lang="en-US" dirty="0">
                <a:hlinkClick r:id="rId9"/>
              </a:rPr>
              <a:t>SNS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0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3D09-B04B-F417-5BCA-44C87024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 (Internal) Java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1476-2832-AAA9-657A-BCF5652D7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9988" y="1825625"/>
            <a:ext cx="6337209" cy="2647699"/>
          </a:xfrm>
          <a:pattFill prst="pct5">
            <a:fgClr>
              <a:schemeClr val="accent1"/>
            </a:fgClr>
            <a:bgClr>
              <a:schemeClr val="bg1"/>
            </a:bgClr>
          </a:pattFill>
          <a:ln w="19050">
            <a:solidFill>
              <a:srgbClr val="545B6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Spring Boot Microservice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A0D607C-F0AC-EF2A-0F6D-84D8CD19C524}"/>
              </a:ext>
            </a:extLst>
          </p:cNvPr>
          <p:cNvSpPr/>
          <p:nvPr/>
        </p:nvSpPr>
        <p:spPr>
          <a:xfrm>
            <a:off x="3433933" y="2407701"/>
            <a:ext cx="4269393" cy="421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051B26D-6447-FF57-9C77-B6E9649F17F7}"/>
              </a:ext>
            </a:extLst>
          </p:cNvPr>
          <p:cNvSpPr/>
          <p:nvPr/>
        </p:nvSpPr>
        <p:spPr>
          <a:xfrm>
            <a:off x="3433932" y="3086374"/>
            <a:ext cx="4269393" cy="421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77E551-4832-E223-389E-81A8341D4B35}"/>
              </a:ext>
            </a:extLst>
          </p:cNvPr>
          <p:cNvSpPr/>
          <p:nvPr/>
        </p:nvSpPr>
        <p:spPr>
          <a:xfrm>
            <a:off x="5837248" y="3871314"/>
            <a:ext cx="1866075" cy="421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Persistence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A4096BE-ED30-0DEE-0340-1F0834DA0587}"/>
              </a:ext>
            </a:extLst>
          </p:cNvPr>
          <p:cNvSpPr/>
          <p:nvPr/>
        </p:nvSpPr>
        <p:spPr>
          <a:xfrm rot="5400000">
            <a:off x="2480612" y="2747038"/>
            <a:ext cx="1099690" cy="421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DTO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DFC1ED-2A2B-E698-13B4-843AFD8720F9}"/>
              </a:ext>
            </a:extLst>
          </p:cNvPr>
          <p:cNvSpPr txBox="1">
            <a:spLocks/>
          </p:cNvSpPr>
          <p:nvPr/>
        </p:nvSpPr>
        <p:spPr>
          <a:xfrm>
            <a:off x="2319988" y="4894342"/>
            <a:ext cx="6337209" cy="1802686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ln w="19050">
            <a:solidFill>
              <a:srgbClr val="545B6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Shared Libraries / Core Microservices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63A7929-08E3-5039-5066-64DCC00D7888}"/>
              </a:ext>
            </a:extLst>
          </p:cNvPr>
          <p:cNvSpPr/>
          <p:nvPr/>
        </p:nvSpPr>
        <p:spPr>
          <a:xfrm>
            <a:off x="3915255" y="5452882"/>
            <a:ext cx="1196176" cy="421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836BEC2-1B4C-2B3B-08A1-D8B6DC2484A8}"/>
              </a:ext>
            </a:extLst>
          </p:cNvPr>
          <p:cNvSpPr/>
          <p:nvPr/>
        </p:nvSpPr>
        <p:spPr>
          <a:xfrm>
            <a:off x="4463728" y="6021076"/>
            <a:ext cx="1668178" cy="421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Transfer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400C25-0B68-7592-12C6-A3B8D23986B3}"/>
              </a:ext>
            </a:extLst>
          </p:cNvPr>
          <p:cNvSpPr/>
          <p:nvPr/>
        </p:nvSpPr>
        <p:spPr>
          <a:xfrm>
            <a:off x="5857531" y="5456484"/>
            <a:ext cx="2114414" cy="421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Model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EF20B80-B129-9BFB-6BD9-8BDF3D082346}"/>
              </a:ext>
            </a:extLst>
          </p:cNvPr>
          <p:cNvSpPr/>
          <p:nvPr/>
        </p:nvSpPr>
        <p:spPr>
          <a:xfrm>
            <a:off x="2500895" y="6011422"/>
            <a:ext cx="1668178" cy="421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A86958-C5C2-E96B-70E1-B69BBB79585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568629" y="2828719"/>
            <a:ext cx="1" cy="25765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D51AC513-4396-3651-9907-B4FF30CB8EAF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5422918" y="3667493"/>
            <a:ext cx="566620" cy="262040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3FF1E079-1821-3A8D-B2B2-64BE715538FE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4808988" y="4214737"/>
            <a:ext cx="1359208" cy="2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4600F2F-2A74-2867-E7BE-6374EA7F8211}"/>
              </a:ext>
            </a:extLst>
          </p:cNvPr>
          <p:cNvSpPr/>
          <p:nvPr/>
        </p:nvSpPr>
        <p:spPr>
          <a:xfrm>
            <a:off x="6426562" y="6015024"/>
            <a:ext cx="2114414" cy="4210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94519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B5E2-6134-2ADB-33C3-9AB31A18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AE69-5E0D-1A5A-8B9F-FC08FED1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1617A-8580-8DA8-0185-B7C6E7AA7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1162050"/>
            <a:ext cx="60452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2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B33F-F51A-0A4C-83E7-F74AC71B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A63C-6627-232A-0393-C0859DEC5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https://medium.com/capital-one-tech/10-microservices-design-patterns-for-better-architecture-befa810ca44e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5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66910</TotalTime>
  <Words>243</Words>
  <Application>Microsoft Macintosh PowerPoint</Application>
  <PresentationFormat>Widescreen</PresentationFormat>
  <Paragraphs>57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Amazon Ember</vt:lpstr>
      <vt:lpstr>Arial</vt:lpstr>
      <vt:lpstr>Calibri</vt:lpstr>
      <vt:lpstr>Calibri Light</vt:lpstr>
      <vt:lpstr>Metropolis</vt:lpstr>
      <vt:lpstr>Office Theme</vt:lpstr>
      <vt:lpstr>PowerPoint Presentation</vt:lpstr>
      <vt:lpstr>AWS Services References</vt:lpstr>
      <vt:lpstr>Microservice (Internal) Java Architecture</vt:lpstr>
      <vt:lpstr>PowerPoint Presentation</vt:lpstr>
      <vt:lpstr>Design Patterns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Computing on AWS</dc:title>
  <dc:subject/>
  <dc:creator>Amazon Web Services</dc:creator>
  <cp:keywords/>
  <dc:description/>
  <cp:lastModifiedBy>Rosenberg, Eran (NIH/NCI) [C]</cp:lastModifiedBy>
  <cp:revision>102</cp:revision>
  <dcterms:created xsi:type="dcterms:W3CDTF">2020-07-21T19:38:25Z</dcterms:created>
  <dcterms:modified xsi:type="dcterms:W3CDTF">2024-12-16T14:53:31Z</dcterms:modified>
  <cp:category/>
</cp:coreProperties>
</file>