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26" r:id="rId1"/>
  </p:sldMasterIdLst>
  <p:notesMasterIdLst>
    <p:notesMasterId r:id="rId3"/>
  </p:notes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/>
    <p:restoredTop sz="94558"/>
  </p:normalViewPr>
  <p:slideViewPr>
    <p:cSldViewPr snapToGrid="0" snapToObjects="1">
      <p:cViewPr varScale="1">
        <p:scale>
          <a:sx n="94" d="100"/>
          <a:sy n="94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908A5-B5E2-E649-8094-19D8C5D1B3E3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93846-3B40-734A-9437-FA3A1BFBE0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42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ED0C-83F8-EB45-AF32-2C8FFFA2C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4D1A2-88D7-EB44-B9D5-1C945C9D6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BB79-C540-D643-8D03-0EF7B583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B88C-A0F8-D646-B3A8-BFB8DC5F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0FC41-19F8-FE4A-B486-72793B6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3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CF15-5FA1-1046-90CD-562E0B6A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08E8-BD7F-864C-A0C1-AB513FCE9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C201-13F5-B841-9D16-7375510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2E303-8200-B244-919E-4281E1AB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EE26-49EC-D24E-A5E7-D09C443C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55C4D-0A6A-174B-B8F5-DF7F2E637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31D57-DEA0-F242-9746-3EC7D7F6D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64199-93A5-6443-9F6B-F3317E48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0B5F-FA0C-CE44-82B9-2B6FC6A8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DAAB-0914-164D-A8EE-32D482CF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9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742-0FD4-A14D-8CED-AB2CFB52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238B-CEFC-1B46-AF0C-C12F45F50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7EB1B-5884-A444-BE12-A47F002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61F15-2500-9F4F-B1EB-F5948651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E3DC-A933-B64C-BEB0-1935955C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FFD-6087-F74E-BA0A-80E230E8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444DC-B9F9-6347-A37F-FEF4DEC55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F1FD-080F-324F-8111-315D723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4054-AE5B-6847-B429-E74D2FFF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A889-1F59-1143-B8DD-CB3E0470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F1C2-E8A0-EF46-9E6A-9931BD81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5499D-0972-794F-B3F0-C5A31925E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B1E9-2FD8-934B-9065-81848AD36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1CC9C-5648-EC46-94D3-D5573739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B2FC7-E14B-224E-88F1-FB0C798ED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82708-F24D-8F4D-A6D0-92FC01640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8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6FF0-0761-E040-812A-D61E35958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EE9D7-F7FA-BE45-93FC-C2B54EFF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7C86E-558D-1E41-BD88-FC95A30FA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8261B-F930-CD4A-B384-429825D5A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08641-BED3-7E44-9A26-3F57A0670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58473-0EC5-CC4D-A2F5-DFD511E8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74E64-5462-9548-B97E-28E1A6BD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49074-1D9B-A24B-B7A3-A8CB482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FB19-1DD0-5144-B5CB-1CD2CEED4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8A932-3381-DD4F-ABEF-3594A324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4128-118C-724F-9DE2-F5E54C2C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00D4A-3CB5-AF4D-A5AD-D8C7E0F8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855F-9F72-1F4A-9D0C-8C1934D5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C7B5-254B-6347-963E-9D0D92A20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B25B3-116D-5642-95FB-D3BCACB6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0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068A-93F0-6E4D-B648-0370E6C0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0CA2-6289-BA47-8523-865365D1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9F7D-7F3D-D742-8ADD-600249A89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581F8-7D57-3047-AC0C-42FCC0A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5698-4E23-4B4B-9CF2-5124375B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1BE6-D70A-CD43-813C-3D519077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4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F5AF-DB6A-6949-95A5-B7CDC5BF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9948D-59E8-2E4F-8F51-F1F06DDE8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A193F-0769-4445-A9A1-E752FEB7C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FA71D-B731-2D44-9539-FA278D5A6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67B1-38AD-F541-8F68-94698CD7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C941D-0AFA-D84E-8E10-6A95BC7A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5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DC32F-86AD-6D40-860C-A7A1AC4B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5929E-9CAC-E843-9346-DBAB8FFBD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8B040-CE91-FA4B-B184-1DE64DE90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C8EF-4BEF-A44C-AE9C-F9DB6998CAEE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1B68C-2774-F54B-928C-99FD74C14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B251-0FA8-6346-85E1-521C755B2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989B5-03CF-EA43-8564-EAB228CAA0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chemeClr val="accent3">
                <a:alpha val="50000"/>
              </a:schemeClr>
            </a:gs>
            <a:gs pos="92000">
              <a:schemeClr val="tx2">
                <a:lumMod val="40000"/>
                <a:lumOff val="60000"/>
                <a:alpha val="8000"/>
              </a:schemeClr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C4FC50-DA16-1046-9EC0-280BFBF0E045}"/>
              </a:ext>
            </a:extLst>
          </p:cNvPr>
          <p:cNvSpPr txBox="1">
            <a:spLocks/>
          </p:cNvSpPr>
          <p:nvPr/>
        </p:nvSpPr>
        <p:spPr>
          <a:xfrm>
            <a:off x="778248" y="74124"/>
            <a:ext cx="10515600" cy="64353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u="sng" dirty="0" err="1"/>
              <a:t>MoCha</a:t>
            </a:r>
            <a:r>
              <a:rPr lang="en-US" sz="3200" b="1" u="sng" dirty="0"/>
              <a:t> Data Hierarchy</a:t>
            </a:r>
            <a:endParaRPr lang="en-US" sz="3200" u="sng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03AD1B-F869-E64A-AE46-B1DC96EADFB3}"/>
              </a:ext>
            </a:extLst>
          </p:cNvPr>
          <p:cNvSpPr/>
          <p:nvPr/>
        </p:nvSpPr>
        <p:spPr>
          <a:xfrm>
            <a:off x="72363" y="776221"/>
            <a:ext cx="1414562" cy="552567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PI_Lab_X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2E74728-C934-0E4A-BCED-1AFDC843C4BD}"/>
              </a:ext>
            </a:extLst>
          </p:cNvPr>
          <p:cNvSpPr/>
          <p:nvPr/>
        </p:nvSpPr>
        <p:spPr>
          <a:xfrm>
            <a:off x="1327787" y="1877768"/>
            <a:ext cx="1919914" cy="544818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Project_Illumina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C63104-87D2-C24C-B9B8-B00A859161D6}"/>
              </a:ext>
            </a:extLst>
          </p:cNvPr>
          <p:cNvSpPr txBox="1"/>
          <p:nvPr/>
        </p:nvSpPr>
        <p:spPr>
          <a:xfrm>
            <a:off x="1630729" y="773603"/>
            <a:ext cx="48830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pi_name</a:t>
            </a:r>
            <a:r>
              <a:rPr lang="en-US" sz="1200" dirty="0">
                <a:solidFill>
                  <a:srgbClr val="FF0000"/>
                </a:solidFill>
              </a:rPr>
              <a:t> (Mickey Williams)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data_owner</a:t>
            </a:r>
            <a:endParaRPr lang="en-US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data_curator</a:t>
            </a:r>
            <a:endParaRPr lang="en-US" sz="12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affiliation (Molecular Characterization Laboratory, FNL)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data_generating_facility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D2AEAF-B56D-D148-B10F-D4062C1B32AA}"/>
              </a:ext>
            </a:extLst>
          </p:cNvPr>
          <p:cNvSpPr txBox="1"/>
          <p:nvPr/>
        </p:nvSpPr>
        <p:spPr>
          <a:xfrm>
            <a:off x="1177981" y="2569836"/>
            <a:ext cx="21820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project_id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project_title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project_description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organism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platform_name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project_start_date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project_status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retention_years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project_poc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project_poc_email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is_cell_line</a:t>
            </a:r>
            <a:endParaRPr lang="en-US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project_completed_date</a:t>
            </a:r>
            <a:endParaRPr lang="en-US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deposition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publications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collaborators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B050"/>
              </a:solidFill>
            </a:endParaRP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33EAE-8D26-4D40-A8F6-0F47974E5446}"/>
              </a:ext>
            </a:extLst>
          </p:cNvPr>
          <p:cNvSpPr txBox="1"/>
          <p:nvPr/>
        </p:nvSpPr>
        <p:spPr>
          <a:xfrm>
            <a:off x="8145450" y="5475552"/>
            <a:ext cx="3905107" cy="120032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Legend:</a:t>
            </a:r>
          </a:p>
          <a:p>
            <a:r>
              <a:rPr lang="en-US" sz="1200" b="1" dirty="0"/>
              <a:t>Black:  Collection/File name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Red: Mandatory metadata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Green – Optional metadata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Blue: Derived metadata  (automatically derived from the 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folder structure and folder names in the previous slide).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A4B3590-B853-724A-9466-DDFB3B1CAB41}"/>
              </a:ext>
            </a:extLst>
          </p:cNvPr>
          <p:cNvSpPr/>
          <p:nvPr/>
        </p:nvSpPr>
        <p:spPr>
          <a:xfrm>
            <a:off x="3511232" y="2641904"/>
            <a:ext cx="1803744" cy="550211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Flowcell_X</a:t>
            </a:r>
            <a:endParaRPr lang="en-US" b="1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FF533C9-9CD9-8848-83BD-2AC8B05DC8C4}"/>
              </a:ext>
            </a:extLst>
          </p:cNvPr>
          <p:cNvSpPr/>
          <p:nvPr/>
        </p:nvSpPr>
        <p:spPr>
          <a:xfrm>
            <a:off x="6027961" y="3611547"/>
            <a:ext cx="1948687" cy="523217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Sample_X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127DF1-D564-294A-B2A7-D11F2DEFD395}"/>
              </a:ext>
            </a:extLst>
          </p:cNvPr>
          <p:cNvSpPr txBox="1"/>
          <p:nvPr/>
        </p:nvSpPr>
        <p:spPr>
          <a:xfrm>
            <a:off x="3688795" y="3330080"/>
            <a:ext cx="227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</a:rPr>
              <a:t>flowcell_id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1366B6-4C6F-0C48-8C22-EE5FA7B09144}"/>
              </a:ext>
            </a:extLst>
          </p:cNvPr>
          <p:cNvSpPr txBox="1"/>
          <p:nvPr/>
        </p:nvSpPr>
        <p:spPr>
          <a:xfrm>
            <a:off x="5966256" y="4286226"/>
            <a:ext cx="2456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FF0000"/>
                </a:solidFill>
              </a:rPr>
              <a:t>assay_development_projects</a:t>
            </a:r>
            <a:endParaRPr lang="en-US" sz="1200" b="1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sample_name</a:t>
            </a:r>
            <a:r>
              <a:rPr lang="en-US" sz="1200" dirty="0">
                <a:solidFill>
                  <a:srgbClr val="FF0000"/>
                </a:solidFill>
              </a:rPr>
              <a:t>/</a:t>
            </a:r>
            <a:r>
              <a:rPr lang="en-US" sz="1200" dirty="0" err="1">
                <a:solidFill>
                  <a:srgbClr val="FF0000"/>
                </a:solidFill>
              </a:rPr>
              <a:t>sample_id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subject_id</a:t>
            </a:r>
            <a:endParaRPr lang="en-US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disease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library_strategy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FF0000"/>
                </a:solidFill>
              </a:rPr>
              <a:t>analyte_type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tissue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B050"/>
                </a:solidFill>
              </a:rPr>
              <a:t>tissue_type</a:t>
            </a:r>
            <a:endParaRPr lang="en-US" sz="1200" dirty="0">
              <a:solidFill>
                <a:srgbClr val="00B05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gender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9A911-B0A7-AF46-8C4C-518D3F4D6528}"/>
              </a:ext>
            </a:extLst>
          </p:cNvPr>
          <p:cNvSpPr txBox="1"/>
          <p:nvPr/>
        </p:nvSpPr>
        <p:spPr>
          <a:xfrm>
            <a:off x="9402490" y="2360584"/>
            <a:ext cx="2461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</a:rPr>
              <a:t>object_name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</a:rPr>
              <a:t>file_type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</a:rPr>
              <a:t>source_path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accent1"/>
                </a:solidFill>
              </a:rPr>
              <a:t>source_checksum</a:t>
            </a:r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22" name="Rounded Rectangle 54">
            <a:extLst>
              <a:ext uri="{FF2B5EF4-FFF2-40B4-BE49-F238E27FC236}">
                <a16:creationId xmlns:a16="http://schemas.microsoft.com/office/drawing/2014/main" id="{0FADA1C4-3F77-4727-8E6A-533BBA61DE6B}"/>
              </a:ext>
            </a:extLst>
          </p:cNvPr>
          <p:cNvSpPr/>
          <p:nvPr/>
        </p:nvSpPr>
        <p:spPr>
          <a:xfrm>
            <a:off x="6027960" y="1668015"/>
            <a:ext cx="1948687" cy="543810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BCL</a:t>
            </a: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24" name="TextBox 56">
            <a:extLst>
              <a:ext uri="{FF2B5EF4-FFF2-40B4-BE49-F238E27FC236}">
                <a16:creationId xmlns:a16="http://schemas.microsoft.com/office/drawing/2014/main" id="{E204D8E5-D09A-B845-9062-DC21BE061833}"/>
              </a:ext>
            </a:extLst>
          </p:cNvPr>
          <p:cNvSpPr txBox="1"/>
          <p:nvPr/>
        </p:nvSpPr>
        <p:spPr>
          <a:xfrm>
            <a:off x="9279080" y="1524421"/>
            <a:ext cx="2446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</a:t>
            </a:r>
            <a:r>
              <a:rPr lang="en-US" sz="1600" b="1" dirty="0" err="1"/>
              <a:t>bcl</a:t>
            </a:r>
            <a:r>
              <a:rPr lang="en-US" sz="1600" b="1" dirty="0"/>
              <a:t> files&gt;</a:t>
            </a:r>
            <a:br>
              <a:rPr lang="en-US" sz="1600" b="1" dirty="0"/>
            </a:br>
            <a:r>
              <a:rPr lang="nb-NO" sz="1600" b="1" dirty="0"/>
              <a:t>tar at lane level</a:t>
            </a:r>
            <a:br>
              <a:rPr lang="nb-NO" sz="1600" b="1" dirty="0"/>
            </a:br>
            <a:r>
              <a:rPr lang="nb-NO" sz="1600" b="1" dirty="0"/>
              <a:t>ex. L001.tar</a:t>
            </a:r>
            <a:endParaRPr lang="en-US" sz="1600" b="1" dirty="0"/>
          </a:p>
        </p:txBody>
      </p:sp>
      <p:sp>
        <p:nvSpPr>
          <p:cNvPr id="25" name="TextBox 56">
            <a:extLst>
              <a:ext uri="{FF2B5EF4-FFF2-40B4-BE49-F238E27FC236}">
                <a16:creationId xmlns:a16="http://schemas.microsoft.com/office/drawing/2014/main" id="{1D3FBA24-D386-44E6-8159-8170C4879725}"/>
              </a:ext>
            </a:extLst>
          </p:cNvPr>
          <p:cNvSpPr txBox="1"/>
          <p:nvPr/>
        </p:nvSpPr>
        <p:spPr>
          <a:xfrm>
            <a:off x="9334173" y="3669265"/>
            <a:ext cx="15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</a:t>
            </a:r>
            <a:r>
              <a:rPr lang="en-US" sz="1600" b="1" dirty="0" err="1"/>
              <a:t>fastq</a:t>
            </a:r>
            <a:r>
              <a:rPr lang="en-US" sz="1600" b="1" dirty="0"/>
              <a:t> files&gt;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EBA83F5-C87A-4B19-8E8A-293CC7A8DC24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643021" y="1465410"/>
            <a:ext cx="821389" cy="5481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ED429B5-1AD2-45D9-80A2-D21F551DA537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 rot="16200000" flipH="1">
            <a:off x="2652276" y="2058054"/>
            <a:ext cx="494424" cy="1223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54615C4-0F7F-4CD4-A1DA-8D6BCDAC2001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 flipV="1">
            <a:off x="5314976" y="1939920"/>
            <a:ext cx="712984" cy="9770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949DA4A-A080-4A88-ADA4-361CD12F999D}"/>
              </a:ext>
            </a:extLst>
          </p:cNvPr>
          <p:cNvCxnSpPr>
            <a:stCxn id="23" idx="3"/>
            <a:endCxn id="55" idx="1"/>
          </p:cNvCxnSpPr>
          <p:nvPr/>
        </p:nvCxnSpPr>
        <p:spPr>
          <a:xfrm>
            <a:off x="5314976" y="2917010"/>
            <a:ext cx="712985" cy="9561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D48699-EAEB-4A50-B204-D2E69C1099F6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976647" y="1939920"/>
            <a:ext cx="13024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BAF335-49AE-447D-9DFD-6550573AB77A}"/>
              </a:ext>
            </a:extLst>
          </p:cNvPr>
          <p:cNvCxnSpPr>
            <a:endCxn id="25" idx="1"/>
          </p:cNvCxnSpPr>
          <p:nvPr/>
        </p:nvCxnSpPr>
        <p:spPr>
          <a:xfrm flipV="1">
            <a:off x="8105103" y="3838542"/>
            <a:ext cx="1229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2022-02-07T20:07:41Z</dcterms:created>
  <dcterms:modified xsi:type="dcterms:W3CDTF">2022-02-17T17:20:02Z</dcterms:modified>
</cp:coreProperties>
</file>