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62" r:id="rId3"/>
    <p:sldId id="263" r:id="rId4"/>
    <p:sldId id="266" r:id="rId5"/>
    <p:sldId id="267" r:id="rId6"/>
    <p:sldId id="264" r:id="rId7"/>
    <p:sldId id="265" r:id="rId8"/>
    <p:sldId id="268" r:id="rId9"/>
    <p:sldId id="256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/>
    <p:restoredTop sz="91390"/>
  </p:normalViewPr>
  <p:slideViewPr>
    <p:cSldViewPr>
      <p:cViewPr>
        <p:scale>
          <a:sx n="141" d="100"/>
          <a:sy n="141" d="100"/>
        </p:scale>
        <p:origin x="13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9730-F9F8-114D-8B2E-E2C193B39A65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A01F2-4C77-5F40-93E2-9B35F34F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A01F2-4C77-5F40-93E2-9B35F34F9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A01F2-4C77-5F40-93E2-9B35F34F96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A01F2-4C77-5F40-93E2-9B35F34F96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3D7F-5F49-46A8-BFDB-ECC583F188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664A-27E1-4854-9E8E-46675A7C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10F1C8-8957-034A-A91E-B2B0CD2A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3BC72A-DB16-E746-AB20-A42F93B85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KNIME workflows for nuclear segmentation , spot tracking and analysis</a:t>
            </a:r>
          </a:p>
          <a:p>
            <a:r>
              <a:rPr lang="en-US" dirty="0"/>
              <a:t>-- Random Forest version</a:t>
            </a:r>
          </a:p>
        </p:txBody>
      </p:sp>
    </p:spTree>
    <p:extLst>
      <p:ext uri="{BB962C8B-B14F-4D97-AF65-F5344CB8AC3E}">
        <p14:creationId xmlns:p14="http://schemas.microsoft.com/office/powerpoint/2010/main" val="41800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0" y="533400"/>
            <a:ext cx="4734141" cy="613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1143000"/>
            <a:ext cx="4373013" cy="411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75736"/>
            <a:ext cx="374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2. NUCLEAR SEGMENTATION FROM CV7000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endParaRPr lang="en-US" sz="1200" dirty="0"/>
          </a:p>
          <a:p>
            <a:r>
              <a:rPr lang="en-US" sz="1200" dirty="0"/>
              <a:t>knime://knime-server/HiTIF 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 KNIME35X/</a:t>
            </a:r>
            <a:r>
              <a:rPr lang="en-US" sz="1200" dirty="0" err="1"/>
              <a:t>DeepLearning</a:t>
            </a:r>
            <a:r>
              <a:rPr lang="en-US" sz="1200" dirty="0"/>
              <a:t>/HiTIF_CV7000_Segmentation_Tracking_1Channel_Ch01_FullPlate_Offset_DeepLearning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425" y="1752600"/>
            <a:ext cx="3581399" cy="500136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Indicate the minimum number of frames the tracks will contain (can increase yield by selecting less than the full length of the </a:t>
            </a:r>
            <a:r>
              <a:rPr lang="en-US" sz="1100" dirty="0" err="1"/>
              <a:t>timeseries</a:t>
            </a:r>
            <a:r>
              <a:rPr lang="en-US" sz="1100" dirty="0"/>
              <a:t>), and whether they should start after a particular time and/or be synchronized from a particular frame</a:t>
            </a:r>
            <a:r>
              <a:rPr lang="en-US" sz="1100"/>
              <a:t>. Tracks generated will be at least half the indicated cutoff length.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Examples with a 400 frame </a:t>
            </a:r>
            <a:r>
              <a:rPr lang="en-US" sz="1100" dirty="0" err="1"/>
              <a:t>timeseries</a:t>
            </a:r>
            <a:r>
              <a:rPr lang="en-US" sz="1100" dirty="0"/>
              <a:t>…</a:t>
            </a:r>
          </a:p>
          <a:p>
            <a:endParaRPr lang="en-US" sz="1100" dirty="0"/>
          </a:p>
          <a:p>
            <a:r>
              <a:rPr lang="en-US" sz="1100" b="1" dirty="0"/>
              <a:t>Example 1: Cutoff= 400/</a:t>
            </a:r>
            <a:r>
              <a:rPr lang="en-US" sz="1100" b="1" dirty="0" err="1"/>
              <a:t>Toffset</a:t>
            </a:r>
            <a:r>
              <a:rPr lang="en-US" sz="1100" b="1" dirty="0"/>
              <a:t> = 0/Start at </a:t>
            </a:r>
            <a:r>
              <a:rPr lang="en-US" sz="1100" b="1" dirty="0" err="1"/>
              <a:t>Toffset</a:t>
            </a:r>
            <a:r>
              <a:rPr lang="en-US" sz="1100" b="1" dirty="0"/>
              <a:t>= Yes</a:t>
            </a:r>
          </a:p>
          <a:p>
            <a:r>
              <a:rPr lang="en-US" sz="1100" i="1" dirty="0"/>
              <a:t>Will only include tracks that are </a:t>
            </a:r>
            <a:r>
              <a:rPr lang="en-US" sz="1100" i="1"/>
              <a:t>the 200 frames or greater starting at T=0.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dirty="0"/>
              <a:t>Example 2: Cutoff= 200/</a:t>
            </a:r>
            <a:r>
              <a:rPr lang="en-US" sz="1100" b="1" dirty="0" err="1"/>
              <a:t>Toffset</a:t>
            </a:r>
            <a:r>
              <a:rPr lang="en-US" sz="1100" b="1" dirty="0"/>
              <a:t> = 0/Start at </a:t>
            </a:r>
            <a:r>
              <a:rPr lang="en-US" sz="1100" b="1" dirty="0" err="1"/>
              <a:t>Toffset</a:t>
            </a:r>
            <a:r>
              <a:rPr lang="en-US" sz="1100" b="1" dirty="0"/>
              <a:t>= Yes</a:t>
            </a:r>
          </a:p>
          <a:p>
            <a:r>
              <a:rPr lang="en-US" sz="1100" i="1" dirty="0"/>
              <a:t>Tracks will be a minimum </a:t>
            </a:r>
            <a:r>
              <a:rPr lang="en-US" sz="1100" i="1"/>
              <a:t>of 100 </a:t>
            </a:r>
            <a:r>
              <a:rPr lang="en-US" sz="1100" i="1" dirty="0"/>
              <a:t>frames, all starting at T=0.</a:t>
            </a:r>
          </a:p>
          <a:p>
            <a:endParaRPr lang="en-US" sz="1100" dirty="0"/>
          </a:p>
          <a:p>
            <a:r>
              <a:rPr lang="en-US" sz="1100" b="1" dirty="0"/>
              <a:t>Example 3: Cutoff= 200/ </a:t>
            </a:r>
            <a:r>
              <a:rPr lang="en-US" sz="1100" b="1" dirty="0" err="1"/>
              <a:t>Toffset</a:t>
            </a:r>
            <a:r>
              <a:rPr lang="en-US" sz="1100" b="1" dirty="0"/>
              <a:t> = 0/Start at </a:t>
            </a:r>
            <a:r>
              <a:rPr lang="en-US" sz="1100" b="1" dirty="0" err="1"/>
              <a:t>Toffset</a:t>
            </a:r>
            <a:r>
              <a:rPr lang="en-US" sz="1100" b="1" dirty="0"/>
              <a:t>= No</a:t>
            </a:r>
          </a:p>
          <a:p>
            <a:r>
              <a:rPr lang="en-US" sz="1100" i="1" dirty="0"/>
              <a:t>Tracks will be a minimum </a:t>
            </a:r>
            <a:r>
              <a:rPr lang="en-US" sz="1100" i="1"/>
              <a:t>of 100 </a:t>
            </a:r>
            <a:r>
              <a:rPr lang="en-US" sz="1100" i="1" dirty="0"/>
              <a:t>frames, starting anywhere in the </a:t>
            </a:r>
            <a:r>
              <a:rPr lang="en-US" sz="1100" i="1" dirty="0" err="1"/>
              <a:t>timeseries</a:t>
            </a:r>
            <a:r>
              <a:rPr lang="en-US" sz="1100" i="1" dirty="0"/>
              <a:t>.</a:t>
            </a:r>
          </a:p>
          <a:p>
            <a:endParaRPr lang="en-US" sz="1100" i="1" dirty="0"/>
          </a:p>
          <a:p>
            <a:r>
              <a:rPr lang="en-US" sz="1100" b="1" dirty="0"/>
              <a:t>Example 4: Cutoff= 200/ </a:t>
            </a:r>
            <a:r>
              <a:rPr lang="en-US" sz="1100" b="1" dirty="0" err="1"/>
              <a:t>Toffset</a:t>
            </a:r>
            <a:r>
              <a:rPr lang="en-US" sz="1100" b="1" dirty="0"/>
              <a:t> = 50/Start at </a:t>
            </a:r>
            <a:r>
              <a:rPr lang="en-US" sz="1100" b="1" dirty="0" err="1"/>
              <a:t>Toffset</a:t>
            </a:r>
            <a:r>
              <a:rPr lang="en-US" sz="1100" b="1" dirty="0"/>
              <a:t>= Yes</a:t>
            </a:r>
          </a:p>
          <a:p>
            <a:r>
              <a:rPr lang="en-US" sz="1100" i="1" dirty="0"/>
              <a:t>Tracks will be a minimum </a:t>
            </a:r>
            <a:r>
              <a:rPr lang="en-US" sz="1100" i="1"/>
              <a:t>of 100 </a:t>
            </a:r>
            <a:r>
              <a:rPr lang="en-US" sz="1100" i="1" dirty="0"/>
              <a:t>frames, all starting at frame 50.</a:t>
            </a:r>
          </a:p>
          <a:p>
            <a:endParaRPr lang="en-US" sz="1100" dirty="0"/>
          </a:p>
          <a:p>
            <a:r>
              <a:rPr lang="en-US" sz="1100" b="1" dirty="0"/>
              <a:t>Example 5: Cutoff= 200/</a:t>
            </a:r>
            <a:r>
              <a:rPr lang="en-US" sz="1100" b="1" dirty="0" err="1"/>
              <a:t>Toffset</a:t>
            </a:r>
            <a:r>
              <a:rPr lang="en-US" sz="1100" b="1" dirty="0"/>
              <a:t> = 50/Start at </a:t>
            </a:r>
            <a:r>
              <a:rPr lang="en-US" sz="1100" b="1" dirty="0" err="1"/>
              <a:t>Toffset</a:t>
            </a:r>
            <a:r>
              <a:rPr lang="en-US" sz="1100" b="1" dirty="0"/>
              <a:t>= No</a:t>
            </a:r>
          </a:p>
          <a:p>
            <a:r>
              <a:rPr lang="en-US" sz="1100" i="1" dirty="0"/>
              <a:t>Tracks will be a minimum </a:t>
            </a:r>
            <a:r>
              <a:rPr lang="en-US" sz="1100" i="1"/>
              <a:t>of 100 </a:t>
            </a:r>
            <a:r>
              <a:rPr lang="en-US" sz="1100" i="1" dirty="0"/>
              <a:t>frames, starting anywhere at or after frame </a:t>
            </a:r>
            <a:r>
              <a:rPr lang="en-US" sz="1100" i="1"/>
              <a:t>50.</a:t>
            </a:r>
            <a:endParaRPr lang="en-US" sz="1100" dirty="0"/>
          </a:p>
        </p:txBody>
      </p:sp>
      <p:sp>
        <p:nvSpPr>
          <p:cNvPr id="10" name="Left Brace 9"/>
          <p:cNvSpPr/>
          <p:nvPr/>
        </p:nvSpPr>
        <p:spPr>
          <a:xfrm>
            <a:off x="3997786" y="4191000"/>
            <a:ext cx="364070" cy="685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799" y="4114800"/>
            <a:ext cx="4373013" cy="83820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"/>
          <a:stretch/>
        </p:blipFill>
        <p:spPr bwMode="auto">
          <a:xfrm>
            <a:off x="3922862" y="1676400"/>
            <a:ext cx="511115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40037" y="2362200"/>
            <a:ext cx="48768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736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3. SPOT TRACKING WITH DEEP LEARNING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endParaRPr lang="en-US" sz="1200" dirty="0"/>
          </a:p>
          <a:p>
            <a:r>
              <a:rPr lang="en-US" sz="1200" dirty="0"/>
              <a:t>knime://knime-server/HiTIF 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 KNIME35X/</a:t>
            </a:r>
            <a:r>
              <a:rPr lang="en-US" sz="1200" dirty="0" err="1"/>
              <a:t>DeepLearning</a:t>
            </a:r>
            <a:r>
              <a:rPr lang="en-US" sz="1200" dirty="0"/>
              <a:t>/HiTIF_DLSpotSegmentation_ImageJStackReg_Python_RNASiteIntensity_Loop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3313" y="4267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33313" y="3886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3709" y="3395990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Max distance a spot is expected to travel when visible.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109" y="4401725"/>
            <a:ext cx="3200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Change the stringency of what is considered a spot.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3313" y="35433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3709" y="3670756"/>
            <a:ext cx="3352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Max distance a spot is expected to travel when it reappears after disappearing.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709" y="4101643"/>
            <a:ext cx="335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/>
              <a:t>Set the value to be greater than the </a:t>
            </a:r>
            <a:r>
              <a:rPr lang="en-US" sz="1100" dirty="0" err="1"/>
              <a:t>timeseries</a:t>
            </a:r>
            <a:r>
              <a:rPr lang="en-US" sz="1100" dirty="0"/>
              <a:t> length.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53441" y="453253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767750"/>
            <a:ext cx="6400800" cy="313932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/>
              <a:t>4. FILTERING GOOD SPOT TRACKS FOR HMM ANALYSIS</a:t>
            </a:r>
          </a:p>
          <a:p>
            <a:endParaRPr lang="en-US" sz="1400" u="sng" dirty="0"/>
          </a:p>
          <a:p>
            <a:r>
              <a:rPr lang="en-US" sz="1400" dirty="0"/>
              <a:t>KNIME WORKFLOW:</a:t>
            </a:r>
          </a:p>
          <a:p>
            <a:endParaRPr lang="en-US" sz="1400" dirty="0"/>
          </a:p>
          <a:p>
            <a:r>
              <a:rPr lang="en-US" sz="1400" dirty="0"/>
              <a:t>knime://knime-server/HiTIF /</a:t>
            </a:r>
            <a:r>
              <a:rPr lang="en-US" sz="1400" dirty="0">
                <a:solidFill>
                  <a:srgbClr val="0000FF"/>
                </a:solidFill>
              </a:rPr>
              <a:t>(User)</a:t>
            </a:r>
            <a:r>
              <a:rPr lang="en-US" sz="1400" dirty="0"/>
              <a:t>/ KNIME35X/</a:t>
            </a:r>
            <a:r>
              <a:rPr lang="en-US" sz="1400" dirty="0" err="1"/>
              <a:t>HiTIF_Interactive_TracksFiltering_Ghost_Bad_Tracks_forDL</a:t>
            </a:r>
            <a:endParaRPr lang="en-US" sz="1400" dirty="0"/>
          </a:p>
          <a:p>
            <a:endParaRPr lang="en-US" dirty="0"/>
          </a:p>
          <a:p>
            <a:r>
              <a:rPr lang="en-US" sz="1200" i="1" dirty="0"/>
              <a:t>Categorize tracks as ‘Good’ or ‘Bad’ (or any name of choice) similar to the nuclear segmentation training. </a:t>
            </a:r>
          </a:p>
          <a:p>
            <a:r>
              <a:rPr lang="en-US" sz="1200" i="1" dirty="0"/>
              <a:t>Note this is NOT actually training, as the final tracks were already generated in the previous spot segmentation workflow. This output puts a copy of the ‘</a:t>
            </a:r>
            <a:r>
              <a:rPr lang="en-US" sz="1200" i="1" dirty="0" err="1"/>
              <a:t>RNASpots</a:t>
            </a:r>
            <a:r>
              <a:rPr lang="en-US" sz="1200" i="1" dirty="0"/>
              <a:t>’ track files in subfolders according to the category labels designated in this workflow. This helps extract the subset of good tracks to be used for HMM analysis.</a:t>
            </a:r>
          </a:p>
          <a:p>
            <a:endParaRPr lang="en-US" sz="1200" i="1" dirty="0"/>
          </a:p>
          <a:p>
            <a:r>
              <a:rPr lang="en-US" sz="1200" i="1" dirty="0"/>
              <a:t>Also note: Letter case matters… ‘</a:t>
            </a:r>
            <a:r>
              <a:rPr lang="en-US" sz="1200" i="1" u="sng" dirty="0"/>
              <a:t>G</a:t>
            </a:r>
            <a:r>
              <a:rPr lang="en-US" sz="1200" i="1" dirty="0"/>
              <a:t>ood’ and ‘</a:t>
            </a:r>
            <a:r>
              <a:rPr lang="en-US" sz="1200" i="1" u="sng" dirty="0"/>
              <a:t>g</a:t>
            </a:r>
            <a:r>
              <a:rPr lang="en-US" sz="1200" i="1" dirty="0"/>
              <a:t>ood’ will be treated as two different categories.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800600"/>
            <a:ext cx="6400800" cy="138499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/>
              <a:t>5. HMM ANALYSIS </a:t>
            </a:r>
          </a:p>
          <a:p>
            <a:endParaRPr lang="en-US" sz="1400" u="sng" dirty="0"/>
          </a:p>
          <a:p>
            <a:r>
              <a:rPr lang="en-US" sz="1400" dirty="0"/>
              <a:t>KNIME WORKFLOW:</a:t>
            </a:r>
          </a:p>
          <a:p>
            <a:endParaRPr lang="en-US" sz="1400" dirty="0"/>
          </a:p>
          <a:p>
            <a:r>
              <a:rPr lang="en-US" sz="1400" dirty="0"/>
              <a:t>knime://knime-server/HiTIF /</a:t>
            </a:r>
            <a:r>
              <a:rPr lang="en-US" sz="1400" dirty="0">
                <a:solidFill>
                  <a:srgbClr val="0000FF"/>
                </a:solidFill>
              </a:rPr>
              <a:t>(User)</a:t>
            </a:r>
            <a:r>
              <a:rPr lang="en-US" sz="1400" dirty="0"/>
              <a:t>/ KNIME35X/</a:t>
            </a:r>
            <a:r>
              <a:rPr lang="en-US" sz="1400" dirty="0" err="1"/>
              <a:t>HiTIF_RNAActivationTracking_Localize_HMM</a:t>
            </a:r>
            <a:endParaRPr lang="en-US" sz="1400" dirty="0"/>
          </a:p>
        </p:txBody>
      </p:sp>
      <p:sp>
        <p:nvSpPr>
          <p:cNvPr id="7" name="Down Arrow 6"/>
          <p:cNvSpPr/>
          <p:nvPr/>
        </p:nvSpPr>
        <p:spPr>
          <a:xfrm>
            <a:off x="4436853" y="4114800"/>
            <a:ext cx="304800" cy="399872"/>
          </a:xfrm>
          <a:prstGeom prst="downArrow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DEB62-4A23-5243-9589-9E12D38F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39" y="1143000"/>
            <a:ext cx="4242861" cy="51042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53012" y="1600200"/>
            <a:ext cx="391425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3403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1. NUCLEAR SEGMENTATION TRAINING FROM CV7000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r>
              <a:rPr lang="en-US" sz="1200" dirty="0" err="1"/>
              <a:t>knime</a:t>
            </a:r>
            <a:r>
              <a:rPr lang="en-US" sz="1200" dirty="0"/>
              <a:t>://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</a:t>
            </a:r>
            <a:r>
              <a:rPr lang="en-US" sz="1200" dirty="0" err="1"/>
              <a:t>GeneTrap</a:t>
            </a:r>
            <a:r>
              <a:rPr lang="en-US" sz="1200" dirty="0"/>
              <a:t>/HiTIF_RNAActivationTracking_Segmentation_Training_1Channel_Ch01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95800" y="2362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6738" y="1973759"/>
            <a:ext cx="42428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Choose the timeseries of a specific well and field of view for training. </a:t>
            </a:r>
          </a:p>
          <a:p>
            <a:pPr algn="r"/>
            <a:r>
              <a:rPr lang="en-US" sz="1100" dirty="0"/>
              <a:t>For example, the input selection string for choosing well B06 field F001 would be: </a:t>
            </a:r>
          </a:p>
          <a:p>
            <a:pPr algn="r"/>
            <a:r>
              <a:rPr lang="en-US" sz="1100" dirty="0"/>
              <a:t>‘Plate1_B06_T[0-9]{4}F001L[0-9]{2}A[0-9]{2}Z[0-9]{2}C01.tif’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47EAF-AE3B-974C-9081-3A9CC2FEC552}"/>
              </a:ext>
            </a:extLst>
          </p:cNvPr>
          <p:cNvSpPr txBox="1"/>
          <p:nvPr/>
        </p:nvSpPr>
        <p:spPr>
          <a:xfrm>
            <a:off x="1905000" y="3352800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Pixel Resolution during image acquisition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C95A3-C40B-734C-93D5-39581DDEC8A4}"/>
              </a:ext>
            </a:extLst>
          </p:cNvPr>
          <p:cNvCxnSpPr/>
          <p:nvPr/>
        </p:nvCxnSpPr>
        <p:spPr>
          <a:xfrm>
            <a:off x="4495800" y="3505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8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69E08-4B3B-6946-828C-E403FCF6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76200"/>
            <a:ext cx="4495802" cy="66895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175736"/>
            <a:ext cx="374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2. NUCLEAR SEGMENTATION FROM CV7000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r>
              <a:rPr lang="en-US" sz="1200" dirty="0" err="1"/>
              <a:t>knime</a:t>
            </a:r>
            <a:r>
              <a:rPr lang="en-US" sz="1200" dirty="0"/>
              <a:t>://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</a:t>
            </a:r>
            <a:r>
              <a:rPr lang="en-US" sz="1200" dirty="0" err="1"/>
              <a:t>GeneTrap</a:t>
            </a:r>
            <a:r>
              <a:rPr lang="en-US" sz="1200" dirty="0"/>
              <a:t>/HiTIF_RNAActivationTracking_CV7000_Segmentation_1Channel_Ch01</a:t>
            </a:r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4373013" cy="30480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3B697-6DA6-804E-8F3D-A0D5E84CF278}"/>
              </a:ext>
            </a:extLst>
          </p:cNvPr>
          <p:cNvSpPr txBox="1"/>
          <p:nvPr/>
        </p:nvSpPr>
        <p:spPr>
          <a:xfrm>
            <a:off x="3133130" y="4724400"/>
            <a:ext cx="1134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RF learner file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87B37-8025-9544-A961-C8A10194CA5B}"/>
              </a:ext>
            </a:extLst>
          </p:cNvPr>
          <p:cNvCxnSpPr/>
          <p:nvPr/>
        </p:nvCxnSpPr>
        <p:spPr>
          <a:xfrm>
            <a:off x="4114800" y="4855205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9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D650C-ED4F-3E4C-9B7E-8853C3A4BB06}"/>
              </a:ext>
            </a:extLst>
          </p:cNvPr>
          <p:cNvSpPr/>
          <p:nvPr/>
        </p:nvSpPr>
        <p:spPr>
          <a:xfrm>
            <a:off x="152400" y="175736"/>
            <a:ext cx="374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2. SPOT SEGMENTATION TRAINING FROM CV7000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r>
              <a:rPr lang="en-US" sz="1200" dirty="0" err="1"/>
              <a:t>knime</a:t>
            </a:r>
            <a:r>
              <a:rPr lang="en-US" sz="1200" dirty="0"/>
              <a:t>://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</a:t>
            </a:r>
            <a:r>
              <a:rPr lang="en-US" sz="1200" dirty="0" err="1"/>
              <a:t>GeneTrap</a:t>
            </a:r>
            <a:r>
              <a:rPr lang="en-US" sz="1200" dirty="0"/>
              <a:t>/</a:t>
            </a:r>
            <a:r>
              <a:rPr lang="en-US" sz="1200" dirty="0" err="1"/>
              <a:t>HiTIF_RNAActivation_GenerateRNASpotTraining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C38BD-E75F-734B-81ED-48A3C926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7696200" cy="52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38EA03-4F14-2A46-920A-7335D054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4" y="1450192"/>
            <a:ext cx="7740548" cy="5398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755811-43A1-8547-8B74-1284B117448F}"/>
              </a:ext>
            </a:extLst>
          </p:cNvPr>
          <p:cNvSpPr/>
          <p:nvPr/>
        </p:nvSpPr>
        <p:spPr>
          <a:xfrm>
            <a:off x="152400" y="175736"/>
            <a:ext cx="374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2. MERGE SPOT SEGMENTATION TRAINING 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r>
              <a:rPr lang="en-US" sz="1200" dirty="0" err="1"/>
              <a:t>knime</a:t>
            </a:r>
            <a:r>
              <a:rPr lang="en-US" sz="1200" dirty="0"/>
              <a:t>://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</a:t>
            </a:r>
            <a:r>
              <a:rPr lang="en-US" sz="1200" dirty="0" err="1"/>
              <a:t>GeneTrap</a:t>
            </a:r>
            <a:r>
              <a:rPr lang="en-US" sz="1200" dirty="0"/>
              <a:t>/</a:t>
            </a:r>
            <a:r>
              <a:rPr lang="en-US" sz="1200" dirty="0" err="1"/>
              <a:t>HiTIF_RNAActivation_Merge_SpotTrainings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3E2A-A3A5-CC47-9D63-E207C66B3028}"/>
              </a:ext>
            </a:extLst>
          </p:cNvPr>
          <p:cNvSpPr txBox="1"/>
          <p:nvPr/>
        </p:nvSpPr>
        <p:spPr>
          <a:xfrm>
            <a:off x="4572000" y="685800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 spot training for ~50 time series (t=512 frames) and merge the spot segmentation training files</a:t>
            </a:r>
          </a:p>
        </p:txBody>
      </p:sp>
    </p:spTree>
    <p:extLst>
      <p:ext uri="{BB962C8B-B14F-4D97-AF65-F5344CB8AC3E}">
        <p14:creationId xmlns:p14="http://schemas.microsoft.com/office/powerpoint/2010/main" val="160445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E018A-3204-024F-ADD3-696BD52E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00" y="-8020"/>
            <a:ext cx="439479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3100" y="4419599"/>
            <a:ext cx="4394791" cy="190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736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3. SPOT TRACKING WITH RF LEARNING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endParaRPr lang="en-US" sz="1200" dirty="0"/>
          </a:p>
          <a:p>
            <a:r>
              <a:rPr lang="en-US" sz="1200" dirty="0" err="1"/>
              <a:t>knime</a:t>
            </a:r>
            <a:r>
              <a:rPr lang="en-US" sz="1200" dirty="0"/>
              <a:t>://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</a:t>
            </a:r>
            <a:r>
              <a:rPr lang="en-US" sz="1200" dirty="0" err="1"/>
              <a:t>GeneTrap</a:t>
            </a:r>
            <a:r>
              <a:rPr lang="en-US" sz="1200" dirty="0"/>
              <a:t>/Updates/</a:t>
            </a:r>
            <a:r>
              <a:rPr lang="en-US" sz="1200" dirty="0" err="1"/>
              <a:t>HiTIF_ImageJ_Python_RNASiteIntensity_Loop</a:t>
            </a:r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92B15-0F0E-114A-BF1D-0568769500FA}"/>
              </a:ext>
            </a:extLst>
          </p:cNvPr>
          <p:cNvGrpSpPr/>
          <p:nvPr/>
        </p:nvGrpSpPr>
        <p:grpSpPr>
          <a:xfrm>
            <a:off x="694730" y="4648200"/>
            <a:ext cx="3700732" cy="1267345"/>
            <a:chOff x="133709" y="3395990"/>
            <a:chExt cx="3700732" cy="126734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433313" y="4267200"/>
              <a:ext cx="381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433313" y="3886200"/>
              <a:ext cx="381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33709" y="3395990"/>
              <a:ext cx="33528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Max distance a spot is expected to travel when visible.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6109" y="4401725"/>
              <a:ext cx="32004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Change the stringency of what is considered a spot.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33313" y="3543300"/>
              <a:ext cx="381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33709" y="3670756"/>
              <a:ext cx="33528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Max distance a spot is expected to travel when it reappears after disappearing.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3709" y="4101643"/>
              <a:ext cx="33528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Set the value to be greater than the timeseries length.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53441" y="4532530"/>
              <a:ext cx="381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FB47B7-B63A-3445-84C7-F4F2B0F353F5}"/>
              </a:ext>
            </a:extLst>
          </p:cNvPr>
          <p:cNvSpPr txBox="1"/>
          <p:nvPr/>
        </p:nvSpPr>
        <p:spPr>
          <a:xfrm>
            <a:off x="2980730" y="2917195"/>
            <a:ext cx="1134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RF learner file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726E0A-2738-674F-BACC-0E6F1B3DF987}"/>
              </a:ext>
            </a:extLst>
          </p:cNvPr>
          <p:cNvCxnSpPr/>
          <p:nvPr/>
        </p:nvCxnSpPr>
        <p:spPr>
          <a:xfrm>
            <a:off x="3962400" y="30480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767750"/>
            <a:ext cx="6400800" cy="292387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/>
              <a:t>4. FILTERING GOOD SPOT TRACKS FOR HMM ANALYSIS</a:t>
            </a:r>
          </a:p>
          <a:p>
            <a:endParaRPr lang="en-US" sz="1400" u="sng" dirty="0"/>
          </a:p>
          <a:p>
            <a:r>
              <a:rPr lang="en-US" sz="1400" dirty="0"/>
              <a:t>KNIME WORKFLOW:</a:t>
            </a:r>
          </a:p>
          <a:p>
            <a:endParaRPr lang="en-US" sz="1400" dirty="0"/>
          </a:p>
          <a:p>
            <a:r>
              <a:rPr lang="en-US" sz="1400" dirty="0"/>
              <a:t>knime://knime-server/HiTIF /</a:t>
            </a:r>
            <a:r>
              <a:rPr lang="en-US" sz="1400" dirty="0">
                <a:solidFill>
                  <a:srgbClr val="0000FF"/>
                </a:solidFill>
              </a:rPr>
              <a:t>(User)</a:t>
            </a:r>
            <a:r>
              <a:rPr lang="en-US" sz="1400" dirty="0"/>
              <a:t>/</a:t>
            </a:r>
            <a:r>
              <a:rPr lang="en-US" sz="1400" dirty="0" err="1"/>
              <a:t>GeneTrap</a:t>
            </a:r>
            <a:r>
              <a:rPr lang="en-US" sz="1400" dirty="0"/>
              <a:t>/</a:t>
            </a:r>
            <a:r>
              <a:rPr lang="en-US" sz="1400" dirty="0" err="1"/>
              <a:t>HiTIF_Interact_withTracks</a:t>
            </a:r>
            <a:endParaRPr lang="en-US" sz="1400" dirty="0"/>
          </a:p>
          <a:p>
            <a:endParaRPr lang="en-US" dirty="0"/>
          </a:p>
          <a:p>
            <a:r>
              <a:rPr lang="en-US" sz="1200" i="1" dirty="0"/>
              <a:t>Categorize tracks as ‘Good’ or ‘Bad’ (or any name of choice) similar to the nuclear segmentation training. </a:t>
            </a:r>
          </a:p>
          <a:p>
            <a:r>
              <a:rPr lang="en-US" sz="1200" i="1" dirty="0"/>
              <a:t>Note this is NOT actually training, as the final tracks were already generated in the previous spot segmentation workflow. This output puts a copy of the ‘</a:t>
            </a:r>
            <a:r>
              <a:rPr lang="en-US" sz="1200" i="1" dirty="0" err="1"/>
              <a:t>RNASpots</a:t>
            </a:r>
            <a:r>
              <a:rPr lang="en-US" sz="1200" i="1" dirty="0"/>
              <a:t>’ track files in subfolders according to the category labels designated in this workflow. This helps extract the subset of good tracks to be used for HMM analysis.</a:t>
            </a:r>
          </a:p>
          <a:p>
            <a:endParaRPr lang="en-US" sz="1200" i="1" dirty="0"/>
          </a:p>
          <a:p>
            <a:r>
              <a:rPr lang="en-US" sz="1200" i="1" dirty="0"/>
              <a:t>Also note: Letter case matters… ‘</a:t>
            </a:r>
            <a:r>
              <a:rPr lang="en-US" sz="1200" i="1" u="sng" dirty="0"/>
              <a:t>G</a:t>
            </a:r>
            <a:r>
              <a:rPr lang="en-US" sz="1200" i="1" dirty="0"/>
              <a:t>ood’ and ‘</a:t>
            </a:r>
            <a:r>
              <a:rPr lang="en-US" sz="1200" i="1" u="sng" dirty="0"/>
              <a:t>g</a:t>
            </a:r>
            <a:r>
              <a:rPr lang="en-US" sz="1200" i="1" dirty="0"/>
              <a:t>ood’ will be treated as two different categories.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800600"/>
            <a:ext cx="6400800" cy="138499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/>
              <a:t>5. HMM ANALYSIS </a:t>
            </a:r>
          </a:p>
          <a:p>
            <a:endParaRPr lang="en-US" sz="1400" u="sng" dirty="0"/>
          </a:p>
          <a:p>
            <a:r>
              <a:rPr lang="en-US" sz="1400" dirty="0"/>
              <a:t>KNIME WORKFLOW:</a:t>
            </a:r>
          </a:p>
          <a:p>
            <a:endParaRPr lang="en-US" sz="1400" dirty="0"/>
          </a:p>
          <a:p>
            <a:r>
              <a:rPr lang="en-US" sz="1400" dirty="0"/>
              <a:t>knime://knime-server/HiTIF /</a:t>
            </a:r>
            <a:r>
              <a:rPr lang="en-US" sz="1400" dirty="0">
                <a:solidFill>
                  <a:srgbClr val="0000FF"/>
                </a:solidFill>
              </a:rPr>
              <a:t>(User)</a:t>
            </a:r>
            <a:r>
              <a:rPr lang="en-US" sz="1400" dirty="0"/>
              <a:t>/ KNIME35X/</a:t>
            </a:r>
            <a:r>
              <a:rPr lang="en-US" sz="1400" dirty="0" err="1"/>
              <a:t>HiTIF_RNAActivationTracking_Localize_HMM</a:t>
            </a:r>
            <a:endParaRPr lang="en-US" sz="1400" dirty="0"/>
          </a:p>
        </p:txBody>
      </p:sp>
      <p:sp>
        <p:nvSpPr>
          <p:cNvPr id="7" name="Down Arrow 6"/>
          <p:cNvSpPr/>
          <p:nvPr/>
        </p:nvSpPr>
        <p:spPr>
          <a:xfrm>
            <a:off x="4436853" y="4114800"/>
            <a:ext cx="304800" cy="399872"/>
          </a:xfrm>
          <a:prstGeom prst="downArrow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10F1C8-8957-034A-A91E-B2B0CD2A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3BC72A-DB16-E746-AB20-A42F93B85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KNIME workflows for nuclear segmentation , spot tracking and analysis</a:t>
            </a:r>
          </a:p>
          <a:p>
            <a:r>
              <a:rPr lang="en-US" dirty="0"/>
              <a:t>-- Deep learning version</a:t>
            </a:r>
          </a:p>
        </p:txBody>
      </p:sp>
    </p:spTree>
    <p:extLst>
      <p:ext uri="{BB962C8B-B14F-4D97-AF65-F5344CB8AC3E}">
        <p14:creationId xmlns:p14="http://schemas.microsoft.com/office/powerpoint/2010/main" val="5648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22177"/>
            <a:ext cx="4086225" cy="547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53012" y="1752600"/>
            <a:ext cx="3886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3403"/>
            <a:ext cx="487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1. NUCLEAR SEGMENTATION TRAINING FROM CV7000 FILES</a:t>
            </a:r>
          </a:p>
          <a:p>
            <a:endParaRPr lang="en-US" sz="1200" dirty="0"/>
          </a:p>
          <a:p>
            <a:r>
              <a:rPr lang="en-US" sz="1200" dirty="0"/>
              <a:t>KNIME WORKFLOW:</a:t>
            </a:r>
          </a:p>
          <a:p>
            <a:r>
              <a:rPr lang="en-US" sz="1200" dirty="0"/>
              <a:t>//</a:t>
            </a:r>
            <a:r>
              <a:rPr lang="en-US" sz="1200" dirty="0" err="1"/>
              <a:t>knime</a:t>
            </a:r>
            <a:r>
              <a:rPr lang="en-US" sz="1200" dirty="0"/>
              <a:t>-server/</a:t>
            </a:r>
            <a:r>
              <a:rPr lang="en-US" sz="1200" dirty="0" err="1"/>
              <a:t>HiTIF</a:t>
            </a:r>
            <a:r>
              <a:rPr lang="en-US" sz="1200" dirty="0"/>
              <a:t>/</a:t>
            </a:r>
            <a:r>
              <a:rPr lang="en-US" sz="1200" dirty="0">
                <a:solidFill>
                  <a:srgbClr val="0000FF"/>
                </a:solidFill>
              </a:rPr>
              <a:t>(User)</a:t>
            </a:r>
            <a:r>
              <a:rPr lang="en-US" sz="1200" dirty="0"/>
              <a:t>/KNIME35X/</a:t>
            </a:r>
            <a:r>
              <a:rPr lang="en-US" sz="1200" dirty="0" err="1"/>
              <a:t>DeepLearning</a:t>
            </a:r>
            <a:r>
              <a:rPr lang="en-US" sz="1200" dirty="0"/>
              <a:t>/HiTIF_CV7000_Segmentation_Tracking_1Channel_Ch01_FullPlate_Offset_DeepLearning_FilteringRFLearner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1819312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16149" y="1537156"/>
            <a:ext cx="29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Takes series of single images in CV7000 format. Time series will be concatenated in KNIME.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98350" y="2170227"/>
            <a:ext cx="4876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Choose the timeseries of a specific well and field of view for training. </a:t>
            </a:r>
          </a:p>
          <a:p>
            <a:pPr algn="r"/>
            <a:r>
              <a:rPr lang="en-US" sz="1100" dirty="0"/>
              <a:t>For example, the input selection string for choosing well B06 field F001 would be: </a:t>
            </a:r>
          </a:p>
          <a:p>
            <a:pPr algn="r"/>
            <a:r>
              <a:rPr lang="en-US" sz="1100" dirty="0"/>
              <a:t>‘Plate1_B06_T[0-9]{4}F001L[0-9]{2}A[0-9]{2}Z[0-9]{2}C01.tif’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0B91970-9A48-41DC-A573-E7FE6FF5B88F}"/>
              </a:ext>
            </a:extLst>
          </p:cNvPr>
          <p:cNvSpPr/>
          <p:nvPr/>
        </p:nvSpPr>
        <p:spPr>
          <a:xfrm>
            <a:off x="4762500" y="2250205"/>
            <a:ext cx="173570" cy="4144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1103</Words>
  <Application>Microsoft Macintosh PowerPoint</Application>
  <PresentationFormat>On-screen Show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Patange, Simona (NIH/NCI) [V]</dc:creator>
  <cp:lastModifiedBy>Wan, Yihan (NIH/NCI) [F]</cp:lastModifiedBy>
  <cp:revision>61</cp:revision>
  <dcterms:created xsi:type="dcterms:W3CDTF">2019-02-01T17:47:18Z</dcterms:created>
  <dcterms:modified xsi:type="dcterms:W3CDTF">2019-05-01T02:15:40Z</dcterms:modified>
</cp:coreProperties>
</file>