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4" r:id="rId2"/>
  </p:sldIdLst>
  <p:sldSz cx="9144000" cy="6858000" type="screen4x3"/>
  <p:notesSz cx="7010400" cy="916305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86C8"/>
    <a:srgbClr val="E800C7"/>
    <a:srgbClr val="374600"/>
    <a:srgbClr val="2E9FDF"/>
    <a:srgbClr val="86AA00"/>
    <a:srgbClr val="FA8900"/>
    <a:srgbClr val="E87F00"/>
    <a:srgbClr val="E7B80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4" autoAdjust="0"/>
    <p:restoredTop sz="83488" autoAdjust="0"/>
  </p:normalViewPr>
  <p:slideViewPr>
    <p:cSldViewPr snapToGrid="0">
      <p:cViewPr>
        <p:scale>
          <a:sx n="170" d="100"/>
          <a:sy n="170" d="100"/>
        </p:scale>
        <p:origin x="936" y="894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6419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2384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591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094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2992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 userDrawn="1"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 userDrawn="1"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 userDrawn="1"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 userDrawn="1"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 userDrawn="1"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20914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7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01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1"/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41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 userDrawn="1"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714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9324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3498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5147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8411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799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0706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6267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4538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13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210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8" r:id="rId3"/>
    <p:sldLayoutId id="2147483669" r:id="rId4"/>
    <p:sldLayoutId id="2147483660" r:id="rId5"/>
    <p:sldLayoutId id="2147483661" r:id="rId6"/>
    <p:sldLayoutId id="2147483662" r:id="rId7"/>
    <p:sldLayoutId id="2147483670" r:id="rId8"/>
    <p:sldLayoutId id="2147483666" r:id="rId9"/>
    <p:sldLayoutId id="2147483665" r:id="rId10"/>
    <p:sldLayoutId id="2147483680" r:id="rId11"/>
    <p:sldLayoutId id="2147483667" r:id="rId12"/>
    <p:sldLayoutId id="2147483671" r:id="rId13"/>
    <p:sldLayoutId id="2147483674" r:id="rId14"/>
    <p:sldLayoutId id="2147483675" r:id="rId15"/>
    <p:sldLayoutId id="2147483673" r:id="rId16"/>
    <p:sldLayoutId id="2147483677" r:id="rId17"/>
    <p:sldLayoutId id="2147483676" r:id="rId18"/>
    <p:sldLayoutId id="2147483672" r:id="rId19"/>
    <p:sldLayoutId id="214748367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216" y="1535948"/>
            <a:ext cx="5915769" cy="274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731" y="4571999"/>
            <a:ext cx="8058116" cy="2040961"/>
          </a:xfrm>
        </p:spPr>
        <p:txBody>
          <a:bodyPr/>
          <a:lstStyle/>
          <a:p>
            <a:r>
              <a:rPr lang="en-GB" dirty="0" smtClean="0"/>
              <a:t>Users are required to “LOG IN” using an existing </a:t>
            </a:r>
            <a:r>
              <a:rPr lang="en-GB" dirty="0" err="1" smtClean="0"/>
              <a:t>Facebook</a:t>
            </a:r>
            <a:r>
              <a:rPr lang="en-GB" dirty="0" smtClean="0"/>
              <a:t> or Google account, or can sign up for a login using the “SIGN UP” button</a:t>
            </a:r>
            <a:r>
              <a:rPr lang="en-GB" dirty="0" smtClean="0"/>
              <a:t>. Your </a:t>
            </a:r>
            <a:r>
              <a:rPr lang="en-GB" dirty="0" err="1" smtClean="0"/>
              <a:t>gmail</a:t>
            </a:r>
            <a:r>
              <a:rPr lang="en-GB" dirty="0" smtClean="0"/>
              <a:t> account through your university may be used for authentication. </a:t>
            </a: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189869" y="706612"/>
            <a:ext cx="2640628" cy="4286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FEATURES:</a:t>
            </a: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a.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Metabid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is initially active where you may use the 3rd party login or your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account.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r>
              <a:rPr lang="en-US" sz="1100" b="1" dirty="0" smtClean="0">
                <a:solidFill>
                  <a:schemeClr val="accent5"/>
                </a:solidFill>
                <a:latin typeface="+mj-lt"/>
              </a:rPr>
              <a:t>b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 Metabolite name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click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on this tab to register for an account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r>
              <a:rPr lang="en-US" sz="1100" b="1" dirty="0" smtClean="0">
                <a:solidFill>
                  <a:schemeClr val="accent2"/>
                </a:solidFill>
                <a:latin typeface="+mj-lt"/>
              </a:rPr>
              <a:t>c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 helpful columns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columns C-H are an example of additional metabolite information. </a:t>
            </a:r>
            <a:r>
              <a:rPr lang="en-US" sz="1100" smtClean="0">
                <a:solidFill>
                  <a:schemeClr val="tx2"/>
                </a:solidFill>
                <a:latin typeface="+mj-lt"/>
              </a:rPr>
              <a:t>If possible, cohorts should include as much metabolite information as possible to help in harmonization especially mass charge, retention time, and HMDB </a:t>
            </a:r>
            <a:r>
              <a:rPr lang="en-US" sz="1100" smtClean="0">
                <a:solidFill>
                  <a:schemeClr val="tx2"/>
                </a:solidFill>
                <a:latin typeface="+mj-lt"/>
              </a:rPr>
              <a:t>ID</a:t>
            </a:r>
            <a:r>
              <a:rPr lang="en-US" sz="1100" smtClean="0">
                <a:solidFill>
                  <a:schemeClr val="tx2"/>
                </a:solidFill>
                <a:latin typeface="+mj-lt"/>
              </a:rPr>
              <a:t>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​"/>
              <a:tabLst/>
              <a:defRPr/>
            </a:pPr>
            <a:endParaRPr kumimoji="0" lang="e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 bwMode="gray">
          <a:xfrm flipH="1" flipV="1">
            <a:off x="469127" y="1343770"/>
            <a:ext cx="787" cy="333429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gray">
          <a:xfrm>
            <a:off x="233540" y="105430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  <a:endParaRPr lang="en-US" sz="1400" i="1" dirty="0">
              <a:solidFill>
                <a:schemeClr val="accent4"/>
              </a:solidFill>
              <a:latin typeface="Georgia" pitchFamily="18" charset="0"/>
              <a:sym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 bwMode="gray">
          <a:xfrm flipV="1">
            <a:off x="1873599" y="1224501"/>
            <a:ext cx="2909" cy="442667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gray">
          <a:xfrm>
            <a:off x="1621591" y="93504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  <a:endParaRPr lang="en-US" sz="1400" i="1" dirty="0">
              <a:solidFill>
                <a:schemeClr val="accent5"/>
              </a:solidFill>
              <a:latin typeface="Georgia" pitchFamily="18" charset="0"/>
              <a:sym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 bwMode="gray">
          <a:xfrm>
            <a:off x="2505307" y="1385596"/>
            <a:ext cx="3100363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gray">
          <a:xfrm>
            <a:off x="3886455" y="109933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  <a:endParaRPr lang="en-US" sz="1400" i="1" dirty="0">
              <a:solidFill>
                <a:schemeClr val="accent2"/>
              </a:solidFill>
              <a:latin typeface="Georgia" pitchFamily="18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79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Duarte_Slidedocs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28323</TotalTime>
  <Words>122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Duarte_Slidedocs</vt:lpstr>
      <vt:lpstr>Slide 1</vt:lpstr>
    </vt:vector>
  </TitlesOfParts>
  <Company>Duarte, Inc. 650-625-8200 info@duarte.com www.duarte.com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www.duarte.com slidedoc</dc:subject>
  <dc:creator>Nancy Duarte</dc:creator>
  <cp:keywords>slidedoc slidedocs Duarte, Inc. Nancy Duarte</cp:keywords>
  <dc:description>How do I make a slidedoc? What is a slidedoc?</dc:description>
  <cp:lastModifiedBy>ella</cp:lastModifiedBy>
  <cp:revision>189</cp:revision>
  <cp:lastPrinted>2014-02-20T16:35:04Z</cp:lastPrinted>
  <dcterms:created xsi:type="dcterms:W3CDTF">2014-01-14T20:20:43Z</dcterms:created>
  <dcterms:modified xsi:type="dcterms:W3CDTF">2018-09-17T11:42:53Z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24749045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