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97DED-2B68-492C-A1FD-1E2BD96B1194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29CB1-95DD-447B-9EBB-6B340C0EF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9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58" name="Group 157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9" name="Group 158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8" name="Straight Connector 267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0" name="Group 269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0" name="Group 159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33" name="Straight Connector 232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Group 233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5" name="Straight Connector 244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8" name="Straight Connector 197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 198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0" name="Straight Connector 209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1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018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134598"/>
            <a:ext cx="2640628" cy="5264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1" name="Content Placeholder 2"/>
          <p:cNvSpPr>
            <a:spLocks noGrp="1"/>
          </p:cNvSpPr>
          <p:nvPr>
            <p:ph idx="11"/>
          </p:nvPr>
        </p:nvSpPr>
        <p:spPr>
          <a:xfrm>
            <a:off x="3256668" y="1134598"/>
            <a:ext cx="2640628" cy="5264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134598"/>
            <a:ext cx="2640628" cy="5264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4" name="Group 153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5" name="Group 154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4" name="Straight Connector 263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 265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29" name="Straight Connector 228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9" name="Straight Connector 158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579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:1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134598"/>
            <a:ext cx="5439564" cy="5264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134598"/>
            <a:ext cx="2640628" cy="5264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4" name="Group 153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5" name="Group 154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4" name="Straight Connector 263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 265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29" name="Straight Connector 228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9" name="Straight Connector 158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3199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3714750"/>
            <a:ext cx="1523417" cy="2684461"/>
          </a:xfrm>
          <a:solidFill>
            <a:schemeClr val="tx2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9" name="Content Placeholder 2"/>
          <p:cNvSpPr>
            <a:spLocks noGrp="1"/>
          </p:cNvSpPr>
          <p:nvPr>
            <p:ph idx="11"/>
          </p:nvPr>
        </p:nvSpPr>
        <p:spPr>
          <a:xfrm>
            <a:off x="2133550" y="3714750"/>
            <a:ext cx="1523417" cy="2684461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1" name="Content Placeholder 2"/>
          <p:cNvSpPr>
            <a:spLocks noGrp="1"/>
          </p:cNvSpPr>
          <p:nvPr>
            <p:ph idx="12"/>
          </p:nvPr>
        </p:nvSpPr>
        <p:spPr>
          <a:xfrm>
            <a:off x="3822113" y="3714750"/>
            <a:ext cx="1523417" cy="2684461"/>
          </a:xfrm>
          <a:solidFill>
            <a:schemeClr val="accent2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2" name="Content Placeholder 2"/>
          <p:cNvSpPr>
            <a:spLocks noGrp="1"/>
          </p:cNvSpPr>
          <p:nvPr>
            <p:ph idx="13"/>
          </p:nvPr>
        </p:nvSpPr>
        <p:spPr>
          <a:xfrm>
            <a:off x="5485185" y="3714750"/>
            <a:ext cx="1523417" cy="2684461"/>
          </a:xfrm>
          <a:solidFill>
            <a:schemeClr val="accent3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3" name="Content Placeholder 2"/>
          <p:cNvSpPr>
            <a:spLocks noGrp="1"/>
          </p:cNvSpPr>
          <p:nvPr>
            <p:ph idx="14"/>
          </p:nvPr>
        </p:nvSpPr>
        <p:spPr>
          <a:xfrm>
            <a:off x="7161002" y="3714750"/>
            <a:ext cx="1523417" cy="2684461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5" name="Group 154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6" name="Group 155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9" name="Straight Connector 268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1" name="Group 270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7" name="Group 156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34" name="Straight Connector 233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5" name="Group 23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6" name="Straight Connector 245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9" name="Straight Connector 198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0" name="Group 199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1" name="Straight Connector 210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158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0" name="Straight Connector 159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2" name="Group 161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305" name="Straight Connector 304"/>
          <p:cNvCxnSpPr/>
          <p:nvPr/>
        </p:nvCxnSpPr>
        <p:spPr>
          <a:xfrm>
            <a:off x="459580" y="2609850"/>
            <a:ext cx="152156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2135398" y="2609850"/>
            <a:ext cx="152156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3823961" y="2609850"/>
            <a:ext cx="15215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5487033" y="2609850"/>
            <a:ext cx="152156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7162850" y="2609850"/>
            <a:ext cx="152156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2133600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4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59580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tx2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3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821530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4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5484602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7160419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1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7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2135398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4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18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3810000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19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486400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3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20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7168662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1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21" name="Text Placeholder 2"/>
          <p:cNvSpPr>
            <a:spLocks noGrp="1"/>
          </p:cNvSpPr>
          <p:nvPr>
            <p:ph type="body" idx="26"/>
          </p:nvPr>
        </p:nvSpPr>
        <p:spPr>
          <a:xfrm>
            <a:off x="457731" y="1815188"/>
            <a:ext cx="1522202" cy="708655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2400" b="1" i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160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9" name="Group 158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8" name="Straight Connector 267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0" name="Group 269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0" name="Group 159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33" name="Straight Connector 232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Group 233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5" name="Straight Connector 244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8" name="Straight Connector 197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 198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0" name="Straight Connector 209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1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6" name="Content Placeholder 2"/>
          <p:cNvSpPr>
            <a:spLocks noGrp="1"/>
          </p:cNvSpPr>
          <p:nvPr>
            <p:ph idx="12"/>
          </p:nvPr>
        </p:nvSpPr>
        <p:spPr>
          <a:xfrm>
            <a:off x="6043787" y="457200"/>
            <a:ext cx="2640628" cy="5942011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4625" indent="-174625">
              <a:spcBef>
                <a:spcPts val="36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74625" indent="-174625">
              <a:lnSpc>
                <a:spcPct val="85000"/>
              </a:lnSpc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4625" indent="-174625">
              <a:defRPr/>
            </a:lvl4pPr>
            <a:lvl5pPr marL="174625" indent="-174625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</a:p>
        </p:txBody>
      </p:sp>
      <p:sp>
        <p:nvSpPr>
          <p:cNvPr id="310" name="Content Placeholder 2"/>
          <p:cNvSpPr>
            <a:spLocks noGrp="1"/>
          </p:cNvSpPr>
          <p:nvPr>
            <p:ph idx="15"/>
          </p:nvPr>
        </p:nvSpPr>
        <p:spPr>
          <a:xfrm>
            <a:off x="457732" y="457200"/>
            <a:ext cx="2640628" cy="5942011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4625" indent="-174625">
              <a:spcBef>
                <a:spcPts val="36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74625" indent="-174625">
              <a:lnSpc>
                <a:spcPct val="85000"/>
              </a:lnSpc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4625" indent="-174625">
              <a:defRPr/>
            </a:lvl4pPr>
            <a:lvl5pPr marL="174625" indent="-174625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1" name="Content Placeholder 2"/>
          <p:cNvSpPr>
            <a:spLocks noGrp="1"/>
          </p:cNvSpPr>
          <p:nvPr>
            <p:ph idx="14"/>
          </p:nvPr>
        </p:nvSpPr>
        <p:spPr>
          <a:xfrm>
            <a:off x="3256668" y="457200"/>
            <a:ext cx="2640628" cy="5942011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4625" indent="-174625">
              <a:spcBef>
                <a:spcPts val="36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74625" indent="-174625">
              <a:lnSpc>
                <a:spcPct val="85000"/>
              </a:lnSpc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4625" indent="-174625">
              <a:defRPr/>
            </a:lvl4pPr>
            <a:lvl5pPr marL="174625" indent="-174625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5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0452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454006"/>
            <a:ext cx="8226689" cy="3255751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sz="66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 flipH="1">
            <a:off x="457732" y="4030998"/>
            <a:ext cx="82266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4320518"/>
            <a:ext cx="5438508" cy="2087240"/>
          </a:xfrm>
        </p:spPr>
        <p:txBody>
          <a:bodyPr>
            <a:noAutofit/>
          </a:bodyPr>
          <a:lstStyle>
            <a:lvl1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43787" y="4183401"/>
            <a:ext cx="2640634" cy="2215810"/>
          </a:xfrm>
        </p:spPr>
        <p:txBody>
          <a:bodyPr anchor="ctr">
            <a:noAutofit/>
          </a:bodyPr>
          <a:lstStyle>
            <a:lvl1pPr algn="r">
              <a:buFontTx/>
              <a:buNone/>
              <a:defRPr sz="13300" b="1" i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3244026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section Divid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454006"/>
            <a:ext cx="8226689" cy="3255751"/>
          </a:xfrm>
        </p:spPr>
        <p:txBody>
          <a:bodyPr>
            <a:noAutofit/>
          </a:bodyPr>
          <a:lstStyle>
            <a:lvl1pPr marL="685800" indent="-685800">
              <a:lnSpc>
                <a:spcPct val="90000"/>
              </a:lnSpc>
              <a:spcAft>
                <a:spcPts val="600"/>
              </a:spcAft>
              <a:buFont typeface="Georgia" panose="02040502050405020303" pitchFamily="18" charset="0"/>
              <a:buChar char="+"/>
              <a:defRPr sz="5000" i="1" cap="none" spc="-1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spc="0" baseline="0" dirty="0">
                <a:solidFill>
                  <a:schemeClr val="bg1"/>
                </a:solidFill>
                <a:latin typeface="+mj-lt"/>
              </a:rPr>
              <a:t>© Duarte, Inc. 2014</a:t>
            </a:r>
          </a:p>
        </p:txBody>
      </p:sp>
      <p:cxnSp>
        <p:nvCxnSpPr>
          <p:cNvPr id="153" name="Straight Connector 152"/>
          <p:cNvCxnSpPr/>
          <p:nvPr/>
        </p:nvCxnSpPr>
        <p:spPr>
          <a:xfrm flipH="1">
            <a:off x="457732" y="4030998"/>
            <a:ext cx="82266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4320136"/>
            <a:ext cx="5438508" cy="2079076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43787" y="4183401"/>
            <a:ext cx="2640634" cy="2215810"/>
          </a:xfrm>
        </p:spPr>
        <p:txBody>
          <a:bodyPr anchor="ctr">
            <a:noAutofit/>
          </a:bodyPr>
          <a:lstStyle>
            <a:lvl1pPr algn="r">
              <a:buFontTx/>
              <a:buNone/>
              <a:defRPr sz="13300" b="1" i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3487294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2" y="1144955"/>
            <a:ext cx="6830170" cy="351208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sz="660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5130683"/>
            <a:ext cx="8229068" cy="1268528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Aft>
                <a:spcPts val="600"/>
              </a:spcAft>
              <a:buNone/>
              <a:defRPr sz="1100" b="0" i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sz="1100" b="0" i="0">
                <a:solidFill>
                  <a:schemeClr val="tx2"/>
                </a:solidFill>
                <a:latin typeface="+mj-lt"/>
              </a:defRPr>
            </a:lvl2pPr>
            <a:lvl3pPr>
              <a:defRPr sz="1100" b="0" i="0">
                <a:solidFill>
                  <a:schemeClr val="tx2"/>
                </a:solidFill>
                <a:latin typeface="+mj-lt"/>
              </a:defRPr>
            </a:lvl3pPr>
            <a:lvl4pPr>
              <a:defRPr sz="1100" b="0" i="0">
                <a:solidFill>
                  <a:schemeClr val="tx2"/>
                </a:solidFill>
                <a:latin typeface="+mj-lt"/>
              </a:defRPr>
            </a:lvl4pPr>
            <a:lvl5pPr>
              <a:defRPr sz="1100" b="0" i="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457200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 i="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u="none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u="none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u="none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</a:p>
        </p:txBody>
      </p:sp>
      <p:cxnSp>
        <p:nvCxnSpPr>
          <p:cNvPr id="167" name="Straight Connector 166"/>
          <p:cNvCxnSpPr/>
          <p:nvPr/>
        </p:nvCxnSpPr>
        <p:spPr>
          <a:xfrm>
            <a:off x="460845" y="4978282"/>
            <a:ext cx="8222310" cy="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73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4035293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</a:p>
        </p:txBody>
      </p:sp>
      <p:sp>
        <p:nvSpPr>
          <p:cNvPr id="162" name="Content Placeholder 2"/>
          <p:cNvSpPr>
            <a:spLocks noGrp="1"/>
          </p:cNvSpPr>
          <p:nvPr>
            <p:ph idx="18"/>
          </p:nvPr>
        </p:nvSpPr>
        <p:spPr>
          <a:xfrm>
            <a:off x="457731" y="1816100"/>
            <a:ext cx="8290029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9158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4035293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</a:p>
        </p:txBody>
      </p:sp>
      <p:sp>
        <p:nvSpPr>
          <p:cNvPr id="157" name="Text Placeholder 2"/>
          <p:cNvSpPr>
            <a:spLocks noGrp="1"/>
          </p:cNvSpPr>
          <p:nvPr>
            <p:ph type="body" idx="16"/>
          </p:nvPr>
        </p:nvSpPr>
        <p:spPr>
          <a:xfrm>
            <a:off x="4647276" y="1134598"/>
            <a:ext cx="4037145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2" name="Content Placeholder 2"/>
          <p:cNvSpPr>
            <a:spLocks noGrp="1"/>
          </p:cNvSpPr>
          <p:nvPr>
            <p:ph idx="18"/>
          </p:nvPr>
        </p:nvSpPr>
        <p:spPr>
          <a:xfrm>
            <a:off x="457731" y="1816100"/>
            <a:ext cx="4037141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9"/>
          </p:nvPr>
        </p:nvSpPr>
        <p:spPr>
          <a:xfrm>
            <a:off x="4644508" y="1816100"/>
            <a:ext cx="4037141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1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101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4035293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</a:p>
        </p:txBody>
      </p:sp>
      <p:sp>
        <p:nvSpPr>
          <p:cNvPr id="157" name="Text Placeholder 2"/>
          <p:cNvSpPr>
            <a:spLocks noGrp="1"/>
          </p:cNvSpPr>
          <p:nvPr>
            <p:ph type="body" idx="16"/>
          </p:nvPr>
        </p:nvSpPr>
        <p:spPr>
          <a:xfrm>
            <a:off x="4647276" y="1134598"/>
            <a:ext cx="4037139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0" name="Content Placeholder 2"/>
          <p:cNvSpPr>
            <a:spLocks noGrp="1"/>
          </p:cNvSpPr>
          <p:nvPr>
            <p:ph idx="12"/>
          </p:nvPr>
        </p:nvSpPr>
        <p:spPr>
          <a:xfrm>
            <a:off x="6043787" y="1816100"/>
            <a:ext cx="2640628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1" name="Content Placeholder 2"/>
          <p:cNvSpPr>
            <a:spLocks noGrp="1"/>
          </p:cNvSpPr>
          <p:nvPr>
            <p:ph idx="17"/>
          </p:nvPr>
        </p:nvSpPr>
        <p:spPr>
          <a:xfrm>
            <a:off x="3256668" y="1816100"/>
            <a:ext cx="2640628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2" name="Content Placeholder 2"/>
          <p:cNvSpPr>
            <a:spLocks noGrp="1"/>
          </p:cNvSpPr>
          <p:nvPr>
            <p:ph idx="18"/>
          </p:nvPr>
        </p:nvSpPr>
        <p:spPr>
          <a:xfrm>
            <a:off x="457732" y="1816100"/>
            <a:ext cx="2640628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3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744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4037143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4" name="Content Placeholder 2"/>
          <p:cNvSpPr>
            <a:spLocks noGrp="1"/>
          </p:cNvSpPr>
          <p:nvPr>
            <p:ph idx="12"/>
          </p:nvPr>
        </p:nvSpPr>
        <p:spPr>
          <a:xfrm>
            <a:off x="4647276" y="1816100"/>
            <a:ext cx="4037143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03" name="Group 302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304" name="Group 303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413" name="Straight Connector 412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5" name="Group 414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6" name="Straight Connector 44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6" name="Group 415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4" name="Straight Connector 44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7" name="Group 416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2" name="Straight Connector 44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8" name="Group 417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0" name="Straight Connector 43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9" name="Group 418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8" name="Straight Connector 43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0" name="Group 419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6" name="Straight Connector 43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1" name="Group 420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4" name="Straight Connector 43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2" name="Group 421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2" name="Straight Connector 43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3" name="Group 422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0" name="Straight Connector 42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4" name="Group 423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8" name="Straight Connector 42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5" name="Group 424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6" name="Straight Connector 42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5" name="Group 304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78" name="Straight Connector 377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" name="Group 378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11" name="Straight Connector 41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0" name="Group 379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9" name="Straight Connector 40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7" name="Straight Connector 4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2" name="Group 381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5" name="Straight Connector 40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3" name="Straight Connector 40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4" name="Group 383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1" name="Straight Connector 4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5" name="Group 384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9" name="Straight Connector 3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6" name="Group 385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7" name="Straight Connector 3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7" name="Group 386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5" name="Straight Connector 3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8" name="Group 387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3" name="Straight Connector 3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9" name="Group 388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1" name="Straight Connector 3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43" name="Straight Connector 342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 343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5" name="Group 344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4" name="Straight Connector 37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6" name="Group 345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2" name="Straight Connector 37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0" name="Straight Connector 36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 347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8" name="Straight Connector 36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" name="Group 348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6" name="Straight Connector 36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4" name="Straight Connector 36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" name="Group 350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0" name="Straight Connector 3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Group 352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8" name="Straight Connector 3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6" name="Straight Connector 3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5" name="Straight Connector 354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308" name="Straight Connector 307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0" name="Group 309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2" name="Group 311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5" name="Straight Connector 33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1" name="Straight Connector 33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9" name="Straight Connector 32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7" name="Straight Connector 3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 317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" name="Group 318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" name="Group 319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18312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454006"/>
            <a:ext cx="8226689" cy="3255751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sz="66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</a:p>
        </p:txBody>
      </p:sp>
      <p:cxnSp>
        <p:nvCxnSpPr>
          <p:cNvPr id="153" name="Straight Connector 152"/>
          <p:cNvCxnSpPr/>
          <p:nvPr/>
        </p:nvCxnSpPr>
        <p:spPr>
          <a:xfrm flipH="1">
            <a:off x="457732" y="4030998"/>
            <a:ext cx="82266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472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 Pag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854295" y="154896"/>
            <a:ext cx="3426865" cy="3255751"/>
          </a:xfrm>
        </p:spPr>
        <p:txBody>
          <a:bodyPr anchor="b">
            <a:noAutofit/>
          </a:bodyPr>
          <a:lstStyle>
            <a:lvl1pPr algn="ctr">
              <a:lnSpc>
                <a:spcPct val="90000"/>
              </a:lnSpc>
              <a:spcAft>
                <a:spcPts val="600"/>
              </a:spcAft>
              <a:defRPr sz="5600" cap="none" spc="-15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47" name="Text Placeholder 6"/>
          <p:cNvSpPr>
            <a:spLocks noGrp="1"/>
          </p:cNvSpPr>
          <p:nvPr>
            <p:ph type="body" sz="quarter" idx="14"/>
          </p:nvPr>
        </p:nvSpPr>
        <p:spPr bwMode="gray">
          <a:xfrm>
            <a:off x="2926934" y="3506076"/>
            <a:ext cx="3281586" cy="2527969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2200" i="1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10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10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 bwMode="gray">
          <a:xfrm>
            <a:off x="3396946" y="6229350"/>
            <a:ext cx="2341562" cy="460375"/>
          </a:xfrm>
        </p:spPr>
        <p:txBody>
          <a:bodyPr/>
          <a:lstStyle>
            <a:lvl3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32923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B0CC-6A03-4EE1-A466-8815D1197F45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4D6E-1939-4C24-AAFF-B802D145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1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2640628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1" name="Content Placeholder 2"/>
          <p:cNvSpPr>
            <a:spLocks noGrp="1"/>
          </p:cNvSpPr>
          <p:nvPr>
            <p:ph idx="11"/>
          </p:nvPr>
        </p:nvSpPr>
        <p:spPr>
          <a:xfrm>
            <a:off x="3256668" y="1816100"/>
            <a:ext cx="5430132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3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026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5439564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816100"/>
            <a:ext cx="2640628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808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2640628" cy="45831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1" name="Content Placeholder 2"/>
          <p:cNvSpPr>
            <a:spLocks noGrp="1"/>
          </p:cNvSpPr>
          <p:nvPr>
            <p:ph idx="11"/>
          </p:nvPr>
        </p:nvSpPr>
        <p:spPr>
          <a:xfrm>
            <a:off x="3256668" y="1816100"/>
            <a:ext cx="2640628" cy="45831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816100"/>
            <a:ext cx="2640628" cy="45831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279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6" name="Content Placeholder 2"/>
          <p:cNvSpPr>
            <a:spLocks noGrp="1"/>
          </p:cNvSpPr>
          <p:nvPr>
            <p:ph idx="11"/>
          </p:nvPr>
        </p:nvSpPr>
        <p:spPr>
          <a:xfrm>
            <a:off x="2552504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7" name="Content Placeholder 2"/>
          <p:cNvSpPr>
            <a:spLocks noGrp="1"/>
          </p:cNvSpPr>
          <p:nvPr>
            <p:ph idx="12"/>
          </p:nvPr>
        </p:nvSpPr>
        <p:spPr>
          <a:xfrm>
            <a:off x="4647276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8" name="Content Placeholder 2"/>
          <p:cNvSpPr>
            <a:spLocks noGrp="1"/>
          </p:cNvSpPr>
          <p:nvPr>
            <p:ph idx="13"/>
          </p:nvPr>
        </p:nvSpPr>
        <p:spPr>
          <a:xfrm>
            <a:off x="6744429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70" name="Group 169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9" name="Straight Connector 278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1" name="Group 280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2" name="Straight Connector 31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6" name="Straight Connector 30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" name="Group 288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0" name="Group 289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1" name="Group 290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 170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4" name="Straight Connector 243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" name="Group 24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Group 25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5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6" name="Straight Connector 255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9" name="Straight Connector 208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0" name="Group 209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Group 21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Group 218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1" name="Straight Connector 220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4" name="Straight Connector 173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213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9" name="Content Placeholder 2"/>
          <p:cNvSpPr>
            <a:spLocks noGrp="1"/>
          </p:cNvSpPr>
          <p:nvPr>
            <p:ph idx="11"/>
          </p:nvPr>
        </p:nvSpPr>
        <p:spPr>
          <a:xfrm>
            <a:off x="2133550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1" name="Content Placeholder 2"/>
          <p:cNvSpPr>
            <a:spLocks noGrp="1"/>
          </p:cNvSpPr>
          <p:nvPr>
            <p:ph idx="12"/>
          </p:nvPr>
        </p:nvSpPr>
        <p:spPr>
          <a:xfrm>
            <a:off x="3822113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2" name="Content Placeholder 2"/>
          <p:cNvSpPr>
            <a:spLocks noGrp="1"/>
          </p:cNvSpPr>
          <p:nvPr>
            <p:ph idx="13"/>
          </p:nvPr>
        </p:nvSpPr>
        <p:spPr>
          <a:xfrm>
            <a:off x="5485185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3" name="Content Placeholder 2"/>
          <p:cNvSpPr>
            <a:spLocks noGrp="1"/>
          </p:cNvSpPr>
          <p:nvPr>
            <p:ph idx="14"/>
          </p:nvPr>
        </p:nvSpPr>
        <p:spPr>
          <a:xfrm>
            <a:off x="7161002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9" name="Group 178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80" name="Group 179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89" name="Straight Connector 288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1" name="Group 290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2" name="Group 29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3" name="Group 29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4" name="Group 29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6" name="Straight Connector 3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5" name="Group 29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6" name="Group 29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2" name="Straight Connector 31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7" name="Group 296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8" name="Group 29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9" name="Group 298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6" name="Straight Connector 30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0" name="Group 299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300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1" name="Group 180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5" name="Group 25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6" name="Group 25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7" name="Group 256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8" name="Group 25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0" name="Group 259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1" name="Group 260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2" name="Group 26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3" name="Group 26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4" name="Group 26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5" name="Group 26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6" name="Straight Connector 265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19" name="Straight Connector 218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Group 219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Group 220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2" name="Group 22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Group 22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" name="Group 22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22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229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1" name="Straight Connector 230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84" name="Straight Connector 183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6" name="Group 185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Group 186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oup 187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" name="Group 192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6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144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pli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6" name="Content Placeholder 2"/>
          <p:cNvSpPr>
            <a:spLocks noGrp="1"/>
          </p:cNvSpPr>
          <p:nvPr>
            <p:ph idx="11"/>
          </p:nvPr>
        </p:nvSpPr>
        <p:spPr>
          <a:xfrm>
            <a:off x="2552504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7" name="Content Placeholder 2"/>
          <p:cNvSpPr>
            <a:spLocks noGrp="1"/>
          </p:cNvSpPr>
          <p:nvPr>
            <p:ph idx="12"/>
          </p:nvPr>
        </p:nvSpPr>
        <p:spPr>
          <a:xfrm>
            <a:off x="4647276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8" name="Content Placeholder 2"/>
          <p:cNvSpPr>
            <a:spLocks noGrp="1"/>
          </p:cNvSpPr>
          <p:nvPr>
            <p:ph idx="13"/>
          </p:nvPr>
        </p:nvSpPr>
        <p:spPr>
          <a:xfrm>
            <a:off x="6744429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70" name="Group 169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9" name="Straight Connector 278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1" name="Group 280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2" name="Straight Connector 31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6" name="Straight Connector 30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" name="Group 288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0" name="Group 289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1" name="Group 290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 170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4" name="Straight Connector 243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" name="Group 24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Group 25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5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6" name="Straight Connector 255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9" name="Straight Connector 208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0" name="Group 209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Group 21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Group 218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1" name="Straight Connector 220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4" name="Straight Connector 173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Content Placeholder 2"/>
          <p:cNvSpPr>
            <a:spLocks noGrp="1"/>
          </p:cNvSpPr>
          <p:nvPr>
            <p:ph idx="14"/>
          </p:nvPr>
        </p:nvSpPr>
        <p:spPr>
          <a:xfrm>
            <a:off x="457732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6" name="Content Placeholder 2"/>
          <p:cNvSpPr>
            <a:spLocks noGrp="1"/>
          </p:cNvSpPr>
          <p:nvPr>
            <p:ph idx="15"/>
          </p:nvPr>
        </p:nvSpPr>
        <p:spPr>
          <a:xfrm>
            <a:off x="2552504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7" name="Content Placeholder 2"/>
          <p:cNvSpPr>
            <a:spLocks noGrp="1"/>
          </p:cNvSpPr>
          <p:nvPr>
            <p:ph idx="16"/>
          </p:nvPr>
        </p:nvSpPr>
        <p:spPr>
          <a:xfrm>
            <a:off x="4647276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8" name="Content Placeholder 2"/>
          <p:cNvSpPr>
            <a:spLocks noGrp="1"/>
          </p:cNvSpPr>
          <p:nvPr>
            <p:ph idx="17"/>
          </p:nvPr>
        </p:nvSpPr>
        <p:spPr>
          <a:xfrm>
            <a:off x="6744429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9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483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/>
          </p:nvPr>
        </p:nvSpPr>
        <p:spPr>
          <a:xfrm>
            <a:off x="457732" y="1134598"/>
            <a:ext cx="4037143" cy="5264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4" name="Content Placeholder 2"/>
          <p:cNvSpPr>
            <a:spLocks noGrp="1"/>
          </p:cNvSpPr>
          <p:nvPr>
            <p:ph idx="12"/>
          </p:nvPr>
        </p:nvSpPr>
        <p:spPr>
          <a:xfrm>
            <a:off x="4647276" y="1134598"/>
            <a:ext cx="4037143" cy="5264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5" name="Group 154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4" name="Straight Connector 263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 265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29" name="Straight Connector 228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9" name="Straight Connector 158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9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933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731" y="457200"/>
            <a:ext cx="8226689" cy="524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731" y="1816100"/>
            <a:ext cx="8226689" cy="45831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2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626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Calibri" panose="020F0502020204030204" pitchFamily="34" charset="0"/>
        <a:buChar char="​"/>
        <a:defRPr sz="1500" i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​"/>
        <a:defRPr sz="15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Calibri" panose="020F0502020204030204" pitchFamily="34" charset="0"/>
        <a:buChar char="​"/>
        <a:defRPr sz="1100" kern="1200">
          <a:solidFill>
            <a:schemeClr val="tx2"/>
          </a:solidFill>
          <a:latin typeface="+mj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buFont typeface="Calibri" panose="020F0502020204030204" pitchFamily="34" charset="0"/>
        <a:buChar char="​"/>
        <a:defRPr sz="1100" i="1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50000"/>
        </a:lnSpc>
        <a:spcBef>
          <a:spcPts val="0"/>
        </a:spcBef>
        <a:buFont typeface="Calibri" panose="020F0502020204030204" pitchFamily="34" charset="0"/>
        <a:buChar char="​"/>
        <a:defRPr sz="7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8C88218-7AA3-4EEA-A21D-71F4D88A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input file: subject metabolites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18BA357-5D10-4681-BD16-98DB0F28111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The “SubjectMetabolites” sheet contains the measured metabolite values for the cohort samples.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B45999C0-CE93-4F4F-B95A-7DAACB57B1E0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lvl="2">
              <a:buNone/>
            </a:pPr>
            <a:r>
              <a:rPr lang="en-US" b="1" dirty="0">
                <a:solidFill>
                  <a:schemeClr val="accent4"/>
                </a:solidFill>
              </a:rPr>
              <a:t>a. SubjectMetabolites </a:t>
            </a:r>
            <a:r>
              <a:rPr lang="en-US" dirty="0"/>
              <a:t>This sheet in the input file contains the measured metabolite values for each sample.</a:t>
            </a:r>
            <a:endParaRPr lang="en-US" b="1" dirty="0">
              <a:solidFill>
                <a:schemeClr val="accent5"/>
              </a:solidFill>
            </a:endParaRPr>
          </a:p>
          <a:p>
            <a:pPr lvl="2"/>
            <a:r>
              <a:rPr lang="en-US" b="1" dirty="0">
                <a:solidFill>
                  <a:schemeClr val="accent5"/>
                </a:solidFill>
              </a:rPr>
              <a:t>b. SAMPLE_ID </a:t>
            </a:r>
            <a:r>
              <a:rPr lang="en-US" dirty="0"/>
              <a:t>Column A contains the study sample IDs.</a:t>
            </a:r>
            <a:endParaRPr lang="en-US" b="1" dirty="0">
              <a:solidFill>
                <a:schemeClr val="accent5"/>
              </a:solidFill>
            </a:endParaRP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c. Column names </a:t>
            </a:r>
            <a:r>
              <a:rPr lang="en-US" dirty="0"/>
              <a:t>are contained in row 1 and (except the column named </a:t>
            </a:r>
            <a:r>
              <a:rPr lang="en-US" dirty="0" err="1"/>
              <a:t>sample_ID</a:t>
            </a:r>
            <a:r>
              <a:rPr lang="en-US" dirty="0"/>
              <a:t>) must match the row names under the column “metabid” in sheet “Metabolite”. 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d. Row names </a:t>
            </a:r>
            <a:r>
              <a:rPr lang="en-US" dirty="0"/>
              <a:t>are required to match the row names in the sheet “</a:t>
            </a:r>
            <a:r>
              <a:rPr lang="en-US" dirty="0" err="1"/>
              <a:t>SubjectData</a:t>
            </a:r>
            <a:r>
              <a:rPr lang="en-US" dirty="0"/>
              <a:t>”. </a:t>
            </a:r>
          </a:p>
          <a:p>
            <a:pPr lvl="2"/>
            <a:r>
              <a:rPr lang="en-US" b="1" dirty="0">
                <a:solidFill>
                  <a:schemeClr val="accent3"/>
                </a:solidFill>
              </a:rPr>
              <a:t>e</a:t>
            </a:r>
            <a:r>
              <a:rPr lang="en-US" b="1">
                <a:solidFill>
                  <a:schemeClr val="accent3"/>
                </a:solidFill>
              </a:rPr>
              <a:t>. </a:t>
            </a:r>
            <a:r>
              <a:rPr lang="en-US" b="1" dirty="0">
                <a:solidFill>
                  <a:schemeClr val="accent3"/>
                </a:solidFill>
              </a:rPr>
              <a:t>Metabolite values </a:t>
            </a:r>
            <a:r>
              <a:rPr lang="en-US" dirty="0"/>
              <a:t>cells contain measured metabolite values. For analyses based on correlations (most early analyses, we anticipate), no rescaling of data or transformations are needed, as Spearman correlations are based on rank.</a:t>
            </a:r>
          </a:p>
          <a:p>
            <a:endParaRPr lang="en-US" dirty="0"/>
          </a:p>
        </p:txBody>
      </p:sp>
      <p:pic>
        <p:nvPicPr>
          <p:cNvPr id="45" name="Content Placeholder 35">
            <a:extLst>
              <a:ext uri="{FF2B5EF4-FFF2-40B4-BE49-F238E27FC236}">
                <a16:creationId xmlns:a16="http://schemas.microsoft.com/office/drawing/2014/main" id="{E2104512-5B26-4836-92CF-F2986B078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32" t="35253"/>
          <a:stretch/>
        </p:blipFill>
        <p:spPr>
          <a:xfrm>
            <a:off x="1382382" y="2870172"/>
            <a:ext cx="3589999" cy="2474969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091F74F-57AF-4F3E-A780-9F76A9C751DF}"/>
              </a:ext>
            </a:extLst>
          </p:cNvPr>
          <p:cNvCxnSpPr/>
          <p:nvPr/>
        </p:nvCxnSpPr>
        <p:spPr bwMode="gray">
          <a:xfrm flipV="1">
            <a:off x="2853626" y="5212596"/>
            <a:ext cx="0" cy="737818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4F461BB-2A9E-4D78-862E-4FC718122343}"/>
              </a:ext>
            </a:extLst>
          </p:cNvPr>
          <p:cNvSpPr txBox="1"/>
          <p:nvPr/>
        </p:nvSpPr>
        <p:spPr bwMode="gray">
          <a:xfrm>
            <a:off x="2628461" y="5950414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4"/>
                </a:solidFill>
                <a:latin typeface="Georgia" pitchFamily="18" charset="0"/>
                <a:sym typeface="Arial"/>
              </a:rPr>
              <a:t>a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F11D820-DE9E-4D13-AE48-D5C7A24BF6F3}"/>
              </a:ext>
            </a:extLst>
          </p:cNvPr>
          <p:cNvCxnSpPr/>
          <p:nvPr/>
        </p:nvCxnSpPr>
        <p:spPr bwMode="gray">
          <a:xfrm flipV="1">
            <a:off x="1706819" y="1951870"/>
            <a:ext cx="0" cy="918618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7FA6507-7E4F-4DF5-A6F5-B6225550E369}"/>
              </a:ext>
            </a:extLst>
          </p:cNvPr>
          <p:cNvSpPr txBox="1"/>
          <p:nvPr/>
        </p:nvSpPr>
        <p:spPr bwMode="gray">
          <a:xfrm>
            <a:off x="1470713" y="1589720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5"/>
                </a:solidFill>
                <a:latin typeface="Georgia" pitchFamily="18" charset="0"/>
                <a:sym typeface="Arial"/>
              </a:rPr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E85DFB-C82B-4F34-85C7-0E1AE5AD5809}"/>
              </a:ext>
            </a:extLst>
          </p:cNvPr>
          <p:cNvSpPr txBox="1"/>
          <p:nvPr/>
        </p:nvSpPr>
        <p:spPr bwMode="gray">
          <a:xfrm>
            <a:off x="2311109" y="1589719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2"/>
                </a:solidFill>
                <a:latin typeface="Georgia" pitchFamily="18" charset="0"/>
                <a:sym typeface="Arial"/>
              </a:rPr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8F46DEB-9376-47B9-8972-F6867FC198AB}"/>
              </a:ext>
            </a:extLst>
          </p:cNvPr>
          <p:cNvSpPr txBox="1"/>
          <p:nvPr/>
        </p:nvSpPr>
        <p:spPr bwMode="gray">
          <a:xfrm>
            <a:off x="359714" y="3038468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1"/>
                </a:solidFill>
                <a:latin typeface="Georgia" pitchFamily="18" charset="0"/>
                <a:sym typeface="Arial"/>
              </a:rPr>
              <a:t>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E018F90-6E40-4132-8F5B-D543519DEB97}"/>
              </a:ext>
            </a:extLst>
          </p:cNvPr>
          <p:cNvCxnSpPr>
            <a:cxnSpLocks/>
          </p:cNvCxnSpPr>
          <p:nvPr/>
        </p:nvCxnSpPr>
        <p:spPr bwMode="gray">
          <a:xfrm flipV="1">
            <a:off x="714146" y="3207445"/>
            <a:ext cx="608295" cy="1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5B0B05-B25D-44D4-B8E2-CD5AB52DB73D}"/>
              </a:ext>
            </a:extLst>
          </p:cNvPr>
          <p:cNvCxnSpPr>
            <a:cxnSpLocks/>
          </p:cNvCxnSpPr>
          <p:nvPr/>
        </p:nvCxnSpPr>
        <p:spPr bwMode="gray">
          <a:xfrm flipV="1">
            <a:off x="686995" y="3919958"/>
            <a:ext cx="2019334" cy="3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F1657F1-39EF-48AB-ABE1-A1A360AB688E}"/>
              </a:ext>
            </a:extLst>
          </p:cNvPr>
          <p:cNvSpPr txBox="1"/>
          <p:nvPr/>
        </p:nvSpPr>
        <p:spPr bwMode="gray">
          <a:xfrm>
            <a:off x="310976" y="3766070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3"/>
                </a:solidFill>
                <a:latin typeface="Georgia" pitchFamily="18" charset="0"/>
                <a:sym typeface="Arial"/>
              </a:rPr>
              <a:t>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0F3979-5705-483D-A263-918F33855F4D}"/>
              </a:ext>
            </a:extLst>
          </p:cNvPr>
          <p:cNvCxnSpPr/>
          <p:nvPr/>
        </p:nvCxnSpPr>
        <p:spPr bwMode="gray">
          <a:xfrm flipV="1">
            <a:off x="2541028" y="1951870"/>
            <a:ext cx="0" cy="918618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46780"/>
      </p:ext>
    </p:extLst>
  </p:cSld>
  <p:clrMapOvr>
    <a:masterClrMapping/>
  </p:clrMapOvr>
</p:sld>
</file>

<file path=ppt/theme/theme1.xml><?xml version="1.0" encoding="utf-8"?>
<a:theme xmlns:a="http://schemas.openxmlformats.org/drawingml/2006/main" name="COMETS_PPT">
  <a:themeElements>
    <a:clrScheme name="Custom 4">
      <a:dk1>
        <a:srgbClr val="2D2D2A"/>
      </a:dk1>
      <a:lt1>
        <a:sysClr val="window" lastClr="FFFFFF"/>
      </a:lt1>
      <a:dk2>
        <a:srgbClr val="696969"/>
      </a:dk2>
      <a:lt2>
        <a:srgbClr val="D1D1D1"/>
      </a:lt2>
      <a:accent1>
        <a:srgbClr val="E7B800"/>
      </a:accent1>
      <a:accent2>
        <a:srgbClr val="86AA00"/>
      </a:accent2>
      <a:accent3>
        <a:srgbClr val="00AFBB"/>
      </a:accent3>
      <a:accent4>
        <a:srgbClr val="2E9FDF"/>
      </a:accent4>
      <a:accent5>
        <a:srgbClr val="FF9E29"/>
      </a:accent5>
      <a:accent6>
        <a:srgbClr val="0F2855"/>
      </a:accent6>
      <a:hlink>
        <a:srgbClr val="64645D"/>
      </a:hlink>
      <a:folHlink>
        <a:srgbClr val="64645D"/>
      </a:folHlink>
    </a:clrScheme>
    <a:fontScheme name="Duarte_SlideDoc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METS_PPT" id="{7BA872CA-2A29-4869-8C52-A7D33C22D485}" vid="{6079F287-028A-4827-9580-FED31853BE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COMETS_PPT</Template>
  <TotalTime>51</TotalTime>
  <Words>149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Georgia</vt:lpstr>
      <vt:lpstr>COMETS_PPT</vt:lpstr>
      <vt:lpstr>Create input file: subject metabolites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input file: subject metabolites</dc:title>
  <dc:creator>Loftfield, Erikka (NIH/NCI) [E]</dc:creator>
  <cp:lastModifiedBy>EL</cp:lastModifiedBy>
  <cp:revision>8</cp:revision>
  <dcterms:created xsi:type="dcterms:W3CDTF">2018-04-20T20:48:29Z</dcterms:created>
  <dcterms:modified xsi:type="dcterms:W3CDTF">2018-07-02T13:58:10Z</dcterms:modified>
</cp:coreProperties>
</file>