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9CB1-95DD-447B-9EBB-6B340C0EF4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9CB1-95DD-447B-9EBB-6B340C0EF4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xmlns="" id="{7CE4E5DF-80D8-42B9-9EE9-90BC57A07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r="8423"/>
          <a:stretch/>
        </p:blipFill>
        <p:spPr>
          <a:xfrm>
            <a:off x="1546235" y="2501153"/>
            <a:ext cx="2890673" cy="343506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file: Descriptive statistics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“descrairwaveYYYY-MM-DD.csv” workbook contains the descriptive statistics for all categorical and continuous variables included in the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>
                <a:solidFill>
                  <a:schemeClr val="accent4"/>
                </a:solidFill>
              </a:rPr>
              <a:t>sum_categorical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output file that contains the descriptive statistics for the categorical variables.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>
                <a:solidFill>
                  <a:schemeClr val="accent5"/>
                </a:solidFill>
              </a:rPr>
              <a:t>descrairwave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(column A) contains the variable name. For example, “</a:t>
            </a:r>
            <a:r>
              <a:rPr lang="en-US" dirty="0" err="1"/>
              <a:t>smk_grp</a:t>
            </a:r>
            <a:r>
              <a:rPr lang="en-US" dirty="0"/>
              <a:t>” is a cigarette smoking status variable with 4-levels.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value </a:t>
            </a:r>
            <a:r>
              <a:rPr lang="en-US" dirty="0"/>
              <a:t>(column B) contains the value of the categorical variable in column A. For example, the values for “</a:t>
            </a:r>
            <a:r>
              <a:rPr lang="en-US" dirty="0" err="1"/>
              <a:t>smk_group</a:t>
            </a:r>
            <a:r>
              <a:rPr lang="en-US" dirty="0"/>
              <a:t>” are 0 (never), 1 (former), 2 (current), 3 (missing).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n </a:t>
            </a:r>
            <a:r>
              <a:rPr lang="en-US" dirty="0"/>
              <a:t>(column C) corresponds to the number of observations for each value of the categorical variable in column A. For example, 576 participants in the example data set are never smokers.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</a:t>
            </a:r>
            <a:r>
              <a:rPr lang="en-US" b="1" dirty="0" err="1">
                <a:solidFill>
                  <a:schemeClr val="accent3"/>
                </a:solidFill>
              </a:rPr>
              <a:t>proporiton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ranges from 0 to 1 and corresponds to the proportion of observations in a given category. For example, the 0.576 (or 57.6%) is the proportion of never smokers in the example data set.</a:t>
            </a:r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06047" y="5936221"/>
            <a:ext cx="0" cy="4055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665873" y="634180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>
            <a:cxnSpLocks/>
          </p:cNvCxnSpPr>
          <p:nvPr/>
        </p:nvCxnSpPr>
        <p:spPr bwMode="gray">
          <a:xfrm flipV="1">
            <a:off x="2127148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1890675" y="179793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2599697" y="179884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3167338" y="179102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3665541" y="179793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DE06144-5112-490E-B472-0112650D50D7}"/>
              </a:ext>
            </a:extLst>
          </p:cNvPr>
          <p:cNvCxnSpPr>
            <a:cxnSpLocks/>
          </p:cNvCxnSpPr>
          <p:nvPr/>
        </p:nvCxnSpPr>
        <p:spPr bwMode="gray">
          <a:xfrm flipV="1">
            <a:off x="2825239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F53AB33-675A-4C3C-83EA-FB64C5FB101F}"/>
              </a:ext>
            </a:extLst>
          </p:cNvPr>
          <p:cNvCxnSpPr>
            <a:cxnSpLocks/>
          </p:cNvCxnSpPr>
          <p:nvPr/>
        </p:nvCxnSpPr>
        <p:spPr bwMode="gray">
          <a:xfrm flipV="1">
            <a:off x="3378300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215392A-FFCA-4273-859E-B48662AA3637}"/>
              </a:ext>
            </a:extLst>
          </p:cNvPr>
          <p:cNvCxnSpPr>
            <a:cxnSpLocks/>
          </p:cNvCxnSpPr>
          <p:nvPr/>
        </p:nvCxnSpPr>
        <p:spPr bwMode="gray">
          <a:xfrm flipV="1">
            <a:off x="3901871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18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file: Descriptive statistics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  <a:latin typeface="Cambria" pitchFamily="18" charset="0"/>
              </a:rPr>
              <a:t>The “descrairwaveYYYY-MM-DD.csv” workbook contains the descriptive statistics for all categorical and continuous variables included in the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731" y="3806970"/>
            <a:ext cx="8226689" cy="2923768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>
                <a:solidFill>
                  <a:schemeClr val="accent4"/>
                </a:solidFill>
              </a:rPr>
              <a:t>sum_continuous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output file that contains the descriptive statistics for the continuous variables. </a:t>
            </a:r>
            <a:r>
              <a:rPr lang="en-US" b="1" dirty="0"/>
              <a:t>Note that the names of categorical variables appear in this sheet but are denoted with an “*”.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>
                <a:solidFill>
                  <a:schemeClr val="accent5"/>
                </a:solidFill>
              </a:rPr>
              <a:t>vars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(column A) contains the variable name for both categorical and continuous* variables. For example, “age” is continuous age in years.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descriptive statistics </a:t>
            </a:r>
            <a:r>
              <a:rPr lang="en-US" dirty="0"/>
              <a:t>(columns B:J) include descriptive statistics including the sample size (n), mean, standard deviation (</a:t>
            </a:r>
            <a:r>
              <a:rPr lang="en-US" dirty="0" err="1"/>
              <a:t>sd</a:t>
            </a:r>
            <a:r>
              <a:rPr lang="en-US" dirty="0"/>
              <a:t>), median, rounded median (trimmed), mean absolute deviation (mad), minimum observed value (min), maximum observed value (max), and range between the minimum and maximum observed values (range) 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measures of distribution </a:t>
            </a:r>
            <a:r>
              <a:rPr lang="en-US" dirty="0"/>
              <a:t>(columns K:L) include skewness (skew), a measure of symmetry, kurtosis, a measure of whether the data are heavy-tailed or light-tailed relative to a normal distribution, and standard error (se), a measure of how far the sample mean is from the true population mean.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Q0.05 to Q0.95 </a:t>
            </a:r>
            <a:r>
              <a:rPr lang="en-US" dirty="0"/>
              <a:t>(columns N:R) represent the 5</a:t>
            </a:r>
            <a:r>
              <a:rPr lang="en-US" baseline="30000" dirty="0"/>
              <a:t>th</a:t>
            </a:r>
            <a:r>
              <a:rPr lang="en-US" dirty="0"/>
              <a:t>, 25</a:t>
            </a:r>
            <a:r>
              <a:rPr lang="en-US" baseline="30000" dirty="0"/>
              <a:t>th</a:t>
            </a:r>
            <a:r>
              <a:rPr lang="en-US" dirty="0"/>
              <a:t>, 75</a:t>
            </a:r>
            <a:r>
              <a:rPr lang="en-US" baseline="30000" dirty="0"/>
              <a:t>th</a:t>
            </a:r>
            <a:r>
              <a:rPr lang="en-US" dirty="0"/>
              <a:t>, and 95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094485" y="349919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529059" y="167794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1009333" y="167577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5019736" y="166340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6417915" y="166340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2BF2AD6-9AA7-42C2-8F45-C6B0487E1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404"/>
          <a:stretch/>
        </p:blipFill>
        <p:spPr>
          <a:xfrm>
            <a:off x="249491" y="2050409"/>
            <a:ext cx="8475410" cy="13711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AB13D46-5EE5-4AE2-84A5-BC115EDB1723}"/>
              </a:ext>
            </a:extLst>
          </p:cNvPr>
          <p:cNvCxnSpPr>
            <a:cxnSpLocks/>
          </p:cNvCxnSpPr>
          <p:nvPr/>
        </p:nvCxnSpPr>
        <p:spPr bwMode="gray">
          <a:xfrm flipV="1">
            <a:off x="765433" y="1950855"/>
            <a:ext cx="0" cy="9955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F7C524-C83A-4226-88CE-7A4AF222A2E9}"/>
              </a:ext>
            </a:extLst>
          </p:cNvPr>
          <p:cNvCxnSpPr>
            <a:cxnSpLocks/>
          </p:cNvCxnSpPr>
          <p:nvPr/>
        </p:nvCxnSpPr>
        <p:spPr bwMode="gray">
          <a:xfrm flipV="1">
            <a:off x="1232158" y="1950855"/>
            <a:ext cx="0" cy="9955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43AC859-D526-49F9-AC6E-B33438D9AE56}"/>
              </a:ext>
            </a:extLst>
          </p:cNvPr>
          <p:cNvCxnSpPr>
            <a:cxnSpLocks/>
          </p:cNvCxnSpPr>
          <p:nvPr/>
        </p:nvCxnSpPr>
        <p:spPr bwMode="gray">
          <a:xfrm flipV="1">
            <a:off x="5256110" y="1941976"/>
            <a:ext cx="0" cy="10843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98B74F1-E397-49A0-B393-BD9F23A8B0A9}"/>
              </a:ext>
            </a:extLst>
          </p:cNvPr>
          <p:cNvCxnSpPr>
            <a:cxnSpLocks/>
          </p:cNvCxnSpPr>
          <p:nvPr/>
        </p:nvCxnSpPr>
        <p:spPr bwMode="gray">
          <a:xfrm flipV="1">
            <a:off x="6654289" y="1935928"/>
            <a:ext cx="0" cy="109705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0859" y="3413005"/>
            <a:ext cx="0" cy="971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1328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4807</TotalTime>
  <Words>439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COMETS_PPT</vt:lpstr>
      <vt:lpstr>Output file: Descriptive statistics </vt:lpstr>
      <vt:lpstr>Output file: Descriptive statistics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ella</cp:lastModifiedBy>
  <cp:revision>24</cp:revision>
  <dcterms:created xsi:type="dcterms:W3CDTF">2018-04-20T20:48:29Z</dcterms:created>
  <dcterms:modified xsi:type="dcterms:W3CDTF">2018-08-19T00:33:48Z</dcterms:modified>
</cp:coreProperties>
</file>