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263" r:id="rId2"/>
    <p:sldId id="335" r:id="rId3"/>
    <p:sldId id="323" r:id="rId4"/>
    <p:sldId id="324" r:id="rId5"/>
    <p:sldId id="333" r:id="rId6"/>
    <p:sldId id="340" r:id="rId7"/>
    <p:sldId id="338" r:id="rId8"/>
    <p:sldId id="341" r:id="rId9"/>
    <p:sldId id="329" r:id="rId10"/>
    <p:sldId id="342" r:id="rId11"/>
    <p:sldId id="343" r:id="rId12"/>
    <p:sldId id="332" r:id="rId13"/>
    <p:sldId id="313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00"/>
    <a:srgbClr val="0077B5"/>
    <a:srgbClr val="636669"/>
    <a:srgbClr val="642F6C"/>
    <a:srgbClr val="652F6C"/>
    <a:srgbClr val="3D5A98"/>
    <a:srgbClr val="1DA1F2"/>
    <a:srgbClr val="177EC8"/>
    <a:srgbClr val="653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638"/>
  </p:normalViewPr>
  <p:slideViewPr>
    <p:cSldViewPr snapToGrid="0" snapToObjects="1" showGuides="1">
      <p:cViewPr varScale="1">
        <p:scale>
          <a:sx n="149" d="100"/>
          <a:sy n="149" d="100"/>
        </p:scale>
        <p:origin x="456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4F1D1-23E5-4061-8681-B691086C4240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6ECAE-8E9D-4B32-BCEC-3E939D317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6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13BFF-A77B-AC43-950D-E78F5D702F8A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EC958-D592-8648-B6E8-61B016290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7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8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5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Standardize how you would code – change variable map</a:t>
            </a:r>
          </a:p>
          <a:p>
            <a:r>
              <a:rPr lang="en-US" dirty="0"/>
              <a:t>Main analyst would set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8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8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EC958-D592-8648-B6E8-61B0162907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Whit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88952" cy="6856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933" y="1409836"/>
            <a:ext cx="11667067" cy="1714231"/>
          </a:xfrm>
        </p:spPr>
        <p:txBody>
          <a:bodyPr anchor="b" anchorCtr="0">
            <a:normAutofit/>
          </a:bodyPr>
          <a:lstStyle>
            <a:lvl1pPr algn="ctr">
              <a:defRPr sz="4000" b="0" baseline="0">
                <a:solidFill>
                  <a:srgbClr val="642F6C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933" y="3428731"/>
            <a:ext cx="11514667" cy="6362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 baseline="0">
                <a:solidFill>
                  <a:srgbClr val="636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4065002"/>
            <a:ext cx="11514667" cy="67209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200" b="0" i="1" baseline="0">
                <a:solidFill>
                  <a:srgbClr val="636669"/>
                </a:solidFill>
                <a:latin typeface="Arial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87846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riz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326"/>
            <a:ext cx="10515600" cy="1207362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7164"/>
          </a:xfrm>
        </p:spPr>
        <p:txBody>
          <a:bodyPr/>
          <a:lstStyle>
            <a:lvl1pPr>
              <a:buClr>
                <a:srgbClr val="44546A"/>
              </a:buClr>
              <a:defRPr sz="2600"/>
            </a:lvl1pPr>
            <a:lvl2pPr>
              <a:buClr>
                <a:srgbClr val="44546A"/>
              </a:buClr>
              <a:defRPr sz="2000"/>
            </a:lvl2pPr>
            <a:lvl3pPr>
              <a:buClr>
                <a:srgbClr val="44546A"/>
              </a:buClr>
              <a:defRPr sz="1600"/>
            </a:lvl3pPr>
            <a:lvl4pPr>
              <a:buClr>
                <a:srgbClr val="44546A"/>
              </a:buClr>
              <a:defRPr sz="1400"/>
            </a:lvl4pPr>
            <a:lvl5pPr>
              <a:buClr>
                <a:srgbClr val="44546A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 userDrawn="1">
          <p15:clr>
            <a:srgbClr val="FBAE40"/>
          </p15:clr>
        </p15:guide>
        <p15:guide id="2" pos="4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_Slide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_Slide_Static w 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0769E-E213-45DA-A49B-0D8A320376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88983"/>
            <a:ext cx="7844722" cy="287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2C6EC-4E15-4EB5-908B-559B3581826F}"/>
              </a:ext>
            </a:extLst>
          </p:cNvPr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t="-12500"/>
          <a:stretch/>
        </p:blipFill>
        <p:spPr bwMode="auto">
          <a:xfrm>
            <a:off x="4177154" y="4619945"/>
            <a:ext cx="390587" cy="3693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A48F7C-029E-4E37-A1A7-E677F7C16236}"/>
              </a:ext>
            </a:extLst>
          </p:cNvPr>
          <p:cNvSpPr/>
          <p:nvPr userDrawn="1"/>
        </p:nvSpPr>
        <p:spPr>
          <a:xfrm>
            <a:off x="4483726" y="4623989"/>
            <a:ext cx="17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A1F2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@ncats_nih_gov</a:t>
            </a:r>
            <a:endParaRPr lang="en-US" dirty="0">
              <a:solidFill>
                <a:srgbClr val="1DA1F2"/>
              </a:solidFill>
            </a:endParaRPr>
          </a:p>
        </p:txBody>
      </p:sp>
      <p:pic>
        <p:nvPicPr>
          <p:cNvPr id="10" name="Picture 9" descr="C:\Users\asiddiqi\AppData\Local\Microsoft\Windows\INetCache\Content.MSO\E4EE3177.tmp">
            <a:extLst>
              <a:ext uri="{FF2B5EF4-FFF2-40B4-BE49-F238E27FC236}">
                <a16:creationId xmlns:a16="http://schemas.microsoft.com/office/drawing/2014/main" id="{6C25BDC6-3F78-4872-937C-6DFA9BE3DF4F}"/>
              </a:ext>
            </a:extLst>
          </p:cNvPr>
          <p:cNvPicPr/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500" r="12054" b="12946"/>
          <a:stretch/>
        </p:blipFill>
        <p:spPr bwMode="auto">
          <a:xfrm>
            <a:off x="6446571" y="4670391"/>
            <a:ext cx="293838" cy="2789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EBF852-A045-454B-B142-092620B1FC73}"/>
              </a:ext>
            </a:extLst>
          </p:cNvPr>
          <p:cNvSpPr/>
          <p:nvPr userDrawn="1"/>
        </p:nvSpPr>
        <p:spPr>
          <a:xfrm>
            <a:off x="6702039" y="4625187"/>
            <a:ext cx="1631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D5A9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@ncats.nih.gov</a:t>
            </a:r>
            <a:endParaRPr lang="en-US" dirty="0">
              <a:solidFill>
                <a:srgbClr val="3D5A98"/>
              </a:solidFill>
            </a:endParaRPr>
          </a:p>
        </p:txBody>
      </p:sp>
      <p:pic>
        <p:nvPicPr>
          <p:cNvPr id="12" name="Graphic 2" descr="World">
            <a:extLst>
              <a:ext uri="{FF2B5EF4-FFF2-40B4-BE49-F238E27FC236}">
                <a16:creationId xmlns:a16="http://schemas.microsoft.com/office/drawing/2014/main" id="{D4A5FFB5-F481-4AB9-BCB9-62BF043CEE47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3038" y="4645145"/>
            <a:ext cx="338543" cy="3294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5942C1-FEE3-449D-997B-9240C4C831F9}"/>
              </a:ext>
            </a:extLst>
          </p:cNvPr>
          <p:cNvSpPr/>
          <p:nvPr userDrawn="1"/>
        </p:nvSpPr>
        <p:spPr>
          <a:xfrm>
            <a:off x="2495560" y="462518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7EC8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ncats.nih.gov</a:t>
            </a:r>
            <a:endParaRPr lang="en-US" dirty="0">
              <a:solidFill>
                <a:srgbClr val="177EC8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40DB24-D025-4225-B336-F61C4A01B8DD}"/>
              </a:ext>
            </a:extLst>
          </p:cNvPr>
          <p:cNvPicPr/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4" t="15002" r="7690" b="4998"/>
          <a:stretch/>
        </p:blipFill>
        <p:spPr bwMode="auto">
          <a:xfrm>
            <a:off x="8551264" y="4670391"/>
            <a:ext cx="293838" cy="278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43DE2E-D422-4B30-A78D-7F20E0CFDB9D}"/>
              </a:ext>
            </a:extLst>
          </p:cNvPr>
          <p:cNvSpPr/>
          <p:nvPr userDrawn="1"/>
        </p:nvSpPr>
        <p:spPr>
          <a:xfrm>
            <a:off x="8828918" y="4625187"/>
            <a:ext cx="121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7B5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NIH-NCATS</a:t>
            </a:r>
            <a:endParaRPr lang="en-US" dirty="0">
              <a:solidFill>
                <a:srgbClr val="0077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8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57" t="89524"/>
          <a:stretch/>
        </p:blipFill>
        <p:spPr>
          <a:xfrm>
            <a:off x="9248502" y="6139542"/>
            <a:ext cx="2943497" cy="7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7" r:id="rId3"/>
    <p:sldLayoutId id="2147483689" r:id="rId4"/>
    <p:sldLayoutId id="2147483682" r:id="rId5"/>
    <p:sldLayoutId id="214748368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4546A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4546A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omets.analytics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IIT/R-cometsAnalytics/tree/master/RPackageSour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biit.github.io/R-cometsAnalytics/Tutorial/docs/" TargetMode="External"/><Relationship Id="rId4" Type="http://schemas.openxmlformats.org/officeDocument/2006/relationships/hyperlink" Target="https://cbiit.github.io/R-cometsAnalytics/cometsvignette_v2.0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465" y="1953208"/>
            <a:ext cx="11667067" cy="17142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  <a:ea typeface="Arial" charset="0"/>
                <a:cs typeface="Arial" charset="0"/>
              </a:rPr>
              <a:t>COMETS Analytics 2.0</a:t>
            </a:r>
            <a:br>
              <a:rPr lang="en-US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r>
              <a:rPr lang="en-US" b="1" dirty="0">
                <a:latin typeface="Century Gothic" panose="020B0502020202020204" pitchFamily="34" charset="0"/>
                <a:ea typeface="Arial" charset="0"/>
                <a:cs typeface="Arial" charset="0"/>
              </a:rPr>
              <a:t>New Developments</a:t>
            </a:r>
            <a:br>
              <a:rPr lang="en-US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r>
              <a:rPr lang="en-US" sz="27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03/04/2022</a:t>
            </a:r>
            <a:br>
              <a:rPr lang="en-US" sz="27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br>
              <a:rPr lang="en-US" sz="2700" b="1" dirty="0">
                <a:latin typeface="Century Gothic" panose="020B0502020202020204" pitchFamily="34" charset="0"/>
                <a:ea typeface="Arial" charset="0"/>
                <a:cs typeface="Arial" charset="0"/>
              </a:rPr>
            </a:br>
            <a:r>
              <a:rPr lang="en-US" sz="2700" b="1" dirty="0" err="1">
                <a:latin typeface="Century Gothic" panose="020B0502020202020204" pitchFamily="34" charset="0"/>
                <a:ea typeface="Arial" charset="0"/>
                <a:cs typeface="Arial" charset="0"/>
              </a:rPr>
              <a:t>Ewy</a:t>
            </a:r>
            <a:r>
              <a:rPr lang="en-US" sz="27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 </a:t>
            </a:r>
            <a:r>
              <a:rPr lang="en-US" sz="2700" b="1" dirty="0" err="1">
                <a:latin typeface="Century Gothic" panose="020B0502020202020204" pitchFamily="34" charset="0"/>
                <a:ea typeface="Arial" charset="0"/>
                <a:cs typeface="Arial" charset="0"/>
              </a:rPr>
              <a:t>Mathé</a:t>
            </a:r>
            <a:r>
              <a:rPr lang="en-US" sz="2700" b="1" dirty="0">
                <a:latin typeface="Century Gothic" panose="020B0502020202020204" pitchFamily="34" charset="0"/>
                <a:ea typeface="Arial" charset="0"/>
                <a:cs typeface="Arial" charset="0"/>
              </a:rPr>
              <a:t>, NCATS/NIH</a:t>
            </a:r>
            <a:endParaRPr lang="en-US" sz="2700" b="1" dirty="0">
              <a:solidFill>
                <a:srgbClr val="642F6C"/>
              </a:solidFill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4" name="Picture 2" descr="logo.tiff">
            <a:extLst>
              <a:ext uri="{FF2B5EF4-FFF2-40B4-BE49-F238E27FC236}">
                <a16:creationId xmlns:a16="http://schemas.microsoft.com/office/drawing/2014/main" id="{6A46D266-9AF8-6748-904A-A18266C6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r="5063" b="77324"/>
          <a:stretch>
            <a:fillRect/>
          </a:stretch>
        </p:blipFill>
        <p:spPr bwMode="auto">
          <a:xfrm>
            <a:off x="1665431" y="4235820"/>
            <a:ext cx="89027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62249EBE-B116-A542-9D82-77889A72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599" y="3804885"/>
            <a:ext cx="767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7DC1EF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ＭＳ Ｐゴシック" panose="020B0600070205080204" pitchFamily="34" charset="-128"/>
              </a:rPr>
              <a:t>Reproducibility, usability, input/output consistency</a:t>
            </a:r>
          </a:p>
        </p:txBody>
      </p:sp>
    </p:spTree>
    <p:extLst>
      <p:ext uri="{BB962C8B-B14F-4D97-AF65-F5344CB8AC3E}">
        <p14:creationId xmlns:p14="http://schemas.microsoft.com/office/powerpoint/2010/main" val="32219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874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 err="1">
                <a:latin typeface="Century Gothic" panose="020B0502020202020204" pitchFamily="34" charset="0"/>
              </a:rPr>
              <a:t>Model_Types</a:t>
            </a:r>
            <a:r>
              <a:rPr lang="en-US" altLang="en-US" sz="3600" dirty="0">
                <a:latin typeface="Century Gothic" panose="020B0502020202020204" pitchFamily="34" charset="0"/>
              </a:rPr>
              <a:t> Sheet – </a:t>
            </a:r>
            <a:r>
              <a:rPr lang="en-US" altLang="en-US" sz="3600" dirty="0" err="1">
                <a:latin typeface="Century Gothic" panose="020B0502020202020204" pitchFamily="34" charset="0"/>
              </a:rPr>
              <a:t>ModelChecks</a:t>
            </a:r>
            <a:r>
              <a:rPr lang="en-US" altLang="en-US" sz="3600" dirty="0">
                <a:latin typeface="Century Gothic" panose="020B0502020202020204" pitchFamily="34" charset="0"/>
              </a:rPr>
              <a:t> and </a:t>
            </a:r>
            <a:r>
              <a:rPr lang="en-US" altLang="en-US" sz="3600" dirty="0" err="1">
                <a:latin typeface="Century Gothic" panose="020B0502020202020204" pitchFamily="34" charset="0"/>
              </a:rPr>
              <a:t>ModelOutput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0C0B6-9CD4-A045-A9EB-3A1DD37E0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8" b="25410"/>
          <a:stretch/>
        </p:blipFill>
        <p:spPr>
          <a:xfrm>
            <a:off x="393897" y="1287211"/>
            <a:ext cx="11404205" cy="2770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83E5D-F836-7B4A-ABE0-219C98930E13}"/>
              </a:ext>
            </a:extLst>
          </p:cNvPr>
          <p:cNvSpPr txBox="1"/>
          <p:nvPr/>
        </p:nvSpPr>
        <p:spPr>
          <a:xfrm>
            <a:off x="227583" y="4289412"/>
            <a:ext cx="119910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Rows for </a:t>
            </a:r>
            <a:r>
              <a:rPr lang="en-US" dirty="0" err="1">
                <a:latin typeface="Century Gothic" panose="020B0502020202020204" pitchFamily="34" charset="0"/>
              </a:rPr>
              <a:t>ModelChecks</a:t>
            </a:r>
            <a:r>
              <a:rPr lang="en-US" dirty="0">
                <a:latin typeface="Century Gothic" panose="020B0502020202020204" pitchFamily="34" charset="0"/>
              </a:rPr>
              <a:t> and </a:t>
            </a:r>
            <a:r>
              <a:rPr lang="en-US" dirty="0" err="1">
                <a:latin typeface="Century Gothic" panose="020B0502020202020204" pitchFamily="34" charset="0"/>
              </a:rPr>
              <a:t>ModelOutput</a:t>
            </a:r>
            <a:r>
              <a:rPr lang="en-US" dirty="0">
                <a:latin typeface="Century Gothic" panose="020B0502020202020204" pitchFamily="34" charset="0"/>
              </a:rPr>
              <a:t> are applied to ALL models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Default options used by the software are provided in the input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Options can be overridden for a specific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Note: the term “</a:t>
            </a:r>
            <a:r>
              <a:rPr lang="en-US" dirty="0" err="1">
                <a:latin typeface="Century Gothic" panose="020B0502020202020204" pitchFamily="34" charset="0"/>
              </a:rPr>
              <a:t>ModelChecks</a:t>
            </a:r>
            <a:r>
              <a:rPr lang="en-US" dirty="0">
                <a:latin typeface="Century Gothic" panose="020B0502020202020204" pitchFamily="34" charset="0"/>
              </a:rPr>
              <a:t>” and “</a:t>
            </a:r>
            <a:r>
              <a:rPr lang="en-US" dirty="0" err="1">
                <a:latin typeface="Century Gothic" panose="020B0502020202020204" pitchFamily="34" charset="0"/>
              </a:rPr>
              <a:t>ModelOutput</a:t>
            </a:r>
            <a:r>
              <a:rPr lang="en-US" dirty="0">
                <a:latin typeface="Century Gothic" panose="020B0502020202020204" pitchFamily="34" charset="0"/>
              </a:rPr>
              <a:t>” are reserved words and should not appear in the MODEL_TYPE column of the Models sheet.</a:t>
            </a:r>
          </a:p>
        </p:txBody>
      </p:sp>
    </p:spTree>
    <p:extLst>
      <p:ext uri="{BB962C8B-B14F-4D97-AF65-F5344CB8AC3E}">
        <p14:creationId xmlns:p14="http://schemas.microsoft.com/office/powerpoint/2010/main" val="104997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874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Standardized Input – Lead Analyst Defines Parameters for Each Model Through MODEL_TYPE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C02B3-8F88-F04F-86C3-9D4B5B2DAD9F}"/>
              </a:ext>
            </a:extLst>
          </p:cNvPr>
          <p:cNvSpPr txBox="1"/>
          <p:nvPr/>
        </p:nvSpPr>
        <p:spPr>
          <a:xfrm>
            <a:off x="266178" y="4656003"/>
            <a:ext cx="1153666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Each MODEL_TYPE defines parameters for individual models (named in Models Sheet)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MODELSPEC, FUNCTION, OPTION, and VALUE are required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Possible to override </a:t>
            </a:r>
            <a:r>
              <a:rPr lang="en-US" dirty="0" err="1">
                <a:latin typeface="Century Gothic" panose="020B0502020202020204" pitchFamily="34" charset="0"/>
              </a:rPr>
              <a:t>ModelCheckOptions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Possible values for FUNCTION: correlation, </a:t>
            </a:r>
            <a:r>
              <a:rPr lang="en-US" dirty="0" err="1">
                <a:latin typeface="Century Gothic" panose="020B0502020202020204" pitchFamily="34" charset="0"/>
              </a:rPr>
              <a:t>lm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glm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70EF9-B11D-9147-A1F2-7D17A43C8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70"/>
          <a:stretch/>
        </p:blipFill>
        <p:spPr>
          <a:xfrm>
            <a:off x="528319" y="1139190"/>
            <a:ext cx="11336011" cy="359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6EC9FD-1C52-1340-A7D2-36B88F3C3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02"/>
          <a:stretch/>
        </p:blipFill>
        <p:spPr>
          <a:xfrm>
            <a:off x="528318" y="1498067"/>
            <a:ext cx="11336011" cy="1775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A16CD-CC41-CF43-9C50-83BCC2F79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18" y="3425747"/>
            <a:ext cx="11336010" cy="10780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7A5FC4-47AC-074D-B470-21EDB8A6D745}"/>
              </a:ext>
            </a:extLst>
          </p:cNvPr>
          <p:cNvSpPr txBox="1"/>
          <p:nvPr/>
        </p:nvSpPr>
        <p:spPr>
          <a:xfrm rot="16200000">
            <a:off x="-585303" y="196018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MODEL_TYPE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5D59B-198E-754A-910A-AA22C82AB3E8}"/>
              </a:ext>
            </a:extLst>
          </p:cNvPr>
          <p:cNvSpPr txBox="1"/>
          <p:nvPr/>
        </p:nvSpPr>
        <p:spPr>
          <a:xfrm rot="16200000">
            <a:off x="-313468" y="36898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09404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Simplified process for running models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3BF2C-6647-5448-97D7-ED518E8C021B}"/>
              </a:ext>
            </a:extLst>
          </p:cNvPr>
          <p:cNvSpPr txBox="1"/>
          <p:nvPr/>
        </p:nvSpPr>
        <p:spPr>
          <a:xfrm>
            <a:off x="384827" y="1185425"/>
            <a:ext cx="11991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Century Gothic" panose="020B0502020202020204" pitchFamily="34" charset="0"/>
              </a:rPr>
              <a:t>Load Data - </a:t>
            </a:r>
            <a:r>
              <a:rPr lang="en-US" sz="2200" dirty="0" err="1">
                <a:latin typeface="Century Gothic" panose="020B0502020202020204" pitchFamily="34" charset="0"/>
              </a:rPr>
              <a:t>readCOMETSinput</a:t>
            </a:r>
            <a:r>
              <a:rPr lang="en-US" sz="2200" dirty="0">
                <a:latin typeface="Century Gothic" panose="020B050202020202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sz="22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Century Gothic" panose="020B0502020202020204" pitchFamily="34" charset="0"/>
              </a:rPr>
              <a:t>Define model – </a:t>
            </a:r>
            <a:r>
              <a:rPr lang="en-US" sz="2200" dirty="0" err="1">
                <a:latin typeface="Century Gothic" panose="020B0502020202020204" pitchFamily="34" charset="0"/>
              </a:rPr>
              <a:t>getModelData</a:t>
            </a:r>
            <a:r>
              <a:rPr lang="en-US" sz="2200" dirty="0">
                <a:latin typeface="Century Gothic" panose="020B0502020202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Interactively by specifying exposures and other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By referring to a model pre-defined in the input Excel sheet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Century Gothic" panose="020B0502020202020204" pitchFamily="34" charset="0"/>
              </a:rPr>
              <a:t>Run model – </a:t>
            </a:r>
            <a:r>
              <a:rPr lang="en-US" sz="2200" dirty="0" err="1">
                <a:latin typeface="Century Gothic" panose="020B0502020202020204" pitchFamily="34" charset="0"/>
              </a:rPr>
              <a:t>runModel</a:t>
            </a:r>
            <a:r>
              <a:rPr lang="en-US" sz="2200" dirty="0">
                <a:latin typeface="Century Gothic" panose="020B0502020202020204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Century Gothic" panose="020B0502020202020204" pitchFamily="34" charset="0"/>
            </a:endParaRPr>
          </a:p>
          <a:p>
            <a:endParaRPr lang="en-US" sz="2200" dirty="0">
              <a:latin typeface="Century Gothic" panose="020B050202020202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807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 err="1">
                <a:latin typeface="Century Gothic" panose="020B0502020202020204" pitchFamily="34" charset="0"/>
              </a:rPr>
              <a:t>Ackowledgements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9D1B2AA-CD24-3949-A419-F04D97A4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7" y="1203382"/>
            <a:ext cx="4775200" cy="345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2000"/>
              </a:spcBef>
              <a:buClr>
                <a:schemeClr val="accent1"/>
              </a:buClr>
              <a:buFont typeface="Wingdings 2" pitchFamily="2" charset="2"/>
              <a:buChar char=""/>
              <a:defRPr sz="2000"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51640B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51640B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u="sng" dirty="0">
                <a:solidFill>
                  <a:schemeClr val="tx1"/>
                </a:solidFill>
              </a:rPr>
              <a:t>COMETS Data Infrastructure Group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dirty="0">
                <a:solidFill>
                  <a:schemeClr val="tx1"/>
                </a:solidFill>
              </a:rPr>
              <a:t>Steven Moore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dirty="0">
                <a:solidFill>
                  <a:schemeClr val="tx1"/>
                </a:solidFill>
              </a:rPr>
              <a:t>Ella </a:t>
            </a:r>
            <a:r>
              <a:rPr lang="en-US" altLang="en-US" dirty="0" err="1">
                <a:solidFill>
                  <a:schemeClr val="tx1"/>
                </a:solidFill>
              </a:rPr>
              <a:t>Temprosa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dirty="0">
                <a:solidFill>
                  <a:schemeClr val="tx1"/>
                </a:solidFill>
              </a:rPr>
              <a:t>Bing Yu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dirty="0">
                <a:solidFill>
                  <a:schemeClr val="tx1"/>
                </a:solidFill>
              </a:rPr>
              <a:t>Krista Zanetti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b="1" u="sng" dirty="0">
                <a:solidFill>
                  <a:schemeClr val="tx1"/>
                </a:solidFill>
              </a:rPr>
              <a:t>CBIIT web development Team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dirty="0" err="1">
                <a:solidFill>
                  <a:schemeClr val="tx1"/>
                </a:solidFill>
              </a:rPr>
              <a:t>Kailing</a:t>
            </a:r>
            <a:r>
              <a:rPr lang="en-US" altLang="en-US" dirty="0">
                <a:solidFill>
                  <a:schemeClr val="tx1"/>
                </a:solidFill>
              </a:rPr>
              <a:t> Chen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en-US" dirty="0">
                <a:solidFill>
                  <a:schemeClr val="tx1"/>
                </a:solidFill>
              </a:rPr>
              <a:t>Brian Park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6CE830EF-BD8A-A943-A152-D7CEBB382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75" y="1203382"/>
            <a:ext cx="3916457" cy="345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2000"/>
              </a:spcBef>
              <a:buClr>
                <a:schemeClr val="accent1"/>
              </a:buClr>
              <a:buFont typeface="Wingdings 2" pitchFamily="2" charset="2"/>
              <a:buChar char=""/>
              <a:defRPr sz="2000"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51640B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51640B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u="sng" dirty="0">
                <a:solidFill>
                  <a:schemeClr val="tx1"/>
                </a:solidFill>
              </a:rPr>
              <a:t>IMS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Dave Ruggieri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Bill Wheeler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Joe Zhu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u="sng" dirty="0">
                <a:solidFill>
                  <a:schemeClr val="tx1"/>
                </a:solidFill>
              </a:rPr>
              <a:t>Funding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EGRP/NCI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u="sng" dirty="0">
                <a:solidFill>
                  <a:schemeClr val="tx1"/>
                </a:solidFill>
              </a:rPr>
              <a:t>Thank you to our Beta Testers~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36766D9-6246-7E46-BA67-BCD057116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952" y="5641008"/>
            <a:ext cx="54975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b="1" i="1" u="sng"/>
              <a:t>Users! Thank you for your feedback!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8AE0A-8F10-0A4B-BC40-D825FF3DEA78}"/>
              </a:ext>
            </a:extLst>
          </p:cNvPr>
          <p:cNvSpPr txBox="1"/>
          <p:nvPr/>
        </p:nvSpPr>
        <p:spPr>
          <a:xfrm>
            <a:off x="2213327" y="4772888"/>
            <a:ext cx="8143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A2351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Contact us at </a:t>
            </a:r>
            <a:r>
              <a:rPr lang="en-US" sz="2000" b="1" u="sng" dirty="0">
                <a:solidFill>
                  <a:srgbClr val="0563C1"/>
                </a:solidFill>
                <a:latin typeface="Century Gothic" panose="020B0502020202020204" pitchFamily="34" charset="0"/>
                <a:hlinkClick r:id="rId3" tooltip="mailto:comets.analytics@gmail.c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comets.analytics@gmail.com</a:t>
            </a:r>
            <a:endParaRPr lang="en-US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0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 err="1">
                <a:latin typeface="Century Gothic" panose="020B0502020202020204" pitchFamily="34" charset="0"/>
              </a:rPr>
              <a:t>ModelOptions</a:t>
            </a:r>
            <a:r>
              <a:rPr lang="en-US" altLang="en-US" sz="3600" dirty="0">
                <a:latin typeface="Century Gothic" panose="020B0502020202020204" pitchFamily="34" charset="0"/>
              </a:rPr>
              <a:t>: Other MODELSPEC models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3BF2C-6647-5448-97D7-ED518E8C021B}"/>
              </a:ext>
            </a:extLst>
          </p:cNvPr>
          <p:cNvSpPr txBox="1"/>
          <p:nvPr/>
        </p:nvSpPr>
        <p:spPr>
          <a:xfrm>
            <a:off x="0" y="4149689"/>
            <a:ext cx="11991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FUNCTION column: Possible values are correlation, </a:t>
            </a:r>
            <a:r>
              <a:rPr lang="en-US" dirty="0" err="1">
                <a:latin typeface="Century Gothic" panose="020B0502020202020204" pitchFamily="34" charset="0"/>
              </a:rPr>
              <a:t>glm</a:t>
            </a:r>
            <a:r>
              <a:rPr lang="en-US" dirty="0">
                <a:latin typeface="Century Gothic" panose="020B0502020202020204" pitchFamily="34" charset="0"/>
              </a:rPr>
              <a:t>, and </a:t>
            </a:r>
            <a:r>
              <a:rPr lang="en-US" dirty="0" err="1">
                <a:latin typeface="Century Gothic" panose="020B0502020202020204" pitchFamily="34" charset="0"/>
              </a:rPr>
              <a:t>lm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All columns in this sheet except FUNCTION are case sensitive.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MODELSPEC, FUNCTION, OPTION, and VALUE are required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Possible to override </a:t>
            </a:r>
            <a:r>
              <a:rPr lang="en-US" dirty="0" err="1">
                <a:latin typeface="Century Gothic" panose="020B0502020202020204" pitchFamily="34" charset="0"/>
              </a:rPr>
              <a:t>ModelCheckOptions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0DCA1-1A43-1148-88D1-ECE5D955B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90"/>
          <a:stretch/>
        </p:blipFill>
        <p:spPr>
          <a:xfrm>
            <a:off x="0" y="814064"/>
            <a:ext cx="12192000" cy="293397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7C1D24-092D-9441-8EED-6F5F051D9712}"/>
              </a:ext>
            </a:extLst>
          </p:cNvPr>
          <p:cNvSpPr/>
          <p:nvPr/>
        </p:nvSpPr>
        <p:spPr>
          <a:xfrm>
            <a:off x="170822" y="978039"/>
            <a:ext cx="847411" cy="28135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212314-FACC-0E48-A1C5-D7E0F5B6DCB3}"/>
              </a:ext>
            </a:extLst>
          </p:cNvPr>
          <p:cNvSpPr/>
          <p:nvPr/>
        </p:nvSpPr>
        <p:spPr>
          <a:xfrm>
            <a:off x="-10050" y="2582427"/>
            <a:ext cx="11666136" cy="1607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Overview of Using COMETS Analytics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B8FCC-AC6B-244A-B612-C5CBC5C46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1" y="938132"/>
            <a:ext cx="8804624" cy="4700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7AFC94-3C18-A54F-93D9-9B4819F3E71C}"/>
              </a:ext>
            </a:extLst>
          </p:cNvPr>
          <p:cNvSpPr txBox="1"/>
          <p:nvPr/>
        </p:nvSpPr>
        <p:spPr>
          <a:xfrm>
            <a:off x="8630428" y="5772325"/>
            <a:ext cx="3671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entury Gothic" panose="020B0502020202020204" pitchFamily="34" charset="0"/>
              </a:rPr>
              <a:t>Temprosa</a:t>
            </a:r>
            <a:r>
              <a:rPr lang="en-US" sz="1500" dirty="0">
                <a:latin typeface="Century Gothic" panose="020B0502020202020204" pitchFamily="34" charset="0"/>
              </a:rPr>
              <a:t>, Moore C.S., et al. AJE 2021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E44E7053-41C7-B24E-8E04-225F7E26D8DC}"/>
              </a:ext>
            </a:extLst>
          </p:cNvPr>
          <p:cNvSpPr/>
          <p:nvPr/>
        </p:nvSpPr>
        <p:spPr>
          <a:xfrm>
            <a:off x="1050691" y="5609814"/>
            <a:ext cx="2300287" cy="671513"/>
          </a:xfrm>
          <a:prstGeom prst="parallelogram">
            <a:avLst/>
          </a:prstGeom>
          <a:solidFill>
            <a:srgbClr val="FF7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Model_Type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2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COMETS Analytics Access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Google Shape;97;p3">
            <a:extLst>
              <a:ext uri="{FF2B5EF4-FFF2-40B4-BE49-F238E27FC236}">
                <a16:creationId xmlns:a16="http://schemas.microsoft.com/office/drawing/2014/main" id="{95CB1AB2-DA23-6F48-A592-5D516DA4B2CA}"/>
              </a:ext>
            </a:extLst>
          </p:cNvPr>
          <p:cNvSpPr/>
          <p:nvPr/>
        </p:nvSpPr>
        <p:spPr>
          <a:xfrm>
            <a:off x="377386" y="1299234"/>
            <a:ext cx="3459369" cy="745200"/>
          </a:xfrm>
          <a:prstGeom prst="rect">
            <a:avLst/>
          </a:prstGeom>
          <a:gradFill>
            <a:gsLst>
              <a:gs pos="0">
                <a:srgbClr val="477688">
                  <a:alpha val="69411"/>
                </a:srgbClr>
              </a:gs>
              <a:gs pos="50000">
                <a:srgbClr val="00667D">
                  <a:alpha val="69411"/>
                </a:srgbClr>
              </a:gs>
              <a:gs pos="100000">
                <a:srgbClr val="005D73">
                  <a:alpha val="6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Google Shape;98;p3">
            <a:extLst>
              <a:ext uri="{FF2B5EF4-FFF2-40B4-BE49-F238E27FC236}">
                <a16:creationId xmlns:a16="http://schemas.microsoft.com/office/drawing/2014/main" id="{73987A44-C038-D94F-B1F0-7F109352B461}"/>
              </a:ext>
            </a:extLst>
          </p:cNvPr>
          <p:cNvSpPr/>
          <p:nvPr/>
        </p:nvSpPr>
        <p:spPr>
          <a:xfrm>
            <a:off x="4219485" y="1299234"/>
            <a:ext cx="3459369" cy="778500"/>
          </a:xfrm>
          <a:prstGeom prst="rect">
            <a:avLst/>
          </a:prstGeom>
          <a:gradFill>
            <a:gsLst>
              <a:gs pos="0">
                <a:srgbClr val="477688">
                  <a:alpha val="69411"/>
                </a:srgbClr>
              </a:gs>
              <a:gs pos="50000">
                <a:srgbClr val="00667D">
                  <a:alpha val="69411"/>
                </a:srgbClr>
              </a:gs>
              <a:gs pos="100000">
                <a:srgbClr val="005D73">
                  <a:alpha val="6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99;p3">
            <a:extLst>
              <a:ext uri="{FF2B5EF4-FFF2-40B4-BE49-F238E27FC236}">
                <a16:creationId xmlns:a16="http://schemas.microsoft.com/office/drawing/2014/main" id="{8020A020-206D-2143-81F8-D719FD1B69E4}"/>
              </a:ext>
            </a:extLst>
          </p:cNvPr>
          <p:cNvSpPr txBox="1"/>
          <p:nvPr/>
        </p:nvSpPr>
        <p:spPr>
          <a:xfrm>
            <a:off x="4219485" y="1299234"/>
            <a:ext cx="3459369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500" tIns="16500" rIns="16500" bIns="165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 sz="2600" dirty="0">
                <a:solidFill>
                  <a:schemeClr val="lt1"/>
                </a:solidFill>
                <a:latin typeface="Century Gothic" panose="020B0502020202020204" pitchFamily="34" charset="0"/>
              </a:rPr>
              <a:t>Web Interface</a:t>
            </a:r>
            <a:endParaRPr sz="14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4;p3">
            <a:extLst>
              <a:ext uri="{FF2B5EF4-FFF2-40B4-BE49-F238E27FC236}">
                <a16:creationId xmlns:a16="http://schemas.microsoft.com/office/drawing/2014/main" id="{0E738384-838D-DF47-B5B7-7891C4B384AB}"/>
              </a:ext>
            </a:extLst>
          </p:cNvPr>
          <p:cNvSpPr txBox="1"/>
          <p:nvPr/>
        </p:nvSpPr>
        <p:spPr>
          <a:xfrm>
            <a:off x="377393" y="1282427"/>
            <a:ext cx="3340598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500" tIns="16500" rIns="16500" bIns="165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 Package</a:t>
            </a:r>
            <a:endParaRPr sz="14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5;p3">
            <a:extLst>
              <a:ext uri="{FF2B5EF4-FFF2-40B4-BE49-F238E27FC236}">
                <a16:creationId xmlns:a16="http://schemas.microsoft.com/office/drawing/2014/main" id="{4BDD4E36-0B60-AA47-851C-76C4767A1F09}"/>
              </a:ext>
            </a:extLst>
          </p:cNvPr>
          <p:cNvSpPr txBox="1"/>
          <p:nvPr/>
        </p:nvSpPr>
        <p:spPr>
          <a:xfrm>
            <a:off x="4219480" y="2076485"/>
            <a:ext cx="3459369" cy="37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comets-</a:t>
            </a:r>
            <a:r>
              <a:rPr lang="en-US" dirty="0" err="1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analytics.org</a:t>
            </a: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/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endParaRPr lang="en-US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User-friendly, requires no coding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endParaRPr lang="en-US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Operates on secure cloud-based servers that delete data after analyses</a:t>
            </a:r>
            <a:endParaRPr dirty="0">
              <a:highlight>
                <a:srgbClr val="FFFFFF"/>
              </a:highlight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00;p3">
            <a:extLst>
              <a:ext uri="{FF2B5EF4-FFF2-40B4-BE49-F238E27FC236}">
                <a16:creationId xmlns:a16="http://schemas.microsoft.com/office/drawing/2014/main" id="{7F714DD7-5DB2-EE4D-AD36-D31419A896C0}"/>
              </a:ext>
            </a:extLst>
          </p:cNvPr>
          <p:cNvSpPr/>
          <p:nvPr/>
        </p:nvSpPr>
        <p:spPr>
          <a:xfrm>
            <a:off x="7983031" y="1305227"/>
            <a:ext cx="3799065" cy="755700"/>
          </a:xfrm>
          <a:prstGeom prst="rect">
            <a:avLst/>
          </a:prstGeom>
          <a:gradFill>
            <a:gsLst>
              <a:gs pos="0">
                <a:srgbClr val="477688">
                  <a:alpha val="69411"/>
                </a:srgbClr>
              </a:gs>
              <a:gs pos="50000">
                <a:srgbClr val="00667D">
                  <a:alpha val="69411"/>
                </a:srgbClr>
              </a:gs>
              <a:gs pos="100000">
                <a:srgbClr val="005D73">
                  <a:alpha val="6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3">
            <a:extLst>
              <a:ext uri="{FF2B5EF4-FFF2-40B4-BE49-F238E27FC236}">
                <a16:creationId xmlns:a16="http://schemas.microsoft.com/office/drawing/2014/main" id="{3A3C3E5D-202F-3740-AADC-2DC59D29E7DF}"/>
              </a:ext>
            </a:extLst>
          </p:cNvPr>
          <p:cNvSpPr txBox="1"/>
          <p:nvPr/>
        </p:nvSpPr>
        <p:spPr>
          <a:xfrm>
            <a:off x="7972521" y="1305227"/>
            <a:ext cx="3799065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15225" rIns="15225" bIns="152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Code and Documentation</a:t>
            </a:r>
            <a:endParaRPr sz="26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06;p3">
            <a:extLst>
              <a:ext uri="{FF2B5EF4-FFF2-40B4-BE49-F238E27FC236}">
                <a16:creationId xmlns:a16="http://schemas.microsoft.com/office/drawing/2014/main" id="{7B0E4A61-AE13-D84C-B2B5-FBAB4670901A}"/>
              </a:ext>
            </a:extLst>
          </p:cNvPr>
          <p:cNvSpPr txBox="1"/>
          <p:nvPr/>
        </p:nvSpPr>
        <p:spPr>
          <a:xfrm>
            <a:off x="7972521" y="2076485"/>
            <a:ext cx="3956719" cy="46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highlight>
                  <a:srgbClr val="FFFFFF"/>
                </a:highlight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R package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b="0" i="0" strike="noStrike" cap="none" dirty="0">
                <a:highlight>
                  <a:srgbClr val="FFFFFF"/>
                </a:highlight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Code: </a:t>
            </a:r>
            <a:r>
              <a:rPr lang="en-US" sz="14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  <a:hlinkClick r:id="rId3"/>
              </a:rPr>
              <a:t>https://github.com/CBIIT/R-cometsAnalytics/tree/master/RPackageSource</a:t>
            </a:r>
            <a:endParaRPr lang="en-US" sz="1400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endParaRPr lang="en-US" b="0" i="0" strike="noStrike" cap="none" dirty="0">
              <a:highlight>
                <a:srgbClr val="FFFFFF"/>
              </a:highlight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highlight>
                  <a:srgbClr val="FFFFFF"/>
                </a:highlight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Vignette (for R) : </a:t>
            </a:r>
            <a:r>
              <a:rPr lang="en-US" sz="1400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  <a:hlinkClick r:id="rId4"/>
              </a:rPr>
              <a:t>https://cbiit.github.io/R-cometsAnalytics/cometsvignette_v2.0.html</a:t>
            </a:r>
            <a:endParaRPr lang="en-US" sz="1400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endParaRPr lang="en-US" b="0" i="0" strike="noStrike" cap="none" dirty="0">
              <a:highlight>
                <a:srgbClr val="FFFFFF"/>
              </a:highlight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highlight>
                  <a:srgbClr val="FFFFFF"/>
                </a:highlight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Tutorial: </a:t>
            </a:r>
            <a:r>
              <a:rPr lang="en-US" dirty="0">
                <a:highlight>
                  <a:srgbClr val="FFFFFF"/>
                </a:highlight>
              </a:rPr>
              <a:t> </a:t>
            </a:r>
            <a:r>
              <a:rPr lang="en-US" sz="1400" u="sng" dirty="0">
                <a:highlight>
                  <a:srgbClr val="FFFFFF"/>
                </a:highlight>
                <a:latin typeface="Century Gothic" panose="020B0502020202020204" pitchFamily="34" charset="0"/>
                <a:hlinkClick r:id="rId5" tooltip="https://cbiit.github.io/R-cometsAnalytics/Tutorial/docs/"/>
              </a:rPr>
              <a:t>https://cbiit.github.io/R-cometsAnalytics/Tutorial/docs/</a:t>
            </a:r>
            <a:r>
              <a:rPr lang="en-US" sz="1400" dirty="0">
                <a:highlight>
                  <a:srgbClr val="FFFFFF"/>
                </a:highlight>
                <a:latin typeface="Century Gothic" panose="020B0502020202020204" pitchFamily="34" charset="0"/>
              </a:rPr>
              <a:t> (needs updating)</a:t>
            </a:r>
            <a:endParaRPr sz="1400" b="0" i="0" strike="noStrike" cap="none" dirty="0">
              <a:highlight>
                <a:srgbClr val="FFFFFF"/>
              </a:highlight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05;p3">
            <a:extLst>
              <a:ext uri="{FF2B5EF4-FFF2-40B4-BE49-F238E27FC236}">
                <a16:creationId xmlns:a16="http://schemas.microsoft.com/office/drawing/2014/main" id="{899CF908-9C31-5F47-B8F4-3DA90D0F81FC}"/>
              </a:ext>
            </a:extLst>
          </p:cNvPr>
          <p:cNvSpPr txBox="1"/>
          <p:nvPr/>
        </p:nvSpPr>
        <p:spPr>
          <a:xfrm>
            <a:off x="384827" y="2076485"/>
            <a:ext cx="3459369" cy="37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  <a:hlinkClick r:id="rId3"/>
              </a:rPr>
              <a:t>https://github.com/CBIIT/R-cometsAnalytics/tree/master/RPackageSource</a:t>
            </a:r>
            <a:endParaRPr lang="en-US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endParaRPr lang="en-US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Requires minimal knowledge of R/</a:t>
            </a:r>
            <a:r>
              <a:rPr lang="en-US" dirty="0" err="1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Rstudio</a:t>
            </a: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 to run.</a:t>
            </a:r>
            <a:b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</a:br>
            <a:b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Detailed documentation on how to prepare the input and how to run through an analysis are provided.</a:t>
            </a:r>
            <a:endParaRPr dirty="0">
              <a:highlight>
                <a:srgbClr val="FFFFFF"/>
              </a:highlight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10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COMETS Analytics – current status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704EF-2E54-D349-89BE-515E54995964}"/>
              </a:ext>
            </a:extLst>
          </p:cNvPr>
          <p:cNvSpPr/>
          <p:nvPr/>
        </p:nvSpPr>
        <p:spPr>
          <a:xfrm>
            <a:off x="9030070" y="2676917"/>
            <a:ext cx="3296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7B5"/>
                </a:solidFill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By design, using the R package and the user interface will produce the same results!</a:t>
            </a:r>
          </a:p>
          <a:p>
            <a:endParaRPr lang="en-US" b="1" dirty="0">
              <a:solidFill>
                <a:srgbClr val="0077B5"/>
              </a:solidFill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r>
              <a:rPr lang="en-US" b="1" dirty="0">
                <a:solidFill>
                  <a:srgbClr val="0077B5"/>
                </a:solidFill>
                <a:latin typeface="Century Gothic" panose="020B0502020202020204" pitchFamily="34" charset="0"/>
                <a:cs typeface="Times New Roman"/>
                <a:sym typeface="Times New Roman"/>
              </a:rPr>
              <a:t>(The GUI uses the R package exclusively)</a:t>
            </a:r>
            <a:endParaRPr lang="en-US" b="1" dirty="0">
              <a:solidFill>
                <a:srgbClr val="0077B5"/>
              </a:solidFill>
            </a:endParaRPr>
          </a:p>
        </p:txBody>
      </p:sp>
      <p:sp>
        <p:nvSpPr>
          <p:cNvPr id="7" name="Google Shape;97;p3">
            <a:extLst>
              <a:ext uri="{FF2B5EF4-FFF2-40B4-BE49-F238E27FC236}">
                <a16:creationId xmlns:a16="http://schemas.microsoft.com/office/drawing/2014/main" id="{CF0A2D5B-EAD5-B746-910A-D709C9A9E27A}"/>
              </a:ext>
            </a:extLst>
          </p:cNvPr>
          <p:cNvSpPr/>
          <p:nvPr/>
        </p:nvSpPr>
        <p:spPr>
          <a:xfrm>
            <a:off x="377386" y="1249539"/>
            <a:ext cx="4178286" cy="745200"/>
          </a:xfrm>
          <a:prstGeom prst="rect">
            <a:avLst/>
          </a:prstGeom>
          <a:gradFill>
            <a:gsLst>
              <a:gs pos="0">
                <a:srgbClr val="477688">
                  <a:alpha val="69411"/>
                </a:srgbClr>
              </a:gs>
              <a:gs pos="50000">
                <a:srgbClr val="00667D">
                  <a:alpha val="69411"/>
                </a:srgbClr>
              </a:gs>
              <a:gs pos="100000">
                <a:srgbClr val="005D73">
                  <a:alpha val="6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98;p3">
            <a:extLst>
              <a:ext uri="{FF2B5EF4-FFF2-40B4-BE49-F238E27FC236}">
                <a16:creationId xmlns:a16="http://schemas.microsoft.com/office/drawing/2014/main" id="{C205D00D-BC8A-144F-B81B-83E5356FACBD}"/>
              </a:ext>
            </a:extLst>
          </p:cNvPr>
          <p:cNvSpPr/>
          <p:nvPr/>
        </p:nvSpPr>
        <p:spPr>
          <a:xfrm>
            <a:off x="4702960" y="1249539"/>
            <a:ext cx="4178286" cy="778500"/>
          </a:xfrm>
          <a:prstGeom prst="rect">
            <a:avLst/>
          </a:prstGeom>
          <a:gradFill>
            <a:gsLst>
              <a:gs pos="0">
                <a:srgbClr val="477688">
                  <a:alpha val="69411"/>
                </a:srgbClr>
              </a:gs>
              <a:gs pos="50000">
                <a:srgbClr val="00667D">
                  <a:alpha val="69411"/>
                </a:srgbClr>
              </a:gs>
              <a:gs pos="100000">
                <a:srgbClr val="005D73">
                  <a:alpha val="6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99;p3">
            <a:extLst>
              <a:ext uri="{FF2B5EF4-FFF2-40B4-BE49-F238E27FC236}">
                <a16:creationId xmlns:a16="http://schemas.microsoft.com/office/drawing/2014/main" id="{78372266-E746-584E-925B-568450E710B4}"/>
              </a:ext>
            </a:extLst>
          </p:cNvPr>
          <p:cNvSpPr txBox="1"/>
          <p:nvPr/>
        </p:nvSpPr>
        <p:spPr>
          <a:xfrm>
            <a:off x="4702960" y="1249539"/>
            <a:ext cx="4178286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500" tIns="16500" rIns="16500" bIns="165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2600"/>
            </a:pPr>
            <a:r>
              <a:rPr lang="en-US" sz="2600" dirty="0">
                <a:solidFill>
                  <a:schemeClr val="lt1"/>
                </a:solidFill>
                <a:latin typeface="Century Gothic" panose="020B0502020202020204" pitchFamily="34" charset="0"/>
              </a:rPr>
              <a:t>Web interface</a:t>
            </a:r>
            <a:endParaRPr sz="14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4;p3">
            <a:extLst>
              <a:ext uri="{FF2B5EF4-FFF2-40B4-BE49-F238E27FC236}">
                <a16:creationId xmlns:a16="http://schemas.microsoft.com/office/drawing/2014/main" id="{EB89326E-3A89-694A-8C41-7E557C595E8F}"/>
              </a:ext>
            </a:extLst>
          </p:cNvPr>
          <p:cNvSpPr txBox="1"/>
          <p:nvPr/>
        </p:nvSpPr>
        <p:spPr>
          <a:xfrm>
            <a:off x="377393" y="1232732"/>
            <a:ext cx="4034832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500" tIns="16500" rIns="16500" bIns="165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 Package</a:t>
            </a:r>
            <a:endParaRPr sz="14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5;p3">
            <a:extLst>
              <a:ext uri="{FF2B5EF4-FFF2-40B4-BE49-F238E27FC236}">
                <a16:creationId xmlns:a16="http://schemas.microsoft.com/office/drawing/2014/main" id="{F28FB4D0-95C0-5E41-9096-8631DF514760}"/>
              </a:ext>
            </a:extLst>
          </p:cNvPr>
          <p:cNvSpPr txBox="1"/>
          <p:nvPr/>
        </p:nvSpPr>
        <p:spPr>
          <a:xfrm>
            <a:off x="4702955" y="2026790"/>
            <a:ext cx="4178286" cy="37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Development version (ready for release): Version2.0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endParaRPr lang="en-US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Current release is version 1.7 (which included some bug fixes but on the first release, which reflects the first publication)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endParaRPr lang="en-US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2000"/>
            </a:pPr>
            <a:endParaRPr dirty="0">
              <a:highlight>
                <a:srgbClr val="FFFFFF"/>
              </a:highlight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05;p3">
            <a:extLst>
              <a:ext uri="{FF2B5EF4-FFF2-40B4-BE49-F238E27FC236}">
                <a16:creationId xmlns:a16="http://schemas.microsoft.com/office/drawing/2014/main" id="{7BD15B0A-F5D8-844B-9826-F3511454F484}"/>
              </a:ext>
            </a:extLst>
          </p:cNvPr>
          <p:cNvSpPr txBox="1"/>
          <p:nvPr/>
        </p:nvSpPr>
        <p:spPr>
          <a:xfrm>
            <a:off x="384827" y="2026790"/>
            <a:ext cx="4169299" cy="404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Version 2.0 is stable and supports:</a:t>
            </a:r>
          </a:p>
          <a:p>
            <a:pPr marL="2857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Unadjusted and partial correlation analyses</a:t>
            </a:r>
          </a:p>
          <a:p>
            <a:pPr marL="2857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Generalized linear models</a:t>
            </a:r>
          </a:p>
          <a:p>
            <a:pPr marL="2857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Advanced user-controlled options for model definitions</a:t>
            </a:r>
          </a:p>
          <a:p>
            <a:pPr marL="2857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Outputs are written in Excel</a:t>
            </a:r>
          </a:p>
          <a:p>
            <a:pPr marL="285750" indent="-28575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Version 2.1: survival analysis, conditional regression, and pathway analysis (</a:t>
            </a:r>
            <a:r>
              <a:rPr lang="en-US" dirty="0" err="1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RaMP</a:t>
            </a:r>
            <a:r>
              <a:rPr lang="en-US" dirty="0"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-DB)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</a:pPr>
            <a:r>
              <a:rPr lang="en-US" dirty="0">
                <a:highlight>
                  <a:srgbClr val="FFFFFF"/>
                </a:highlight>
                <a:latin typeface="Century Gothic" panose="020B0502020202020204" pitchFamily="34" charset="0"/>
                <a:ea typeface="Times New Roman"/>
                <a:cs typeface="Times New Roman"/>
                <a:sym typeface="Times New Roman"/>
              </a:rPr>
              <a:t>Version 3.0: meta-analysis</a:t>
            </a:r>
            <a:endParaRPr dirty="0">
              <a:highlight>
                <a:srgbClr val="FFFFFF"/>
              </a:highlight>
              <a:latin typeface="Century Gothic" panose="020B0502020202020204" pitchFamily="34" charset="0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2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Basics of Input File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C938A-6CE9-E445-8436-09A2AE5A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2" y="920750"/>
            <a:ext cx="7424420" cy="5016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210D8-5C21-C648-AFBE-073AEAE3631A}"/>
              </a:ext>
            </a:extLst>
          </p:cNvPr>
          <p:cNvSpPr txBox="1"/>
          <p:nvPr/>
        </p:nvSpPr>
        <p:spPr>
          <a:xfrm>
            <a:off x="8138189" y="1267348"/>
            <a:ext cx="3540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entury Gothic" panose="020B0502020202020204" pitchFamily="34" charset="0"/>
              </a:rPr>
              <a:t>Metabolites</a:t>
            </a:r>
            <a:r>
              <a:rPr lang="en-US" dirty="0">
                <a:latin typeface="Century Gothic" panose="020B0502020202020204" pitchFamily="34" charset="0"/>
              </a:rPr>
              <a:t>: annotations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i="1" dirty="0" err="1">
                <a:latin typeface="Century Gothic" panose="020B0502020202020204" pitchFamily="34" charset="0"/>
              </a:rPr>
              <a:t>SubjectMetabolites</a:t>
            </a:r>
            <a:r>
              <a:rPr lang="en-US" dirty="0">
                <a:latin typeface="Century Gothic" panose="020B0502020202020204" pitchFamily="34" charset="0"/>
              </a:rPr>
              <a:t>: abundances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i="1" dirty="0" err="1">
                <a:latin typeface="Century Gothic" panose="020B0502020202020204" pitchFamily="34" charset="0"/>
              </a:rPr>
              <a:t>SubjectData</a:t>
            </a:r>
            <a:r>
              <a:rPr lang="en-US" dirty="0">
                <a:latin typeface="Century Gothic" panose="020B0502020202020204" pitchFamily="34" charset="0"/>
              </a:rPr>
              <a:t>: covariables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i="1" dirty="0" err="1">
                <a:latin typeface="Century Gothic" panose="020B0502020202020204" pitchFamily="34" charset="0"/>
              </a:rPr>
              <a:t>VarMap</a:t>
            </a:r>
            <a:r>
              <a:rPr lang="en-US" dirty="0">
                <a:latin typeface="Century Gothic" panose="020B0502020202020204" pitchFamily="34" charset="0"/>
              </a:rPr>
              <a:t>: renaming of variables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i="1" dirty="0">
                <a:latin typeface="Century Gothic" panose="020B0502020202020204" pitchFamily="34" charset="0"/>
              </a:rPr>
              <a:t>Models</a:t>
            </a:r>
            <a:r>
              <a:rPr lang="en-US" dirty="0">
                <a:latin typeface="Century Gothic" panose="020B0502020202020204" pitchFamily="34" charset="0"/>
              </a:rPr>
              <a:t>: tells software what models you wish to run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i="1" dirty="0" err="1">
                <a:latin typeface="Century Gothic" panose="020B0502020202020204" pitchFamily="34" charset="0"/>
              </a:rPr>
              <a:t>Model_Type</a:t>
            </a:r>
            <a:r>
              <a:rPr lang="en-US" dirty="0">
                <a:latin typeface="Century Gothic" panose="020B0502020202020204" pitchFamily="34" charset="0"/>
              </a:rPr>
              <a:t>: provides flexibility for model checks and model parameters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AFF9E13-B2C6-2144-B451-46263132F3F0}"/>
              </a:ext>
            </a:extLst>
          </p:cNvPr>
          <p:cNvGrpSpPr>
            <a:grpSpLocks/>
          </p:cNvGrpSpPr>
          <p:nvPr/>
        </p:nvGrpSpPr>
        <p:grpSpPr bwMode="auto">
          <a:xfrm>
            <a:off x="7495832" y="2288607"/>
            <a:ext cx="1907247" cy="461602"/>
            <a:chOff x="6124751" y="2531824"/>
            <a:chExt cx="2036135" cy="492437"/>
          </a:xfrm>
        </p:grpSpPr>
        <p:sp>
          <p:nvSpPr>
            <p:cNvPr id="32" name="TextBox 20">
              <a:extLst>
                <a:ext uri="{FF2B5EF4-FFF2-40B4-BE49-F238E27FC236}">
                  <a16:creationId xmlns:a16="http://schemas.microsoft.com/office/drawing/2014/main" id="{BBF4B247-3FF7-334D-ACB9-A208ACAB8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4751" y="2531824"/>
              <a:ext cx="20361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panose="020B0502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Additional Notes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F2506C0-1AF9-D243-A819-647708DBEA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4619" y="2862400"/>
              <a:ext cx="0" cy="161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74052A-58A2-DD4C-A7C1-ADD99DBCA9FF}"/>
              </a:ext>
            </a:extLst>
          </p:cNvPr>
          <p:cNvGrpSpPr>
            <a:grpSpLocks/>
          </p:cNvGrpSpPr>
          <p:nvPr/>
        </p:nvGrpSpPr>
        <p:grpSpPr bwMode="auto">
          <a:xfrm>
            <a:off x="2694241" y="1554837"/>
            <a:ext cx="6254922" cy="1150723"/>
            <a:chOff x="1020392" y="1748936"/>
            <a:chExt cx="6680972" cy="12275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2482EE-1E24-834C-9850-0777D55846A6}"/>
                </a:ext>
              </a:extLst>
            </p:cNvPr>
            <p:cNvSpPr txBox="1"/>
            <p:nvPr/>
          </p:nvSpPr>
          <p:spPr>
            <a:xfrm>
              <a:off x="1020392" y="1748936"/>
              <a:ext cx="6680972" cy="689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solidFill>
                    <a:srgbClr val="0077B5"/>
                  </a:solidFill>
                  <a:latin typeface="Century Gothic" panose="020B0502020202020204" pitchFamily="34" charset="0"/>
                </a:rPr>
                <a:t>Detailed Description of how to code variables (predefined)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539F48-B9E3-D04C-B413-ACD3BEDBB291}"/>
                </a:ext>
              </a:extLst>
            </p:cNvPr>
            <p:cNvCxnSpPr>
              <a:cxnSpLocks/>
            </p:cNvCxnSpPr>
            <p:nvPr/>
          </p:nvCxnSpPr>
          <p:spPr>
            <a:xfrm>
              <a:off x="2694428" y="2117881"/>
              <a:ext cx="0" cy="858633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E45EA7-0E32-8A43-B75A-2E3E5563A098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1187010"/>
            <a:ext cx="9391650" cy="1505841"/>
            <a:chOff x="-1081126" y="1354866"/>
            <a:chExt cx="10028921" cy="160840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B7AF858-068A-2E4E-A8D9-823F03C28329}"/>
                </a:ext>
              </a:extLst>
            </p:cNvPr>
            <p:cNvCxnSpPr>
              <a:cxnSpLocks/>
            </p:cNvCxnSpPr>
            <p:nvPr/>
          </p:nvCxnSpPr>
          <p:spPr>
            <a:xfrm>
              <a:off x="395049" y="1972573"/>
              <a:ext cx="587113" cy="99070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AF4286-5B16-8A4F-88AF-6B64127855D3}"/>
                </a:ext>
              </a:extLst>
            </p:cNvPr>
            <p:cNvSpPr txBox="1"/>
            <p:nvPr/>
          </p:nvSpPr>
          <p:spPr>
            <a:xfrm>
              <a:off x="-1081126" y="1354866"/>
              <a:ext cx="10028921" cy="369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Century Gothic" panose="020B0502020202020204" pitchFamily="34" charset="0"/>
                </a:rPr>
                <a:t>Variable Names To be Used Across Cohorts (predefined by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entury Gothic" panose="020B0502020202020204" pitchFamily="34" charset="0"/>
                </a:rPr>
                <a:t>organizer(s)</a:t>
              </a:r>
              <a:r>
                <a:rPr lang="en-US" sz="1800" dirty="0">
                  <a:solidFill>
                    <a:schemeClr val="accent5">
                      <a:lumMod val="75000"/>
                    </a:schemeClr>
                  </a:solidFill>
                  <a:latin typeface="Century Gothic" panose="020B0502020202020204" pitchFamily="34" charset="0"/>
                </a:rPr>
                <a:t> of meta-analysis)</a:t>
              </a: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2507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Standardized Input – Lead Analyst Defines Variable names and definitions (</a:t>
            </a:r>
            <a:r>
              <a:rPr lang="en-US" altLang="en-US" sz="3600" dirty="0" err="1">
                <a:latin typeface="Century Gothic" panose="020B0502020202020204" pitchFamily="34" charset="0"/>
              </a:rPr>
              <a:t>VarMap</a:t>
            </a:r>
            <a:r>
              <a:rPr lang="en-US" altLang="en-US" sz="3600" dirty="0">
                <a:latin typeface="Century Gothic" panose="020B0502020202020204" pitchFamily="34" charset="0"/>
              </a:rPr>
              <a:t>)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AF274519-BB73-8045-B6ED-37A82591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49" y="2804708"/>
            <a:ext cx="7914409" cy="318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7D4D2B3-EFB5-C74F-ACC7-FAB41FF882D2}"/>
              </a:ext>
            </a:extLst>
          </p:cNvPr>
          <p:cNvGrpSpPr>
            <a:grpSpLocks/>
          </p:cNvGrpSpPr>
          <p:nvPr/>
        </p:nvGrpSpPr>
        <p:grpSpPr bwMode="auto">
          <a:xfrm>
            <a:off x="4559927" y="1977342"/>
            <a:ext cx="6951882" cy="753716"/>
            <a:chOff x="2846880" y="2331813"/>
            <a:chExt cx="7423250" cy="804661"/>
          </a:xfrm>
        </p:grpSpPr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570BE48F-FD54-8B45-BF13-BEBC790E7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6880" y="2331813"/>
              <a:ext cx="7423250" cy="804661"/>
              <a:chOff x="2846189" y="2332399"/>
              <a:chExt cx="7424554" cy="804089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335F78C-A840-E449-8A9F-27DA94BE0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0256" y="2659138"/>
                <a:ext cx="5299" cy="4773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14">
                <a:extLst>
                  <a:ext uri="{FF2B5EF4-FFF2-40B4-BE49-F238E27FC236}">
                    <a16:creationId xmlns:a16="http://schemas.microsoft.com/office/drawing/2014/main" id="{6DF4BE62-4DEA-FC47-ACFA-0460DE4C8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189" y="2332399"/>
                <a:ext cx="7424554" cy="368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entury Gothic" panose="020B0502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dirty="0">
                    <a:solidFill>
                      <a:srgbClr val="FF0000"/>
                    </a:solidFill>
                  </a:rPr>
                  <a:t>User variable name (must match Subject Data sheet) and type 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07A258-526A-C34A-94F8-88C45742DD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85958" y="2670525"/>
              <a:ext cx="808394" cy="421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5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Standardized Input – Lead Analyst Defines Models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0CCF6-7B48-074B-A023-9795F11C6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07" y="5078184"/>
            <a:ext cx="113551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2000"/>
              </a:spcBef>
              <a:buClr>
                <a:schemeClr val="accent1"/>
              </a:buClr>
              <a:buFont typeface="Wingdings 2" pitchFamily="2" charset="2"/>
              <a:buChar char=""/>
              <a:defRPr sz="2000"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ts val="600"/>
              </a:spcBef>
              <a:buClr>
                <a:srgbClr val="51640B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600"/>
              </a:spcBef>
              <a:buClr>
                <a:srgbClr val="51640B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600"/>
              </a:spcBef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Wingdings 2" pitchFamily="2" charset="2"/>
              <a:buChar char=""/>
              <a:defRPr>
                <a:solidFill>
                  <a:srgbClr val="595959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²"/>
            </a:pPr>
            <a:r>
              <a:rPr lang="en-US" altLang="en-US" dirty="0">
                <a:solidFill>
                  <a:schemeClr val="tx1"/>
                </a:solidFill>
              </a:rPr>
              <a:t> All variables must be predefined in the other sheets</a:t>
            </a:r>
          </a:p>
          <a:p>
            <a:pPr eaLnBrk="1" hangingPunct="1">
              <a:spcBef>
                <a:spcPct val="0"/>
              </a:spcBef>
              <a:buClrTx/>
              <a:buFont typeface="Wingdings" pitchFamily="2" charset="2"/>
              <a:buChar char="²"/>
            </a:pPr>
            <a:r>
              <a:rPr lang="en-US" altLang="en-US" dirty="0">
                <a:solidFill>
                  <a:schemeClr val="tx1"/>
                </a:solidFill>
              </a:rPr>
              <a:t> All models can be run in one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09DF2-664C-A446-A951-FF031D81F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17" b="13830"/>
          <a:stretch/>
        </p:blipFill>
        <p:spPr>
          <a:xfrm>
            <a:off x="484645" y="1020122"/>
            <a:ext cx="10716755" cy="42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-317825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Standardized Input – Lead Analyst Defines Models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09DF2-664C-A446-A951-FF031D81F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944" b="46239"/>
          <a:stretch/>
        </p:blipFill>
        <p:spPr>
          <a:xfrm>
            <a:off x="484645" y="1020122"/>
            <a:ext cx="10671205" cy="2653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4108A3-6978-3B4D-A279-6B36ED22123C}"/>
              </a:ext>
            </a:extLst>
          </p:cNvPr>
          <p:cNvSpPr/>
          <p:nvPr/>
        </p:nvSpPr>
        <p:spPr>
          <a:xfrm>
            <a:off x="9976757" y="1289957"/>
            <a:ext cx="1146435" cy="2383972"/>
          </a:xfrm>
          <a:prstGeom prst="rect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BC8A9-1878-7946-8DC1-DFC90D74A8A2}"/>
              </a:ext>
            </a:extLst>
          </p:cNvPr>
          <p:cNvSpPr txBox="1"/>
          <p:nvPr/>
        </p:nvSpPr>
        <p:spPr>
          <a:xfrm>
            <a:off x="484645" y="4188687"/>
            <a:ext cx="11576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New ”MODEL_TYPE” column: can create a specific name for the model, allowing users to change parameters for that model specifically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The name in “MODEL_TYPE” column for a model in this sheet then matches the name of </a:t>
            </a:r>
            <a:r>
              <a:rPr lang="en-US">
                <a:latin typeface="Century Gothic" panose="020B0502020202020204" pitchFamily="34" charset="0"/>
              </a:rPr>
              <a:t>“MODEL_TYPE” </a:t>
            </a:r>
            <a:r>
              <a:rPr lang="en-US" dirty="0">
                <a:latin typeface="Century Gothic" panose="020B0502020202020204" pitchFamily="34" charset="0"/>
              </a:rPr>
              <a:t>for rows in the </a:t>
            </a:r>
            <a:r>
              <a:rPr lang="en-US" dirty="0" err="1">
                <a:latin typeface="Century Gothic" panose="020B0502020202020204" pitchFamily="34" charset="0"/>
              </a:rPr>
              <a:t>ModelOptions</a:t>
            </a:r>
            <a:r>
              <a:rPr lang="en-US" dirty="0">
                <a:latin typeface="Century Gothic" panose="020B0502020202020204" pitchFamily="34" charset="0"/>
              </a:rPr>
              <a:t> Sheet.</a:t>
            </a:r>
          </a:p>
        </p:txBody>
      </p:sp>
    </p:spTree>
    <p:extLst>
      <p:ext uri="{BB962C8B-B14F-4D97-AF65-F5344CB8AC3E}">
        <p14:creationId xmlns:p14="http://schemas.microsoft.com/office/powerpoint/2010/main" val="200014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4827" y="8747"/>
            <a:ext cx="11676544" cy="1131889"/>
          </a:xfrm>
        </p:spPr>
        <p:txBody>
          <a:bodyPr anchor="b">
            <a:normAutofit/>
          </a:bodyPr>
          <a:lstStyle/>
          <a:p>
            <a:r>
              <a:rPr lang="en-US" altLang="en-US" sz="3600" dirty="0">
                <a:latin typeface="Century Gothic" panose="020B0502020202020204" pitchFamily="34" charset="0"/>
              </a:rPr>
              <a:t>Standardized Input – Lead Analyst Defines Parameters for Each Model Through MODEL_TYPE</a:t>
            </a:r>
            <a:endParaRPr lang="en-US" sz="3500" b="1" dirty="0">
              <a:latin typeface="Century Gothic" panose="020B0502020202020204" pitchFamily="34" charset="0"/>
              <a:ea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3BF2C-6647-5448-97D7-ED518E8C021B}"/>
              </a:ext>
            </a:extLst>
          </p:cNvPr>
          <p:cNvSpPr txBox="1"/>
          <p:nvPr/>
        </p:nvSpPr>
        <p:spPr>
          <a:xfrm>
            <a:off x="314488" y="5261272"/>
            <a:ext cx="1199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New ”MODEL_TYPE” column: can create a specific name for the model, allowing users to change parameters for that model specifically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0C0B6-9CD4-A045-A9EB-3A1DD37E0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8"/>
          <a:stretch/>
        </p:blipFill>
        <p:spPr>
          <a:xfrm>
            <a:off x="384827" y="1412941"/>
            <a:ext cx="11404205" cy="37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9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ATS Color Palle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32F6C"/>
      </a:accent1>
      <a:accent2>
        <a:srgbClr val="006378"/>
      </a:accent2>
      <a:accent3>
        <a:srgbClr val="626669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45521</TotalTime>
  <Words>803</Words>
  <Application>Microsoft Macintosh PowerPoint</Application>
  <PresentationFormat>Widescreen</PresentationFormat>
  <Paragraphs>131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2</vt:lpstr>
      <vt:lpstr>Office Theme</vt:lpstr>
      <vt:lpstr>COMETS Analytics 2.0 New Developments 03/04/2022  Ewy Mathé, NCATS/NIH</vt:lpstr>
      <vt:lpstr>Overview of Using COMETS Analytics</vt:lpstr>
      <vt:lpstr>COMETS Analytics Access</vt:lpstr>
      <vt:lpstr>COMETS Analytics – current status</vt:lpstr>
      <vt:lpstr>Basics of Input File</vt:lpstr>
      <vt:lpstr>Standardized Input – Lead Analyst Defines Variable names and definitions (VarMap)</vt:lpstr>
      <vt:lpstr>Standardized Input – Lead Analyst Defines Models</vt:lpstr>
      <vt:lpstr>Standardized Input – Lead Analyst Defines Models</vt:lpstr>
      <vt:lpstr>Standardized Input – Lead Analyst Defines Parameters for Each Model Through MODEL_TYPE</vt:lpstr>
      <vt:lpstr>Model_Types Sheet – ModelChecks and ModelOutput</vt:lpstr>
      <vt:lpstr>Standardized Input – Lead Analyst Defines Parameters for Each Model Through MODEL_TYPE</vt:lpstr>
      <vt:lpstr>Simplified process for running models</vt:lpstr>
      <vt:lpstr>Ackowledgements</vt:lpstr>
      <vt:lpstr>ModelOptions: Other MODELSPEC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Touching Base – DPI Informatics</dc:title>
  <dc:creator>Mathe, Ewy (NIH/NCATS) [E]</dc:creator>
  <cp:lastModifiedBy>Mathe, Ewy (NIH/NCATS) [E]</cp:lastModifiedBy>
  <cp:revision>469</cp:revision>
  <cp:lastPrinted>2020-05-15T17:51:38Z</cp:lastPrinted>
  <dcterms:created xsi:type="dcterms:W3CDTF">2020-05-08T14:20:58Z</dcterms:created>
  <dcterms:modified xsi:type="dcterms:W3CDTF">2022-04-13T01:39:00Z</dcterms:modified>
</cp:coreProperties>
</file>