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0" r:id="rId2"/>
  </p:sldIdLst>
  <p:sldSz cx="9144000" cy="6858000" type="screen4x3"/>
  <p:notesSz cx="7010400" cy="916305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65">
          <p15:clr>
            <a:srgbClr val="A4A3A4"/>
          </p15:clr>
        </p15:guide>
        <p15:guide id="2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86C8"/>
    <a:srgbClr val="E800C7"/>
    <a:srgbClr val="374600"/>
    <a:srgbClr val="2E9FDF"/>
    <a:srgbClr val="86AA00"/>
    <a:srgbClr val="FA8900"/>
    <a:srgbClr val="E87F00"/>
    <a:srgbClr val="E7B8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4" autoAdjust="0"/>
    <p:restoredTop sz="83488" autoAdjust="0"/>
  </p:normalViewPr>
  <p:slideViewPr>
    <p:cSldViewPr snapToGrid="0">
      <p:cViewPr varScale="1">
        <p:scale>
          <a:sx n="114" d="100"/>
          <a:sy n="114" d="100"/>
        </p:scale>
        <p:origin x="-1242" y="-84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64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2384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591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946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2992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 userDrawn="1"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 userDrawn="1"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 userDrawn="1"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 userDrawn="1"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 userDrawn="1"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209141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01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1"/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413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 userDrawn="1"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148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9324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3498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5147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8411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997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706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6267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4538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13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210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8" r:id="rId3"/>
    <p:sldLayoutId id="2147483669" r:id="rId4"/>
    <p:sldLayoutId id="2147483660" r:id="rId5"/>
    <p:sldLayoutId id="2147483661" r:id="rId6"/>
    <p:sldLayoutId id="2147483662" r:id="rId7"/>
    <p:sldLayoutId id="2147483670" r:id="rId8"/>
    <p:sldLayoutId id="2147483666" r:id="rId9"/>
    <p:sldLayoutId id="2147483665" r:id="rId10"/>
    <p:sldLayoutId id="2147483680" r:id="rId11"/>
    <p:sldLayoutId id="2147483667" r:id="rId12"/>
    <p:sldLayoutId id="2147483671" r:id="rId13"/>
    <p:sldLayoutId id="2147483674" r:id="rId14"/>
    <p:sldLayoutId id="2147483675" r:id="rId15"/>
    <p:sldLayoutId id="2147483673" r:id="rId16"/>
    <p:sldLayoutId id="2147483677" r:id="rId17"/>
    <p:sldLayoutId id="2147483676" r:id="rId18"/>
    <p:sldLayoutId id="2147483672" r:id="rId19"/>
    <p:sldLayoutId id="214748367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input file: </a:t>
            </a:r>
            <a:r>
              <a:rPr lang="en-GB" dirty="0" err="1" smtClean="0"/>
              <a:t>Varmap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59580" y="799038"/>
            <a:ext cx="8227220" cy="536519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VarMap</a:t>
            </a:r>
            <a:r>
              <a:rPr lang="en-GB" dirty="0"/>
              <a:t> sheet maps the cohort variable names to the COMETS internal variable names</a:t>
            </a:r>
          </a:p>
          <a:p>
            <a:r>
              <a:rPr lang="en-US" dirty="0" smtClean="0"/>
              <a:t>Example: </a:t>
            </a:r>
            <a:r>
              <a:rPr lang="en-US" dirty="0"/>
              <a:t>The cohort variable “</a:t>
            </a:r>
            <a:r>
              <a:rPr lang="en-US" dirty="0" err="1"/>
              <a:t>bmi</a:t>
            </a:r>
            <a:r>
              <a:rPr lang="en-US" dirty="0"/>
              <a:t>” would be mapped to the COMETS internal variable “</a:t>
            </a:r>
            <a:r>
              <a:rPr lang="en-US" dirty="0" err="1"/>
              <a:t>bmi_grp</a:t>
            </a:r>
            <a:r>
              <a:rPr lang="en-US" dirty="0"/>
              <a:t>” and must be coded as “0” for BMI&lt;18.5, “1” for BMI 18.5 to &lt;25, “2” for BMI 25 to &lt;30, “3” for BMI 30.0+, and “4” for if missing as defined in the column “VARDEFINITION”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/>
          <p:nvPr/>
        </p:nvCxnSpPr>
        <p:spPr bwMode="gray">
          <a:xfrm flipV="1">
            <a:off x="2754935" y="4337233"/>
            <a:ext cx="0" cy="22860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F461BB-2A9E-4D78-862E-4FC718122343}"/>
              </a:ext>
            </a:extLst>
          </p:cNvPr>
          <p:cNvSpPr txBox="1"/>
          <p:nvPr/>
        </p:nvSpPr>
        <p:spPr bwMode="gray">
          <a:xfrm>
            <a:off x="2538159" y="465560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F11D820-DE9E-4D13-AE48-D5C7A24BF6F3}"/>
              </a:ext>
            </a:extLst>
          </p:cNvPr>
          <p:cNvCxnSpPr/>
          <p:nvPr/>
        </p:nvCxnSpPr>
        <p:spPr bwMode="gray">
          <a:xfrm flipV="1">
            <a:off x="332264" y="2448517"/>
            <a:ext cx="245" cy="22860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FA6507-7E4F-4DF5-A6F5-B6225550E369}"/>
              </a:ext>
            </a:extLst>
          </p:cNvPr>
          <p:cNvSpPr txBox="1"/>
          <p:nvPr/>
        </p:nvSpPr>
        <p:spPr bwMode="gray">
          <a:xfrm>
            <a:off x="96158" y="212470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E85DFB-C82B-4F34-85C7-0E1AE5AD5809}"/>
              </a:ext>
            </a:extLst>
          </p:cNvPr>
          <p:cNvSpPr txBox="1"/>
          <p:nvPr/>
        </p:nvSpPr>
        <p:spPr bwMode="gray">
          <a:xfrm>
            <a:off x="1189274" y="2133527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20F3979-5705-483D-A263-918F33855F4D}"/>
              </a:ext>
            </a:extLst>
          </p:cNvPr>
          <p:cNvCxnSpPr/>
          <p:nvPr/>
        </p:nvCxnSpPr>
        <p:spPr bwMode="gray">
          <a:xfrm flipV="1">
            <a:off x="1419193" y="2448516"/>
            <a:ext cx="4272" cy="22860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4165183" y="218680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H="1">
            <a:off x="4401557" y="2466119"/>
            <a:ext cx="1536" cy="22860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D5B0B05-B25D-44D4-B8E2-CD5AB52DB73D}"/>
              </a:ext>
            </a:extLst>
          </p:cNvPr>
          <p:cNvCxnSpPr>
            <a:cxnSpLocks/>
          </p:cNvCxnSpPr>
          <p:nvPr/>
        </p:nvCxnSpPr>
        <p:spPr bwMode="gray">
          <a:xfrm flipV="1">
            <a:off x="4980834" y="2475297"/>
            <a:ext cx="0" cy="22860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1657F1-39EF-48AB-ABE1-A1A360AB688E}"/>
              </a:ext>
            </a:extLst>
          </p:cNvPr>
          <p:cNvSpPr txBox="1"/>
          <p:nvPr/>
        </p:nvSpPr>
        <p:spPr bwMode="gray">
          <a:xfrm>
            <a:off x="4744460" y="218680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67" y="2762651"/>
            <a:ext cx="6828639" cy="1525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5993453" y="3719156"/>
            <a:ext cx="2640628" cy="4583111"/>
          </a:xfrm>
          <a:solidFill>
            <a:schemeClr val="bg1"/>
          </a:solidFill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 smtClean="0">
                <a:solidFill>
                  <a:schemeClr val="accent4"/>
                </a:solidFill>
              </a:rPr>
              <a:t>VarMap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dirty="0"/>
              <a:t>is a sheet in the input file 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5"/>
                </a:solidFill>
              </a:rPr>
              <a:t>B</a:t>
            </a:r>
            <a:r>
              <a:rPr lang="en-US" b="1" dirty="0">
                <a:solidFill>
                  <a:schemeClr val="accent5"/>
                </a:solidFill>
              </a:rPr>
              <a:t>. </a:t>
            </a:r>
            <a:r>
              <a:rPr lang="en-US" b="1" dirty="0" smtClean="0">
                <a:solidFill>
                  <a:schemeClr val="accent5"/>
                </a:solidFill>
              </a:rPr>
              <a:t>VARREFERENCE </a:t>
            </a:r>
            <a:r>
              <a:rPr lang="en-US" dirty="0" smtClean="0"/>
              <a:t>refers to the internal COMETS variable names  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</a:t>
            </a:r>
            <a:r>
              <a:rPr lang="en-US" b="1" dirty="0" smtClean="0">
                <a:solidFill>
                  <a:schemeClr val="accent2"/>
                </a:solidFill>
              </a:rPr>
              <a:t>VARDEFINITION </a:t>
            </a:r>
            <a:r>
              <a:rPr lang="en-US" dirty="0" smtClean="0"/>
              <a:t>defines how the variables should be coded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solidFill>
                  <a:schemeClr val="accent1"/>
                </a:solidFill>
              </a:rPr>
              <a:t>COHORTVARIABLE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correspond to the original cohort variable name. </a:t>
            </a:r>
            <a:endParaRPr lang="en-US" dirty="0" smtClean="0"/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E. </a:t>
            </a:r>
            <a:r>
              <a:rPr lang="en-US" b="1" dirty="0" smtClean="0">
                <a:solidFill>
                  <a:schemeClr val="accent3"/>
                </a:solidFill>
              </a:rPr>
              <a:t>COHORTNOTES </a:t>
            </a:r>
            <a:r>
              <a:rPr lang="en-US" dirty="0" smtClean="0"/>
              <a:t>gives additional info e.g. for some </a:t>
            </a:r>
            <a:r>
              <a:rPr lang="en-US" dirty="0"/>
              <a:t>variables (e.g. “age”, “female”), missing values are not allowed. </a:t>
            </a:r>
          </a:p>
          <a:p>
            <a:pPr lvl="2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12775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Duarte_Slidedocs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27075</TotalTime>
  <Words>164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Duarte_Slidedocs</vt:lpstr>
      <vt:lpstr>Create input file: Varmap</vt:lpstr>
    </vt:vector>
  </TitlesOfParts>
  <Company>Duarte, Inc. 650-625-8200 info@duarte.com www.duarte.com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www.duarte.com slidedoc</dc:subject>
  <dc:creator>Nancy Duarte</dc:creator>
  <cp:keywords>slidedoc slidedocs Duarte, Inc. Nancy Duarte</cp:keywords>
  <dc:description>How do I make a slidedoc? What is a slidedoc?</dc:description>
  <cp:lastModifiedBy>ella</cp:lastModifiedBy>
  <cp:revision>170</cp:revision>
  <cp:lastPrinted>2014-02-20T16:35:04Z</cp:lastPrinted>
  <dcterms:created xsi:type="dcterms:W3CDTF">2014-01-14T20:20:43Z</dcterms:created>
  <dcterms:modified xsi:type="dcterms:W3CDTF">2018-07-23T15:25:57Z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24749045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