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2" r:id="rId2"/>
    <p:sldId id="453" r:id="rId3"/>
    <p:sldId id="454" r:id="rId4"/>
    <p:sldId id="455" r:id="rId5"/>
    <p:sldId id="457" r:id="rId6"/>
    <p:sldId id="456" r:id="rId7"/>
  </p:sldIdLst>
  <p:sldSz cx="9144000" cy="6858000" type="screen4x3"/>
  <p:notesSz cx="7010400" cy="916305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 varScale="1">
        <p:scale>
          <a:sx n="115" d="100"/>
          <a:sy n="115" d="100"/>
        </p:scale>
        <p:origin x="1962" y="108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" y="3277722"/>
            <a:ext cx="5838940" cy="1727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‘TAG’ option in the correlate  and </a:t>
            </a:r>
            <a:r>
              <a:rPr lang="en-US" dirty="0" err="1"/>
              <a:t>heatmap</a:t>
            </a:r>
            <a:r>
              <a:rPr lang="en-US" dirty="0"/>
              <a:t> tab</a:t>
            </a:r>
            <a:r>
              <a:rPr lang="en-GB" dirty="0"/>
              <a:t> </a:t>
            </a:r>
            <a:r>
              <a:rPr lang="en-US" dirty="0"/>
              <a:t> 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To select and create a subset of metabolites for further analysis based on the correlation results the ‘TAG’ function can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Below an example with age (exposure) </a:t>
            </a:r>
            <a:r>
              <a:rPr lang="en-US" dirty="0"/>
              <a:t>and </a:t>
            </a:r>
            <a:r>
              <a:rPr lang="en-US" dirty="0" smtClean="0"/>
              <a:t>metabolites (outcome) as run in </a:t>
            </a:r>
            <a:r>
              <a:rPr lang="en-US" dirty="0"/>
              <a:t>the ‘interactive user input’ </a:t>
            </a:r>
            <a:r>
              <a:rPr lang="en-US" dirty="0" smtClean="0"/>
              <a:t>correlate tab (see for using the correlate tab slides</a:t>
            </a:r>
            <a:r>
              <a:rPr lang="en-US" dirty="0" smtClean="0">
                <a:solidFill>
                  <a:srgbClr val="FF0000"/>
                </a:solidFill>
              </a:rPr>
              <a:t>....</a:t>
            </a:r>
            <a:r>
              <a:rPr lang="en-US" dirty="0" smtClean="0"/>
              <a:t>). </a:t>
            </a:r>
            <a:r>
              <a:rPr lang="en-US" dirty="0"/>
              <a:t> 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S</a:t>
            </a:r>
            <a:r>
              <a:rPr lang="en-US" b="1" dirty="0" smtClean="0">
                <a:solidFill>
                  <a:schemeClr val="accent4"/>
                </a:solidFill>
              </a:rPr>
              <a:t>et level of significance: </a:t>
            </a:r>
            <a:r>
              <a:rPr lang="en-US" dirty="0" smtClean="0"/>
              <a:t>in this example the level of significance is defined as p&lt;0.00001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Select significant metabolites: </a:t>
            </a:r>
            <a:r>
              <a:rPr lang="en-US" dirty="0" smtClean="0"/>
              <a:t>by ticking the box all significant metabolites are selected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TAG metabolites: </a:t>
            </a:r>
            <a:r>
              <a:rPr lang="en-US" dirty="0" smtClean="0"/>
              <a:t>by ticking the ‘TAG’ box all selected metabolites are automatically marked </a:t>
            </a:r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H="1" flipV="1">
            <a:off x="5217208" y="3063943"/>
            <a:ext cx="3649" cy="8677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4989649" y="276250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2019466" y="3028075"/>
            <a:ext cx="207700" cy="112416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800869" y="269919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2400121" y="269302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2294003" y="3063943"/>
            <a:ext cx="342492" cy="91840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19975"/>
            <a:ext cx="2639797" cy="1865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45" y="2943675"/>
            <a:ext cx="2554445" cy="3036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subset of ‘Tagged’ metabolites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Once the ‘TAG’ button is clicked a screen will appear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Name your ‘TAG’ </a:t>
            </a:r>
            <a:r>
              <a:rPr lang="en-US" dirty="0" smtClean="0"/>
              <a:t>give the subset of metabolites a name (e.g. “</a:t>
            </a:r>
            <a:r>
              <a:rPr lang="en-US" dirty="0" err="1" smtClean="0"/>
              <a:t>Age_related_metabolites</a:t>
            </a:r>
            <a:r>
              <a:rPr lang="en-US" dirty="0" smtClean="0"/>
              <a:t>”).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Create ‘TAG’ </a:t>
            </a:r>
            <a:r>
              <a:rPr lang="en-US" dirty="0" smtClean="0"/>
              <a:t>click the button ‘create Tag’ to create the tag. 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‘TAG’ is created </a:t>
            </a:r>
            <a:r>
              <a:rPr lang="en-US" dirty="0" smtClean="0"/>
              <a:t>A new box appears with an overview of your tagged metabolites. Close the newly created ‘TAG’.</a:t>
            </a:r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V="1">
            <a:off x="457731" y="4916604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221357" y="567196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1918938" y="4916604"/>
            <a:ext cx="20031" cy="755365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730000" y="568847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4754507" y="632082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4990881" y="5842362"/>
            <a:ext cx="4272" cy="44985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8" y="2826713"/>
            <a:ext cx="5440363" cy="313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Go back to the ‘Interactive user input’ and select your newly created subset, using the ‘TAG’ function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8551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Select your exposure </a:t>
            </a:r>
            <a:r>
              <a:rPr lang="en-US" dirty="0" smtClean="0"/>
              <a:t>select the newly created ‘</a:t>
            </a:r>
            <a:r>
              <a:rPr lang="en-US" dirty="0" err="1" smtClean="0"/>
              <a:t>Age_related_metabolites</a:t>
            </a:r>
            <a:r>
              <a:rPr lang="en-US" dirty="0" smtClean="0"/>
              <a:t>’ ‘TAG’ </a:t>
            </a:r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Select your outcome </a:t>
            </a:r>
            <a:r>
              <a:rPr lang="en-US" dirty="0"/>
              <a:t>select the newly created ‘</a:t>
            </a:r>
            <a:r>
              <a:rPr lang="en-US" dirty="0" err="1"/>
              <a:t>Age_related_metabolites</a:t>
            </a:r>
            <a:r>
              <a:rPr lang="en-US" dirty="0"/>
              <a:t>’ ‘TAG’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Run the model </a:t>
            </a:r>
            <a:r>
              <a:rPr lang="en-US" dirty="0" smtClean="0"/>
              <a:t>click the run button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Heatmap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select the </a:t>
            </a:r>
            <a:r>
              <a:rPr lang="en-US" dirty="0" err="1" smtClean="0"/>
              <a:t>heatmap</a:t>
            </a:r>
            <a:r>
              <a:rPr lang="en-US" dirty="0" smtClean="0"/>
              <a:t> tab to view the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lvl="2"/>
            <a:r>
              <a:rPr lang="en-US" dirty="0" smtClean="0"/>
              <a:t>. </a:t>
            </a:r>
            <a:endParaRPr lang="en-US" dirty="0"/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H="1" flipV="1">
            <a:off x="324896" y="5146749"/>
            <a:ext cx="7368" cy="9676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96158" y="611436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H="1" flipV="1">
            <a:off x="561002" y="5294746"/>
            <a:ext cx="7904" cy="67800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366782" y="601564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1367208" y="644371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1603582" y="6006457"/>
            <a:ext cx="4272" cy="44985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3069205" y="221403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3305579" y="2572971"/>
            <a:ext cx="1536" cy="49097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Exposures are specified on the X axis and the outcomes on the Y </a:t>
            </a:r>
            <a:r>
              <a:rPr lang="en-US" dirty="0" smtClean="0"/>
              <a:t>axis. Different </a:t>
            </a:r>
            <a:r>
              <a:rPr lang="en-US" dirty="0"/>
              <a:t>features are available in this interface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smtClean="0">
                <a:solidFill>
                  <a:schemeClr val="accent4"/>
                </a:solidFill>
              </a:rPr>
              <a:t>Sort by outcome: </a:t>
            </a:r>
            <a:r>
              <a:rPr lang="en-US" dirty="0" smtClean="0"/>
              <a:t>The </a:t>
            </a:r>
            <a:r>
              <a:rPr lang="en-US" dirty="0"/>
              <a:t>display of the </a:t>
            </a:r>
            <a:r>
              <a:rPr lang="en-US" dirty="0" err="1"/>
              <a:t>heatmap</a:t>
            </a:r>
            <a:r>
              <a:rPr lang="en-US" dirty="0"/>
              <a:t> can be sorted by outcome or exposure (in the ‘Outcomes Sort by’ box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smtClean="0">
                <a:solidFill>
                  <a:schemeClr val="accent5"/>
                </a:solidFill>
              </a:rPr>
              <a:t>Sort by strata: </a:t>
            </a:r>
            <a:r>
              <a:rPr lang="en-US" dirty="0" smtClean="0"/>
              <a:t>When </a:t>
            </a:r>
            <a:r>
              <a:rPr lang="en-US" dirty="0"/>
              <a:t>a stratified analysis is performed, the display of the </a:t>
            </a:r>
            <a:r>
              <a:rPr lang="en-US" dirty="0" err="1"/>
              <a:t>heatmap</a:t>
            </a:r>
            <a:r>
              <a:rPr lang="en-US" dirty="0"/>
              <a:t> can be sorted by the different strata (in the ‘Strata sort by’ box</a:t>
            </a:r>
            <a:r>
              <a:rPr lang="en-US" dirty="0" smtClean="0"/>
              <a:t>)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C. Choose your color: </a:t>
            </a:r>
            <a:r>
              <a:rPr lang="en-US" dirty="0" smtClean="0"/>
              <a:t>In </a:t>
            </a:r>
            <a:r>
              <a:rPr lang="en-US" dirty="0"/>
              <a:t>the ‘Palette’ box different color schemes for the </a:t>
            </a:r>
            <a:r>
              <a:rPr lang="en-US" dirty="0" err="1"/>
              <a:t>heatmap</a:t>
            </a:r>
            <a:r>
              <a:rPr lang="en-US" dirty="0"/>
              <a:t> can be selected.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Adjust plot height and width: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‘Plot height’ and “Plot width’ can be adjusted for in the respective boxes.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464" t="5427"/>
          <a:stretch/>
        </p:blipFill>
        <p:spPr>
          <a:xfrm>
            <a:off x="623455" y="2335875"/>
            <a:ext cx="4779511" cy="40396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2723689" y="2017898"/>
            <a:ext cx="11198" cy="896416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30169" y="2017898"/>
            <a:ext cx="11198" cy="896416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>
            <a:off x="1556178" y="2161309"/>
            <a:ext cx="0" cy="10472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>
            <a:off x="2340345" y="2161309"/>
            <a:ext cx="0" cy="10472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>
            <a:off x="3595567" y="2161309"/>
            <a:ext cx="0" cy="10472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2503941" y="172907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993795" y="1681317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1351070" y="184568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3350546" y="184843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2103971" y="184168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272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Heatmap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Additional features of the </a:t>
            </a:r>
            <a:r>
              <a:rPr lang="en-US" dirty="0" err="1" smtClean="0"/>
              <a:t>heatmap</a:t>
            </a:r>
            <a:r>
              <a:rPr lang="en-US" dirty="0" smtClean="0"/>
              <a:t> can be </a:t>
            </a:r>
            <a:r>
              <a:rPr lang="en-US" dirty="0" err="1" smtClean="0"/>
              <a:t>choosen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2"/>
            <a:r>
              <a:rPr lang="en-US" b="1" dirty="0" smtClean="0">
                <a:solidFill>
                  <a:schemeClr val="accent4"/>
                </a:solidFill>
              </a:rPr>
              <a:t>A. Additional toolbar: </a:t>
            </a:r>
            <a:r>
              <a:rPr lang="en-GB" dirty="0" smtClean="0"/>
              <a:t>when </a:t>
            </a:r>
            <a:r>
              <a:rPr lang="en-GB" dirty="0"/>
              <a:t>moving the mouse in the top right corner of the graph an extra toolbar will be visible which allows you to:</a:t>
            </a:r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Download plot as 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and edit plot in cloud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Pan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 in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Zoom out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Autoscale</a:t>
            </a:r>
            <a:endParaRPr lang="en-GB" dirty="0"/>
          </a:p>
          <a:p>
            <a:pPr marL="1714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Reset axes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2"/>
                </a:solidFill>
                <a:latin typeface="+mj-lt"/>
              </a:rPr>
              <a:t>Use </a:t>
            </a:r>
            <a:r>
              <a:rPr lang="en-US" sz="1100" i="0" dirty="0" err="1">
                <a:solidFill>
                  <a:schemeClr val="tx2"/>
                </a:solidFill>
                <a:latin typeface="+mj-lt"/>
              </a:rPr>
              <a:t>Plotly</a:t>
            </a:r>
            <a:r>
              <a:rPr lang="en-US" sz="1100" i="0" dirty="0">
                <a:solidFill>
                  <a:schemeClr val="tx2"/>
                </a:solidFill>
                <a:latin typeface="+mj-lt"/>
              </a:rPr>
              <a:t> features (Toggle Spike Lines, Show closest data on hover, Compare data on hover) </a:t>
            </a:r>
            <a:r>
              <a:rPr lang="en-US" sz="1050" i="0" dirty="0"/>
              <a:t> </a:t>
            </a:r>
            <a:endParaRPr lang="en-GB" i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14" b="50652"/>
          <a:stretch/>
        </p:blipFill>
        <p:spPr>
          <a:xfrm>
            <a:off x="266007" y="2128058"/>
            <a:ext cx="5565900" cy="18869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>
            <a:off x="3699164" y="2022423"/>
            <a:ext cx="16625" cy="1343939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3468218" y="1733597"/>
            <a:ext cx="45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051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 and hierarchical clustering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90202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nnotations </a:t>
            </a:r>
            <a:r>
              <a:rPr lang="en-US" dirty="0"/>
              <a:t>(display of the correlation coefficients in numbers) </a:t>
            </a:r>
            <a:r>
              <a:rPr lang="en-US" dirty="0" smtClean="0"/>
              <a:t>and </a:t>
            </a:r>
            <a:r>
              <a:rPr lang="en-US" dirty="0"/>
              <a:t>hierarchical </a:t>
            </a:r>
            <a:r>
              <a:rPr lang="en-US" dirty="0" smtClean="0"/>
              <a:t>clustering</a:t>
            </a:r>
            <a:r>
              <a:rPr lang="en-US" dirty="0"/>
              <a:t>(showing the metabolite </a:t>
            </a:r>
            <a:r>
              <a:rPr lang="en-US" dirty="0" smtClean="0"/>
              <a:t>clusters)­­ </a:t>
            </a:r>
            <a:r>
              <a:rPr lang="en-US" dirty="0"/>
              <a:t>can be superimposed on the </a:t>
            </a:r>
            <a:r>
              <a:rPr lang="en-US" dirty="0" err="1" smtClean="0"/>
              <a:t>heatmap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2189018"/>
            <a:ext cx="2640628" cy="4210193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Annotiations</a:t>
            </a:r>
            <a:r>
              <a:rPr lang="en-US" b="1" dirty="0" smtClean="0">
                <a:solidFill>
                  <a:schemeClr val="accent4"/>
                </a:solidFill>
              </a:rPr>
              <a:t>: </a:t>
            </a:r>
            <a:r>
              <a:rPr lang="en-US" dirty="0" smtClean="0"/>
              <a:t>ticking this box will allow you to display the correlation coefficients in the plot 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 smtClean="0">
                <a:solidFill>
                  <a:schemeClr val="accent5"/>
                </a:solidFill>
              </a:rPr>
              <a:t>Hierachical</a:t>
            </a:r>
            <a:r>
              <a:rPr lang="en-US" b="1" dirty="0" smtClean="0">
                <a:solidFill>
                  <a:schemeClr val="accent5"/>
                </a:solidFill>
              </a:rPr>
              <a:t> clustering: </a:t>
            </a:r>
            <a:r>
              <a:rPr lang="en-US" dirty="0" smtClean="0"/>
              <a:t>ticking this box will allow you to display the metabolite clusters on the left side of the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Choose your </a:t>
            </a:r>
            <a:r>
              <a:rPr lang="en-US" b="1" dirty="0" smtClean="0">
                <a:solidFill>
                  <a:schemeClr val="accent2"/>
                </a:solidFill>
              </a:rPr>
              <a:t>dimensions: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 e.g. 900*1100 dimensions the plot will show in the chosen dimensions</a:t>
            </a:r>
            <a:endParaRPr lang="en-US" b="1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464" t="5427"/>
          <a:stretch/>
        </p:blipFill>
        <p:spPr>
          <a:xfrm>
            <a:off x="598517" y="2359576"/>
            <a:ext cx="4779511" cy="40396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962758" y="2036618"/>
            <a:ext cx="822006" cy="1484525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830601" y="2036618"/>
            <a:ext cx="6512" cy="1395856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1600739" y="172125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2596449" y="172884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5061548" y="2124131"/>
            <a:ext cx="6512" cy="1395856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4831686" y="180504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0432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27125</TotalTime>
  <Words>600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Georgia</vt:lpstr>
      <vt:lpstr>Times New Roman</vt:lpstr>
      <vt:lpstr>Duarte_Slidedocs</vt:lpstr>
      <vt:lpstr>‘TAG’ option in the correlate  and heatmap tab  </vt:lpstr>
      <vt:lpstr>Create subset of ‘Tagged’ metabolites</vt:lpstr>
      <vt:lpstr>Create A heatmap</vt:lpstr>
      <vt:lpstr>The heatmap</vt:lpstr>
      <vt:lpstr>The Heatmap (2)</vt:lpstr>
      <vt:lpstr>Annotations and hierarchical clustering</vt:lpstr>
    </vt:vector>
  </TitlesOfParts>
  <Company>Duarte, Inc. 650-625-8200 info@duarte.com www.duarte.com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Trijsburg, Laura</cp:lastModifiedBy>
  <cp:revision>173</cp:revision>
  <cp:lastPrinted>2014-02-20T16:35:04Z</cp:lastPrinted>
  <dcterms:created xsi:type="dcterms:W3CDTF">2014-01-14T20:20:43Z</dcterms:created>
  <dcterms:modified xsi:type="dcterms:W3CDTF">2018-07-30T08:03:59Z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