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97DED-2B68-492C-A1FD-1E2BD96B1194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9CB1-95DD-447B-9EBB-6B340C0EF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909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9CB1-95DD-447B-9EBB-6B340C0EF4D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0018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2579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1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5439564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7319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3714750"/>
            <a:ext cx="1523417" cy="2684461"/>
          </a:xfrm>
          <a:solidFill>
            <a:schemeClr val="tx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3714750"/>
            <a:ext cx="1523417" cy="2684461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3714750"/>
            <a:ext cx="1523417" cy="2684461"/>
          </a:xfrm>
          <a:solidFill>
            <a:schemeClr val="accent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3714750"/>
            <a:ext cx="1523417" cy="2684461"/>
          </a:xfrm>
          <a:solidFill>
            <a:schemeClr val="accent3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3714750"/>
            <a:ext cx="1523417" cy="2684461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6" name="Group 155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9" name="Straight Connector 26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Group 27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Group 156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4" name="Straight Connector 23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6" name="Straight Connector 24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9" name="Straight Connector 19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Group 161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05" name="Straight Connector 304"/>
          <p:cNvCxnSpPr/>
          <p:nvPr/>
        </p:nvCxnSpPr>
        <p:spPr>
          <a:xfrm>
            <a:off x="459580" y="2609850"/>
            <a:ext cx="152156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2135398" y="2609850"/>
            <a:ext cx="152156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3823961" y="2609850"/>
            <a:ext cx="15215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5487033" y="2609850"/>
            <a:ext cx="152156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7162850" y="2609850"/>
            <a:ext cx="152156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13360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4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958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tx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3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82153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484602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7160419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2135398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4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1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38100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1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4864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3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20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7168662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21" name="Text Placeholder 2"/>
          <p:cNvSpPr>
            <a:spLocks noGrp="1"/>
          </p:cNvSpPr>
          <p:nvPr>
            <p:ph type="body" idx="26"/>
          </p:nvPr>
        </p:nvSpPr>
        <p:spPr>
          <a:xfrm>
            <a:off x="457731" y="1815188"/>
            <a:ext cx="1522202" cy="708655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400" b="1" i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05160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2"/>
          </p:nvPr>
        </p:nvSpPr>
        <p:spPr>
          <a:xfrm>
            <a:off x="6043787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310" name="Content Placeholder 2"/>
          <p:cNvSpPr>
            <a:spLocks noGrp="1"/>
          </p:cNvSpPr>
          <p:nvPr>
            <p:ph idx="15"/>
          </p:nvPr>
        </p:nvSpPr>
        <p:spPr>
          <a:xfrm>
            <a:off x="457732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1" name="Content Placeholder 2"/>
          <p:cNvSpPr>
            <a:spLocks noGrp="1"/>
          </p:cNvSpPr>
          <p:nvPr>
            <p:ph idx="14"/>
          </p:nvPr>
        </p:nvSpPr>
        <p:spPr>
          <a:xfrm>
            <a:off x="3256668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10452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518"/>
            <a:ext cx="5438508" cy="2087240"/>
          </a:xfrm>
        </p:spPr>
        <p:txBody>
          <a:bodyPr>
            <a:noAutofit/>
          </a:bodyPr>
          <a:lstStyle>
            <a:lvl1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xmlns="" val="3244026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Divider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 marL="685800" indent="-685800">
              <a:lnSpc>
                <a:spcPct val="90000"/>
              </a:lnSpc>
              <a:spcAft>
                <a:spcPts val="600"/>
              </a:spcAft>
              <a:buFont typeface="Georgia" panose="02040502050405020303" pitchFamily="18" charset="0"/>
              <a:buChar char="+"/>
              <a:defRPr sz="5000" i="1" cap="none" spc="-1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bg1"/>
                </a:solidFill>
                <a:latin typeface="+mj-lt"/>
              </a:rPr>
              <a:t>© Duarte, Inc. 2014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457732" y="4030998"/>
            <a:ext cx="8226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136"/>
            <a:ext cx="5438508" cy="207907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xmlns="" val="3487294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2" y="1144955"/>
            <a:ext cx="6830170" cy="351208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5130683"/>
            <a:ext cx="8229068" cy="126852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Aft>
                <a:spcPts val="600"/>
              </a:spcAft>
              <a:buNone/>
              <a:defRPr sz="11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1100" b="0" i="0">
                <a:solidFill>
                  <a:schemeClr val="tx2"/>
                </a:solidFill>
                <a:latin typeface="+mj-lt"/>
              </a:defRPr>
            </a:lvl2pPr>
            <a:lvl3pPr>
              <a:defRPr sz="1100" b="0" i="0">
                <a:solidFill>
                  <a:schemeClr val="tx2"/>
                </a:solidFill>
                <a:latin typeface="+mj-lt"/>
              </a:defRPr>
            </a:lvl3pPr>
            <a:lvl4pPr>
              <a:defRPr sz="1100" b="0" i="0">
                <a:solidFill>
                  <a:schemeClr val="tx2"/>
                </a:solidFill>
                <a:latin typeface="+mj-lt"/>
              </a:defRPr>
            </a:lvl4pPr>
            <a:lvl5pPr>
              <a:defRPr sz="1100" b="0" i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457200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 i="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u="none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u="none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u="none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cxnSp>
        <p:nvCxnSpPr>
          <p:cNvPr id="167" name="Straight Connector 166"/>
          <p:cNvCxnSpPr/>
          <p:nvPr/>
        </p:nvCxnSpPr>
        <p:spPr>
          <a:xfrm>
            <a:off x="460845" y="4978282"/>
            <a:ext cx="822231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18273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8290029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19158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45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9"/>
          </p:nvPr>
        </p:nvSpPr>
        <p:spPr>
          <a:xfrm>
            <a:off x="4644508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13101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39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0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1" name="Content Placeholder 2"/>
          <p:cNvSpPr>
            <a:spLocks noGrp="1"/>
          </p:cNvSpPr>
          <p:nvPr>
            <p:ph idx="17"/>
          </p:nvPr>
        </p:nvSpPr>
        <p:spPr>
          <a:xfrm>
            <a:off x="3256668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3744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03" name="Group 302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71831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66472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 Page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854295" y="154896"/>
            <a:ext cx="3426865" cy="3255751"/>
          </a:xfrm>
        </p:spPr>
        <p:txBody>
          <a:bodyPr anchor="b">
            <a:noAutofit/>
          </a:bodyPr>
          <a:lstStyle>
            <a:lvl1pPr algn="ctr">
              <a:lnSpc>
                <a:spcPct val="90000"/>
              </a:lnSpc>
              <a:spcAft>
                <a:spcPts val="600"/>
              </a:spcAft>
              <a:defRPr sz="5600" cap="none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7" name="Text Placeholder 6"/>
          <p:cNvSpPr>
            <a:spLocks noGrp="1"/>
          </p:cNvSpPr>
          <p:nvPr>
            <p:ph type="body" sz="quarter" idx="14"/>
          </p:nvPr>
        </p:nvSpPr>
        <p:spPr bwMode="gray">
          <a:xfrm>
            <a:off x="2926934" y="3506076"/>
            <a:ext cx="3281586" cy="2527969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2200" i="1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 bwMode="gray">
          <a:xfrm>
            <a:off x="3396946" y="6229350"/>
            <a:ext cx="2341562" cy="460375"/>
          </a:xfrm>
        </p:spPr>
        <p:txBody>
          <a:bodyPr/>
          <a:lstStyle>
            <a:lvl3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13292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B0CC-6A03-4EE1-A466-8815D1197F45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4D6E-1939-4C24-AAFF-B802D14583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061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5430132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3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402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5439564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4808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2640628" cy="4583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2279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5213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9" name="Group 17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80" name="Group 179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Group 29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3" name="Group 29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5" name="Group 29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Group 29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" name="Group 29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Group 29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" name="Group 29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0" name="Group 29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Group 180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5" name="Group 25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Group 25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6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26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5" name="Group 26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19" name="Straight Connector 21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Straight Connector 23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Group 18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614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pli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Content Placeholder 2"/>
          <p:cNvSpPr>
            <a:spLocks noGrp="1"/>
          </p:cNvSpPr>
          <p:nvPr>
            <p:ph idx="14"/>
          </p:nvPr>
        </p:nvSpPr>
        <p:spPr>
          <a:xfrm>
            <a:off x="457732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5"/>
          </p:nvPr>
        </p:nvSpPr>
        <p:spPr>
          <a:xfrm>
            <a:off x="2552504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7" name="Content Placeholder 2"/>
          <p:cNvSpPr>
            <a:spLocks noGrp="1"/>
          </p:cNvSpPr>
          <p:nvPr>
            <p:ph idx="16"/>
          </p:nvPr>
        </p:nvSpPr>
        <p:spPr>
          <a:xfrm>
            <a:off x="4647276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8" name="Content Placeholder 2"/>
          <p:cNvSpPr>
            <a:spLocks noGrp="1"/>
          </p:cNvSpPr>
          <p:nvPr>
            <p:ph idx="17"/>
          </p:nvPr>
        </p:nvSpPr>
        <p:spPr>
          <a:xfrm>
            <a:off x="6744429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9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2483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4037143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134598"/>
            <a:ext cx="4037143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78933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31" y="457200"/>
            <a:ext cx="8226689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31" y="1816100"/>
            <a:ext cx="8226689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62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kern="1200">
          <a:solidFill>
            <a:schemeClr val="tx2"/>
          </a:solidFill>
          <a:latin typeface="+mj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1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="" xmlns:a16="http://schemas.microsoft.com/office/drawing/2014/main" id="{88C88218-7AA3-4EEA-A21D-71F4D88A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input file: subject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518BA357-5D10-4681-BD16-98DB0F28111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The “</a:t>
            </a:r>
            <a:r>
              <a:rPr lang="en-US" dirty="0" err="1" smtClean="0"/>
              <a:t>SubjectData</a:t>
            </a:r>
            <a:r>
              <a:rPr lang="en-US" dirty="0" smtClean="0"/>
              <a:t>” sheet contains </a:t>
            </a:r>
            <a:r>
              <a:rPr lang="en-US" dirty="0"/>
              <a:t>the subject-level covariate data for each sample.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B45999C0-CE93-4F4F-B95A-7DAACB57B1E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478056" y="1816100"/>
            <a:ext cx="3206363" cy="4583111"/>
          </a:xfrm>
        </p:spPr>
        <p:txBody>
          <a:bodyPr/>
          <a:lstStyle/>
          <a:p>
            <a:pPr lvl="2"/>
            <a:r>
              <a:rPr lang="en-US" b="1" dirty="0">
                <a:solidFill>
                  <a:schemeClr val="accent4"/>
                </a:solidFill>
              </a:rPr>
              <a:t>A. </a:t>
            </a:r>
            <a:r>
              <a:rPr lang="en-US" b="1" dirty="0" err="1" smtClean="0">
                <a:solidFill>
                  <a:schemeClr val="accent4"/>
                </a:solidFill>
              </a:rPr>
              <a:t>SubjectData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dirty="0"/>
              <a:t>is a sheet in the input file that contains the </a:t>
            </a:r>
            <a:r>
              <a:rPr lang="en-US" dirty="0" smtClean="0"/>
              <a:t>subject-level covariate data for </a:t>
            </a:r>
            <a:r>
              <a:rPr lang="en-US" dirty="0"/>
              <a:t>each sample</a:t>
            </a:r>
            <a:r>
              <a:rPr lang="en-US" dirty="0" smtClean="0"/>
              <a:t>. Examples include factors such as age, gender, smoking, body mass index, race and education.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B. SAMPLE_ID </a:t>
            </a:r>
            <a:r>
              <a:rPr lang="en-US" dirty="0"/>
              <a:t>(column A) contains the sample identifiers.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C. Columns </a:t>
            </a:r>
            <a:r>
              <a:rPr lang="en-US" dirty="0"/>
              <a:t>correspond to </a:t>
            </a:r>
            <a:r>
              <a:rPr lang="en-US" dirty="0" smtClean="0"/>
              <a:t>subject-level covariates, as used in the cohort of origin. Column </a:t>
            </a:r>
            <a:r>
              <a:rPr lang="en-US" dirty="0"/>
              <a:t>names are in row 1 and (except the column named </a:t>
            </a:r>
            <a:r>
              <a:rPr lang="en-US" dirty="0" smtClean="0"/>
              <a:t>SAMPLE_ID</a:t>
            </a:r>
            <a:r>
              <a:rPr lang="en-US" dirty="0"/>
              <a:t>) must match the </a:t>
            </a:r>
            <a:r>
              <a:rPr lang="en-US" dirty="0" smtClean="0"/>
              <a:t>entries in the column COHORTVARIABLE from the sheet “</a:t>
            </a:r>
            <a:r>
              <a:rPr lang="en-US" dirty="0" err="1" smtClean="0"/>
              <a:t>VarMap</a:t>
            </a:r>
            <a:r>
              <a:rPr lang="en-US" dirty="0" smtClean="0"/>
              <a:t>”.</a:t>
            </a:r>
            <a:endParaRPr lang="en-US" dirty="0"/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D. Rows </a:t>
            </a:r>
            <a:r>
              <a:rPr lang="en-US" dirty="0"/>
              <a:t>correspond to observations, with each row containing all of the </a:t>
            </a:r>
            <a:r>
              <a:rPr lang="en-US" dirty="0" smtClean="0"/>
              <a:t>subject-level covariate </a:t>
            </a:r>
            <a:r>
              <a:rPr lang="en-US" dirty="0"/>
              <a:t>values for a given sample. Row names (i.e., SAMPLE_ID) are required to match the row names in the sheet “</a:t>
            </a:r>
            <a:r>
              <a:rPr lang="en-US" dirty="0" err="1" smtClean="0"/>
              <a:t>SubjectMetabolites</a:t>
            </a:r>
            <a:r>
              <a:rPr lang="en-US" dirty="0" smtClean="0"/>
              <a:t>”. </a:t>
            </a:r>
            <a:endParaRPr lang="en-US" dirty="0"/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E. Cells </a:t>
            </a:r>
            <a:r>
              <a:rPr lang="en-US" dirty="0"/>
              <a:t>(B2</a:t>
            </a:r>
            <a:r>
              <a:rPr lang="en-US" i="1" dirty="0"/>
              <a:t>…Zn)</a:t>
            </a:r>
            <a:r>
              <a:rPr lang="en-US" dirty="0"/>
              <a:t> contain </a:t>
            </a:r>
            <a:r>
              <a:rPr lang="en-US" dirty="0" smtClean="0"/>
              <a:t>subject-level covariate </a:t>
            </a:r>
            <a:r>
              <a:rPr lang="en-US" dirty="0"/>
              <a:t>values.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4F461BB-2A9E-4D78-862E-4FC718122343}"/>
              </a:ext>
            </a:extLst>
          </p:cNvPr>
          <p:cNvSpPr txBox="1"/>
          <p:nvPr/>
        </p:nvSpPr>
        <p:spPr bwMode="gray">
          <a:xfrm>
            <a:off x="3706640" y="6285458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47FA6507-7E4F-4DF5-A6F5-B6225550E369}"/>
              </a:ext>
            </a:extLst>
          </p:cNvPr>
          <p:cNvSpPr txBox="1"/>
          <p:nvPr/>
        </p:nvSpPr>
        <p:spPr bwMode="gray">
          <a:xfrm>
            <a:off x="1426469" y="1579086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1E85DFB-C82B-4F34-85C7-0E1AE5AD5809}"/>
              </a:ext>
            </a:extLst>
          </p:cNvPr>
          <p:cNvSpPr txBox="1"/>
          <p:nvPr/>
        </p:nvSpPr>
        <p:spPr bwMode="gray">
          <a:xfrm>
            <a:off x="2128636" y="1589719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8F46DEB-9376-47B9-8972-F6867FC198AB}"/>
              </a:ext>
            </a:extLst>
          </p:cNvPr>
          <p:cNvSpPr txBox="1"/>
          <p:nvPr/>
        </p:nvSpPr>
        <p:spPr bwMode="gray">
          <a:xfrm>
            <a:off x="315470" y="3091633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1"/>
                </a:solidFill>
                <a:latin typeface="Georgia" pitchFamily="18" charset="0"/>
                <a:sym typeface="Arial"/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4F1657F1-39EF-48AB-ABE1-A1A360AB688E}"/>
              </a:ext>
            </a:extLst>
          </p:cNvPr>
          <p:cNvSpPr txBox="1"/>
          <p:nvPr/>
        </p:nvSpPr>
        <p:spPr bwMode="gray">
          <a:xfrm>
            <a:off x="266732" y="3787336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3"/>
                </a:solidFill>
                <a:latin typeface="Georgia" pitchFamily="18" charset="0"/>
                <a:sym typeface="Arial"/>
              </a:rPr>
              <a:t>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4995" y="2921458"/>
            <a:ext cx="3829074" cy="2645302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7091F74F-57AF-4F3E-A780-9F76A9C751DF}"/>
              </a:ext>
            </a:extLst>
          </p:cNvPr>
          <p:cNvCxnSpPr/>
          <p:nvPr/>
        </p:nvCxnSpPr>
        <p:spPr bwMode="gray">
          <a:xfrm flipV="1">
            <a:off x="3931805" y="5547640"/>
            <a:ext cx="0" cy="73781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7F11D820-DE9E-4D13-AE48-D5C7A24BF6F3}"/>
              </a:ext>
            </a:extLst>
          </p:cNvPr>
          <p:cNvCxnSpPr/>
          <p:nvPr/>
        </p:nvCxnSpPr>
        <p:spPr bwMode="gray">
          <a:xfrm flipV="1">
            <a:off x="1662575" y="1941236"/>
            <a:ext cx="0" cy="91861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AE018F90-6E40-4132-8F5B-D543519DEB97}"/>
              </a:ext>
            </a:extLst>
          </p:cNvPr>
          <p:cNvCxnSpPr>
            <a:cxnSpLocks/>
          </p:cNvCxnSpPr>
          <p:nvPr/>
        </p:nvCxnSpPr>
        <p:spPr bwMode="gray">
          <a:xfrm flipV="1">
            <a:off x="669902" y="3260610"/>
            <a:ext cx="608295" cy="1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CD5B0B05-B25D-44D4-B8E2-CD5AB52DB73D}"/>
              </a:ext>
            </a:extLst>
          </p:cNvPr>
          <p:cNvCxnSpPr>
            <a:cxnSpLocks/>
          </p:cNvCxnSpPr>
          <p:nvPr/>
        </p:nvCxnSpPr>
        <p:spPr bwMode="gray">
          <a:xfrm flipV="1">
            <a:off x="642751" y="3941224"/>
            <a:ext cx="2019334" cy="3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120F3979-5705-483D-A263-918F33855F4D}"/>
              </a:ext>
            </a:extLst>
          </p:cNvPr>
          <p:cNvCxnSpPr/>
          <p:nvPr/>
        </p:nvCxnSpPr>
        <p:spPr bwMode="gray">
          <a:xfrm flipV="1">
            <a:off x="2358555" y="1951870"/>
            <a:ext cx="0" cy="91861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8092542"/>
      </p:ext>
    </p:extLst>
  </p:cSld>
  <p:clrMapOvr>
    <a:masterClrMapping/>
  </p:clrMapOvr>
</p:sld>
</file>

<file path=ppt/theme/theme1.xml><?xml version="1.0" encoding="utf-8"?>
<a:theme xmlns:a="http://schemas.openxmlformats.org/drawingml/2006/main" name="COMETS_PPT">
  <a:themeElements>
    <a:clrScheme name="Custom 4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E7B800"/>
      </a:accent1>
      <a:accent2>
        <a:srgbClr val="86AA00"/>
      </a:accent2>
      <a:accent3>
        <a:srgbClr val="00AFBB"/>
      </a:accent3>
      <a:accent4>
        <a:srgbClr val="2E9FDF"/>
      </a:accent4>
      <a:accent5>
        <a:srgbClr val="FF9E29"/>
      </a:accent5>
      <a:accent6>
        <a:srgbClr val="0F2855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OMETS_PPT" id="{7BA872CA-2A29-4869-8C52-A7D33C22D485}" vid="{6079F287-028A-4827-9580-FED31853BE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COMETS_PPT</Template>
  <TotalTime>155</TotalTime>
  <Words>174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COMETS_PPT</vt:lpstr>
      <vt:lpstr>Create input file: subject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input file: subject metabolites</dc:title>
  <dc:creator>Loftfield, Erikka (NIH/NCI) [E]</dc:creator>
  <cp:lastModifiedBy>ella</cp:lastModifiedBy>
  <cp:revision>15</cp:revision>
  <dcterms:created xsi:type="dcterms:W3CDTF">2018-04-20T20:48:29Z</dcterms:created>
  <dcterms:modified xsi:type="dcterms:W3CDTF">2018-05-20T16:41:11Z</dcterms:modified>
</cp:coreProperties>
</file>