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ftfield, Erikka (NIH/NCI) [E]" initials="LE([" lastIdx="1" clrIdx="0">
    <p:extLst>
      <p:ext uri="{19B8F6BF-5375-455C-9EA6-DF929625EA0E}">
        <p15:presenceInfo xmlns:p15="http://schemas.microsoft.com/office/powerpoint/2012/main" userId="S-1-5-21-12604286-656692736-1848903544-626356" providerId="AD"/>
      </p:ext>
    </p:extLst>
  </p:cmAuthor>
  <p:cmAuthor id="2" name="Oana Zeleznik" initials="OAZ" lastIdx="1" clrIdx="1">
    <p:extLst>
      <p:ext uri="{19B8F6BF-5375-455C-9EA6-DF929625EA0E}">
        <p15:presenceInfo xmlns:p15="http://schemas.microsoft.com/office/powerpoint/2012/main" userId="Oana Zelezn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5/10/relationships/revisionInfo" Target="revisionInfo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97DED-2B68-492C-A1FD-1E2BD96B119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9CB1-95DD-447B-9EBB-6B340C0E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9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1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7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19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60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45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24402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bg1"/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48729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73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158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101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4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831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72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Pag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854295" y="154896"/>
            <a:ext cx="3426865" cy="3255751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spcAft>
                <a:spcPts val="600"/>
              </a:spcAft>
              <a:defRPr sz="5600" cap="none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7" name="Text Placeholder 6"/>
          <p:cNvSpPr>
            <a:spLocks noGrp="1"/>
          </p:cNvSpPr>
          <p:nvPr>
            <p:ph type="body" sz="quarter" idx="14"/>
          </p:nvPr>
        </p:nvSpPr>
        <p:spPr bwMode="gray">
          <a:xfrm>
            <a:off x="2926934" y="3506076"/>
            <a:ext cx="3281586" cy="2527969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2200" i="1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gray">
          <a:xfrm>
            <a:off x="3396946" y="6229350"/>
            <a:ext cx="2341562" cy="460375"/>
          </a:xfrm>
        </p:spPr>
        <p:txBody>
          <a:bodyPr/>
          <a:lstStyle>
            <a:lvl3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292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B0CC-6A03-4EE1-A466-8815D1197F4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4D6E-1939-4C24-AAFF-B802D145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1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0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7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1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14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8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3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2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1" y="3696984"/>
            <a:ext cx="5696679" cy="2496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2" y="1700860"/>
            <a:ext cx="3152244" cy="1437635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88C88218-7AA3-4EEA-A21D-71F4D88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correlate: batch mode </a:t>
            </a:r>
            <a:r>
              <a:rPr lang="en-US" dirty="0" smtClean="0"/>
              <a:t>“SMOKING STATIFIED”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518BA357-5D10-4681-BD16-98DB0F2811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Batch mode: </a:t>
            </a:r>
            <a:r>
              <a:rPr lang="en-US" dirty="0" smtClean="0"/>
              <a:t>“Smoking stratified”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B45999C0-CE93-4F4F-B95A-7DAACB57B1E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075548" y="1128616"/>
            <a:ext cx="4608872" cy="2430559"/>
          </a:xfrm>
        </p:spPr>
        <p:txBody>
          <a:bodyPr/>
          <a:lstStyle/>
          <a:p>
            <a:pPr lvl="2"/>
            <a:r>
              <a:rPr lang="en-US" b="1" dirty="0" smtClean="0">
                <a:solidFill>
                  <a:schemeClr val="accent4"/>
                </a:solidFill>
              </a:rPr>
              <a:t>A. </a:t>
            </a:r>
            <a:r>
              <a:rPr lang="en-US" b="1" dirty="0">
                <a:solidFill>
                  <a:schemeClr val="accent4"/>
                </a:solidFill>
              </a:rPr>
              <a:t>Batch as specified in the input file </a:t>
            </a:r>
            <a:r>
              <a:rPr lang="en-US" dirty="0"/>
              <a:t>select this option to run </a:t>
            </a:r>
            <a:r>
              <a:rPr lang="en-US" dirty="0" smtClean="0"/>
              <a:t>the analysis in batch mode.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</a:t>
            </a:r>
            <a:r>
              <a:rPr lang="en-US" b="1" dirty="0" smtClean="0">
                <a:solidFill>
                  <a:schemeClr val="accent5"/>
                </a:solidFill>
              </a:rPr>
              <a:t>. </a:t>
            </a:r>
            <a:r>
              <a:rPr lang="en-US" b="1" dirty="0">
                <a:solidFill>
                  <a:schemeClr val="accent5"/>
                </a:solidFill>
              </a:rPr>
              <a:t>Choose Model </a:t>
            </a:r>
            <a:r>
              <a:rPr lang="en-US" dirty="0"/>
              <a:t>select </a:t>
            </a:r>
            <a:r>
              <a:rPr lang="en-US" dirty="0" smtClean="0"/>
              <a:t>“Smoking stratified” </a:t>
            </a:r>
            <a:r>
              <a:rPr lang="en-US" dirty="0"/>
              <a:t>from the dropdown menu.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C. </a:t>
            </a:r>
            <a:r>
              <a:rPr lang="en-US" b="1" dirty="0">
                <a:solidFill>
                  <a:schemeClr val="accent2"/>
                </a:solidFill>
              </a:rPr>
              <a:t>Run Model </a:t>
            </a:r>
            <a:r>
              <a:rPr lang="en-US" dirty="0"/>
              <a:t>once you hit this </a:t>
            </a:r>
            <a:r>
              <a:rPr lang="en-US" dirty="0" smtClean="0"/>
              <a:t>button the selected model will be run. The results will be shown in the Correlation Results tab.</a:t>
            </a:r>
            <a:endParaRPr lang="en-US" dirty="0"/>
          </a:p>
          <a:p>
            <a:pPr lvl="2"/>
            <a:r>
              <a:rPr lang="de-AT" b="1" dirty="0">
                <a:solidFill>
                  <a:schemeClr val="accent1"/>
                </a:solidFill>
              </a:rPr>
              <a:t>D. Correlation </a:t>
            </a:r>
            <a:r>
              <a:rPr lang="de-AT" b="1" dirty="0" smtClean="0">
                <a:solidFill>
                  <a:schemeClr val="accent1"/>
                </a:solidFill>
              </a:rPr>
              <a:t>Results tab </a:t>
            </a:r>
            <a:r>
              <a:rPr lang="de-AT" dirty="0"/>
              <a:t>displays the results of the correlation </a:t>
            </a:r>
            <a:r>
              <a:rPr lang="de-AT" dirty="0" smtClean="0"/>
              <a:t>analysis.</a:t>
            </a:r>
          </a:p>
          <a:p>
            <a:pPr lvl="2"/>
            <a:r>
              <a:rPr lang="de-AT" b="1" dirty="0">
                <a:solidFill>
                  <a:schemeClr val="accent3"/>
                </a:solidFill>
              </a:rPr>
              <a:t>E. </a:t>
            </a:r>
            <a:r>
              <a:rPr lang="de-AT" b="1" dirty="0" smtClean="0">
                <a:solidFill>
                  <a:schemeClr val="accent3"/>
                </a:solidFill>
              </a:rPr>
              <a:t>„Correlation analysis succesfull“ </a:t>
            </a:r>
            <a:r>
              <a:rPr lang="de-AT" dirty="0"/>
              <a:t>message will be displayed if the analysis was performed without any </a:t>
            </a:r>
            <a:r>
              <a:rPr lang="de-AT" dirty="0" smtClean="0"/>
              <a:t>errors. </a:t>
            </a:r>
            <a:r>
              <a:rPr lang="de-AT" dirty="0"/>
              <a:t>If this massage is not shown please go to (insert hyperlink) 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7F11D820-DE9E-4D13-AE48-D5C7A24BF6F3}"/>
              </a:ext>
            </a:extLst>
          </p:cNvPr>
          <p:cNvCxnSpPr>
            <a:cxnSpLocks/>
          </p:cNvCxnSpPr>
          <p:nvPr/>
        </p:nvCxnSpPr>
        <p:spPr bwMode="gray">
          <a:xfrm>
            <a:off x="1035786" y="3652507"/>
            <a:ext cx="0" cy="15471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7FA6507-7E4F-4DF5-A6F5-B6225550E369}"/>
              </a:ext>
            </a:extLst>
          </p:cNvPr>
          <p:cNvSpPr txBox="1"/>
          <p:nvPr/>
        </p:nvSpPr>
        <p:spPr bwMode="gray">
          <a:xfrm>
            <a:off x="-114387" y="2192872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4F461BB-2A9E-4D78-862E-4FC718122343}"/>
              </a:ext>
            </a:extLst>
          </p:cNvPr>
          <p:cNvSpPr txBox="1"/>
          <p:nvPr/>
        </p:nvSpPr>
        <p:spPr bwMode="gray">
          <a:xfrm>
            <a:off x="-117932" y="1906235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091F74F-57AF-4F3E-A780-9F76A9C751DF}"/>
              </a:ext>
            </a:extLst>
          </p:cNvPr>
          <p:cNvCxnSpPr>
            <a:cxnSpLocks/>
          </p:cNvCxnSpPr>
          <p:nvPr/>
        </p:nvCxnSpPr>
        <p:spPr bwMode="gray">
          <a:xfrm>
            <a:off x="344183" y="2068541"/>
            <a:ext cx="221919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1E85DFB-C82B-4F34-85C7-0E1AE5AD5809}"/>
              </a:ext>
            </a:extLst>
          </p:cNvPr>
          <p:cNvSpPr txBox="1"/>
          <p:nvPr/>
        </p:nvSpPr>
        <p:spPr bwMode="gray">
          <a:xfrm>
            <a:off x="3653960" y="2815882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8F46DEB-9376-47B9-8972-F6867FC198AB}"/>
              </a:ext>
            </a:extLst>
          </p:cNvPr>
          <p:cNvSpPr txBox="1"/>
          <p:nvPr/>
        </p:nvSpPr>
        <p:spPr bwMode="gray">
          <a:xfrm>
            <a:off x="792891" y="333604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215392A-FFCA-4273-859E-B48662AA3637}"/>
              </a:ext>
            </a:extLst>
          </p:cNvPr>
          <p:cNvCxnSpPr>
            <a:cxnSpLocks/>
          </p:cNvCxnSpPr>
          <p:nvPr/>
        </p:nvCxnSpPr>
        <p:spPr bwMode="gray">
          <a:xfrm>
            <a:off x="3554938" y="2995342"/>
            <a:ext cx="175185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091F74F-57AF-4F3E-A780-9F76A9C751DF}"/>
              </a:ext>
            </a:extLst>
          </p:cNvPr>
          <p:cNvCxnSpPr>
            <a:cxnSpLocks/>
          </p:cNvCxnSpPr>
          <p:nvPr/>
        </p:nvCxnSpPr>
        <p:spPr bwMode="gray">
          <a:xfrm>
            <a:off x="326462" y="2346761"/>
            <a:ext cx="221919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7FA6507-7E4F-4DF5-A6F5-B6225550E369}"/>
              </a:ext>
            </a:extLst>
          </p:cNvPr>
          <p:cNvSpPr txBox="1"/>
          <p:nvPr/>
        </p:nvSpPr>
        <p:spPr bwMode="gray">
          <a:xfrm>
            <a:off x="-97599" y="4090778"/>
            <a:ext cx="472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de-AT" sz="1500" i="1" dirty="0">
                <a:solidFill>
                  <a:schemeClr val="accent3"/>
                </a:solidFill>
                <a:sym typeface="Arial"/>
              </a:rPr>
              <a:t>e</a:t>
            </a:r>
            <a:endParaRPr lang="en-US" sz="1500" i="1" dirty="0">
              <a:solidFill>
                <a:schemeClr val="accent3"/>
              </a:solidFill>
              <a:sym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091F74F-57AF-4F3E-A780-9F76A9C751DF}"/>
              </a:ext>
            </a:extLst>
          </p:cNvPr>
          <p:cNvCxnSpPr>
            <a:cxnSpLocks/>
          </p:cNvCxnSpPr>
          <p:nvPr/>
        </p:nvCxnSpPr>
        <p:spPr bwMode="gray">
          <a:xfrm>
            <a:off x="343250" y="4244667"/>
            <a:ext cx="221919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2">
            <a:extLst>
              <a:ext uri="{FF2B5EF4-FFF2-40B4-BE49-F238E27FC236}">
                <a16:creationId xmlns:a16="http://schemas.microsoft.com/office/drawing/2014/main" xmlns="" id="{B45999C0-CE93-4F4F-B95A-7DAACB57B1E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99200" y="3702813"/>
            <a:ext cx="2550320" cy="2845881"/>
          </a:xfrm>
        </p:spPr>
        <p:txBody>
          <a:bodyPr/>
          <a:lstStyle/>
          <a:p>
            <a:pPr lvl="2"/>
            <a:r>
              <a:rPr lang="en-US" b="1" dirty="0" smtClean="0">
                <a:solidFill>
                  <a:srgbClr val="92D050"/>
                </a:solidFill>
              </a:rPr>
              <a:t>F. Download results </a:t>
            </a:r>
            <a:r>
              <a:rPr lang="en-US" dirty="0"/>
              <a:t>once you hit this button the results will be downloaded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G</a:t>
            </a:r>
            <a:r>
              <a:rPr lang="en-US" b="1" dirty="0" smtClean="0">
                <a:solidFill>
                  <a:srgbClr val="00B050"/>
                </a:solidFill>
              </a:rPr>
              <a:t>. Strata </a:t>
            </a:r>
            <a:r>
              <a:rPr lang="en-US" dirty="0"/>
              <a:t>The results of the correlation analysis will be shown for each of the specified strata. In this case there are two strata, 1 = smoking and 0 = non-smoking</a:t>
            </a:r>
            <a:r>
              <a:rPr lang="en-US" dirty="0" smtClean="0"/>
              <a:t>. </a:t>
            </a:r>
            <a:r>
              <a:rPr lang="en-US" dirty="0"/>
              <a:t>O</a:t>
            </a:r>
            <a:r>
              <a:rPr lang="en-US" dirty="0" smtClean="0"/>
              <a:t>nce </a:t>
            </a:r>
            <a:r>
              <a:rPr lang="en-US" dirty="0"/>
              <a:t>results for strata are meta-analyzed, heterogeneity across strata will be tested using the Wald Test for </a:t>
            </a:r>
            <a:r>
              <a:rPr lang="en-US" dirty="0" smtClean="0"/>
              <a:t>Homogeneity.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7F11D820-DE9E-4D13-AE48-D5C7A24BF6F3}"/>
              </a:ext>
            </a:extLst>
          </p:cNvPr>
          <p:cNvCxnSpPr>
            <a:cxnSpLocks/>
            <a:stCxn id="34" idx="2"/>
          </p:cNvCxnSpPr>
          <p:nvPr/>
        </p:nvCxnSpPr>
        <p:spPr bwMode="gray">
          <a:xfrm>
            <a:off x="5732409" y="3828557"/>
            <a:ext cx="1641" cy="717983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8F46DEB-9376-47B9-8972-F6867FC198AB}"/>
              </a:ext>
            </a:extLst>
          </p:cNvPr>
          <p:cNvSpPr txBox="1"/>
          <p:nvPr/>
        </p:nvSpPr>
        <p:spPr bwMode="gray">
          <a:xfrm>
            <a:off x="5496035" y="352078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de-AT" sz="1400" i="1" dirty="0">
                <a:solidFill>
                  <a:srgbClr val="92D050"/>
                </a:solidFill>
                <a:latin typeface="Georgia" pitchFamily="18" charset="0"/>
                <a:sym typeface="Arial"/>
              </a:rPr>
              <a:t>f</a:t>
            </a:r>
            <a:endParaRPr lang="en-US" sz="1400" i="1" dirty="0">
              <a:solidFill>
                <a:srgbClr val="92D050"/>
              </a:solidFill>
              <a:latin typeface="Georgia" pitchFamily="18" charset="0"/>
              <a:sym typeface="Arial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F11D820-DE9E-4D13-AE48-D5C7A24BF6F3}"/>
              </a:ext>
            </a:extLst>
          </p:cNvPr>
          <p:cNvCxnSpPr>
            <a:cxnSpLocks/>
            <a:endCxn id="40" idx="0"/>
          </p:cNvCxnSpPr>
          <p:nvPr/>
        </p:nvCxnSpPr>
        <p:spPr bwMode="gray">
          <a:xfrm>
            <a:off x="5800989" y="5265420"/>
            <a:ext cx="0" cy="1037543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8F46DEB-9376-47B9-8972-F6867FC198AB}"/>
              </a:ext>
            </a:extLst>
          </p:cNvPr>
          <p:cNvSpPr txBox="1"/>
          <p:nvPr/>
        </p:nvSpPr>
        <p:spPr bwMode="gray">
          <a:xfrm>
            <a:off x="5564615" y="630296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de-AT" sz="1400" i="1" dirty="0">
                <a:solidFill>
                  <a:srgbClr val="00B050"/>
                </a:solidFill>
                <a:latin typeface="Georgia" pitchFamily="18" charset="0"/>
                <a:sym typeface="Arial"/>
              </a:rPr>
              <a:t>g</a:t>
            </a:r>
            <a:endParaRPr lang="en-US" sz="1400" i="1" dirty="0">
              <a:solidFill>
                <a:srgbClr val="00B050"/>
              </a:solidFill>
              <a:latin typeface="Georgia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0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ETS_PPT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METS_PPT" id="{7BA872CA-2A29-4869-8C52-A7D33C22D485}" vid="{6079F287-028A-4827-9580-FED31853BE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COMETS_PPT</Template>
  <TotalTime>855</TotalTime>
  <Words>198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Georgia</vt:lpstr>
      <vt:lpstr>COMETS_PPT</vt:lpstr>
      <vt:lpstr>correlate: batch mode “SMOKING STATIFIED”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input file: subject metabolites</dc:title>
  <dc:creator>Loftfield, Erikka (NIH/NCI) [E]</dc:creator>
  <cp:lastModifiedBy>Oana Zeleznik</cp:lastModifiedBy>
  <cp:revision>36</cp:revision>
  <dcterms:created xsi:type="dcterms:W3CDTF">2018-04-20T20:48:29Z</dcterms:created>
  <dcterms:modified xsi:type="dcterms:W3CDTF">2018-07-21T15:35:21Z</dcterms:modified>
</cp:coreProperties>
</file>