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9" r:id="rId2"/>
  </p:sldIdLst>
  <p:sldSz cx="9144000" cy="6858000" type="screen4x3"/>
  <p:notesSz cx="7010400" cy="916305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65">
          <p15:clr>
            <a:srgbClr val="A4A3A4"/>
          </p15:clr>
        </p15:guide>
        <p15:guide id="2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86C8"/>
    <a:srgbClr val="E800C7"/>
    <a:srgbClr val="374600"/>
    <a:srgbClr val="2E9FDF"/>
    <a:srgbClr val="86AA00"/>
    <a:srgbClr val="FA8900"/>
    <a:srgbClr val="E87F00"/>
    <a:srgbClr val="E7B8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84" autoAdjust="0"/>
    <p:restoredTop sz="83488" autoAdjust="0"/>
  </p:normalViewPr>
  <p:slideViewPr>
    <p:cSldViewPr snapToGrid="0">
      <p:cViewPr varScale="1">
        <p:scale>
          <a:sx n="88" d="100"/>
          <a:sy n="88" d="100"/>
        </p:scale>
        <p:origin x="-1758" y="-96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64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2384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591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946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2992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 userDrawn="1"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 userDrawn="1"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 userDrawn="1"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 userDrawn="1"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 userDrawn="1"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209141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01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1"/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413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 userDrawn="1"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148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9324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3498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5147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8411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997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706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6267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4538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13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210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8" r:id="rId3"/>
    <p:sldLayoutId id="2147483669" r:id="rId4"/>
    <p:sldLayoutId id="2147483660" r:id="rId5"/>
    <p:sldLayoutId id="2147483661" r:id="rId6"/>
    <p:sldLayoutId id="2147483662" r:id="rId7"/>
    <p:sldLayoutId id="2147483670" r:id="rId8"/>
    <p:sldLayoutId id="2147483666" r:id="rId9"/>
    <p:sldLayoutId id="2147483665" r:id="rId10"/>
    <p:sldLayoutId id="2147483680" r:id="rId11"/>
    <p:sldLayoutId id="2147483667" r:id="rId12"/>
    <p:sldLayoutId id="2147483671" r:id="rId13"/>
    <p:sldLayoutId id="2147483674" r:id="rId14"/>
    <p:sldLayoutId id="2147483675" r:id="rId15"/>
    <p:sldLayoutId id="2147483673" r:id="rId16"/>
    <p:sldLayoutId id="2147483677" r:id="rId17"/>
    <p:sldLayoutId id="2147483676" r:id="rId18"/>
    <p:sldLayoutId id="2147483672" r:id="rId19"/>
    <p:sldLayoutId id="214748367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input file: </a:t>
            </a:r>
            <a:r>
              <a:rPr lang="en-GB" dirty="0" err="1" smtClean="0"/>
              <a:t>Varmap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58" y="2759825"/>
            <a:ext cx="5874384" cy="2377440"/>
          </a:xfrm>
        </p:spPr>
      </p:pic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VarMap</a:t>
            </a:r>
            <a:r>
              <a:rPr lang="en-GB" dirty="0" smtClean="0"/>
              <a:t> sheet maps the cohort variable names to the COMETS internal variable names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43787" y="1550094"/>
            <a:ext cx="2640628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 smtClean="0">
                <a:solidFill>
                  <a:schemeClr val="accent4"/>
                </a:solidFill>
              </a:rPr>
              <a:t>VarMap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dirty="0"/>
              <a:t>is a sheet in the input file that </a:t>
            </a:r>
            <a:r>
              <a:rPr lang="en-US" dirty="0" smtClean="0"/>
              <a:t>maps </a:t>
            </a:r>
            <a:r>
              <a:rPr lang="en-US" dirty="0"/>
              <a:t>the cohort variable names (“COHORTVARIABLE”) to the COMETS internal variable names (“VARREFERENCE”) and its definition (“VARDEFINITION</a:t>
            </a:r>
            <a:r>
              <a:rPr lang="en-US" dirty="0" smtClean="0"/>
              <a:t>”). Any </a:t>
            </a:r>
            <a:r>
              <a:rPr lang="en-US" dirty="0"/>
              <a:t>additional notes </a:t>
            </a:r>
            <a:r>
              <a:rPr lang="en-US" dirty="0" smtClean="0"/>
              <a:t>can </a:t>
            </a:r>
            <a:r>
              <a:rPr lang="en-US" dirty="0"/>
              <a:t>be entered into the “COHORTNOTES” column.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smtClean="0">
                <a:solidFill>
                  <a:schemeClr val="accent5"/>
                </a:solidFill>
              </a:rPr>
              <a:t>VARREFERENCE </a:t>
            </a:r>
            <a:r>
              <a:rPr lang="en-US" dirty="0" smtClean="0"/>
              <a:t>refers to the internal COMETS variable names  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</a:t>
            </a:r>
            <a:r>
              <a:rPr lang="en-US" b="1" dirty="0" smtClean="0">
                <a:solidFill>
                  <a:schemeClr val="accent2"/>
                </a:solidFill>
              </a:rPr>
              <a:t>COHORTVARIABLE </a:t>
            </a:r>
            <a:r>
              <a:rPr lang="en-US" dirty="0"/>
              <a:t>correspond to </a:t>
            </a:r>
            <a:r>
              <a:rPr lang="en-US" dirty="0" smtClean="0"/>
              <a:t>the original cohort variable name. 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Missing data </a:t>
            </a:r>
            <a:r>
              <a:rPr lang="en-US" dirty="0"/>
              <a:t>for some variables (e.g. “age”, “female”), missing values are not allowed. 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E. </a:t>
            </a:r>
            <a:r>
              <a:rPr lang="en-US" b="1" dirty="0" smtClean="0">
                <a:solidFill>
                  <a:schemeClr val="accent3"/>
                </a:solidFill>
              </a:rPr>
              <a:t>Example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cohort variable “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bmi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would be mapped to the COMETS internal variable “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bmi_grp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and must be coded as “0” for BMI&lt;18.5, “1” for BMI 18.5 to &lt;25, “2” for BMI 25 to &lt;30, “3” for BMI 30.0+, and “4” for if missing as defined in the column “VARDEFINITION”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/>
              <a:t>.</a:t>
            </a:r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/>
          <p:nvPr/>
        </p:nvCxnSpPr>
        <p:spPr bwMode="gray">
          <a:xfrm flipV="1">
            <a:off x="3132439" y="5063568"/>
            <a:ext cx="0" cy="7378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F461BB-2A9E-4D78-862E-4FC718122343}"/>
              </a:ext>
            </a:extLst>
          </p:cNvPr>
          <p:cNvSpPr txBox="1"/>
          <p:nvPr/>
        </p:nvSpPr>
        <p:spPr bwMode="gray">
          <a:xfrm>
            <a:off x="2907274" y="580138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F11D820-DE9E-4D13-AE48-D5C7A24BF6F3}"/>
              </a:ext>
            </a:extLst>
          </p:cNvPr>
          <p:cNvCxnSpPr/>
          <p:nvPr/>
        </p:nvCxnSpPr>
        <p:spPr bwMode="gray">
          <a:xfrm flipV="1">
            <a:off x="332264" y="1849974"/>
            <a:ext cx="0" cy="9186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FA6507-7E4F-4DF5-A6F5-B6225550E369}"/>
              </a:ext>
            </a:extLst>
          </p:cNvPr>
          <p:cNvSpPr txBox="1"/>
          <p:nvPr/>
        </p:nvSpPr>
        <p:spPr bwMode="gray">
          <a:xfrm>
            <a:off x="96158" y="151276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E85DFB-C82B-4F34-85C7-0E1AE5AD5809}"/>
              </a:ext>
            </a:extLst>
          </p:cNvPr>
          <p:cNvSpPr txBox="1"/>
          <p:nvPr/>
        </p:nvSpPr>
        <p:spPr bwMode="gray">
          <a:xfrm>
            <a:off x="4537314" y="162965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20F3979-5705-483D-A263-918F33855F4D}"/>
              </a:ext>
            </a:extLst>
          </p:cNvPr>
          <p:cNvCxnSpPr/>
          <p:nvPr/>
        </p:nvCxnSpPr>
        <p:spPr bwMode="gray">
          <a:xfrm flipV="1">
            <a:off x="4767233" y="1986741"/>
            <a:ext cx="6455" cy="790674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4863454" y="209856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5099828" y="2436075"/>
            <a:ext cx="1535" cy="75601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D5B0B05-B25D-44D4-B8E2-CD5AB52DB73D}"/>
              </a:ext>
            </a:extLst>
          </p:cNvPr>
          <p:cNvCxnSpPr>
            <a:cxnSpLocks/>
            <a:stCxn id="17" idx="0"/>
          </p:cNvCxnSpPr>
          <p:nvPr/>
        </p:nvCxnSpPr>
        <p:spPr bwMode="gray">
          <a:xfrm flipH="1" flipV="1">
            <a:off x="4570157" y="3548096"/>
            <a:ext cx="918" cy="200820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1657F1-39EF-48AB-ABE1-A1A360AB688E}"/>
              </a:ext>
            </a:extLst>
          </p:cNvPr>
          <p:cNvSpPr txBox="1"/>
          <p:nvPr/>
        </p:nvSpPr>
        <p:spPr bwMode="gray">
          <a:xfrm>
            <a:off x="4334701" y="555629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xmlns="" val="4240748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Duarte_Slidedocs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26935</TotalTime>
  <Words>189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Duarte_Slidedocs</vt:lpstr>
      <vt:lpstr>Create input file: Varmap</vt:lpstr>
    </vt:vector>
  </TitlesOfParts>
  <Company>Duarte, Inc. 650-625-8200 info@duarte.com www.duarte.com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www.duarte.com slidedoc</dc:subject>
  <dc:creator>Nancy Duarte</dc:creator>
  <cp:keywords>slidedoc slidedocs Duarte, Inc. Nancy Duarte</cp:keywords>
  <dc:description>How do I make a slidedoc? What is a slidedoc?</dc:description>
  <cp:lastModifiedBy>ella</cp:lastModifiedBy>
  <cp:revision>158</cp:revision>
  <cp:lastPrinted>2014-02-20T16:35:04Z</cp:lastPrinted>
  <dcterms:created xsi:type="dcterms:W3CDTF">2014-01-14T20:20:43Z</dcterms:created>
  <dcterms:modified xsi:type="dcterms:W3CDTF">2018-05-20T16:58:41Z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24749045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