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49" r:id="rId2"/>
  </p:sldIdLst>
  <p:sldSz cx="9144000" cy="6858000" type="screen4x3"/>
  <p:notesSz cx="7010400" cy="916305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5">
          <p15:clr>
            <a:srgbClr val="A4A3A4"/>
          </p15:clr>
        </p15:guide>
        <p15:guide id="2" pos="17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6C8"/>
    <a:srgbClr val="E800C7"/>
    <a:srgbClr val="374600"/>
    <a:srgbClr val="2E9FDF"/>
    <a:srgbClr val="86AA00"/>
    <a:srgbClr val="FA8900"/>
    <a:srgbClr val="E87F00"/>
    <a:srgbClr val="E7B8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84" autoAdjust="0"/>
    <p:restoredTop sz="83488" autoAdjust="0"/>
  </p:normalViewPr>
  <p:slideViewPr>
    <p:cSldViewPr snapToGrid="0">
      <p:cViewPr varScale="1">
        <p:scale>
          <a:sx n="52" d="100"/>
          <a:sy n="52" d="100"/>
        </p:scale>
        <p:origin x="1426" y="41"/>
      </p:cViewPr>
      <p:guideLst>
        <p:guide orient="horz" pos="1265"/>
        <p:guide pos="1756"/>
      </p:guideLst>
    </p:cSldViewPr>
  </p:slideViewPr>
  <p:outlineViewPr>
    <p:cViewPr>
      <p:scale>
        <a:sx n="50" d="100"/>
        <a:sy n="50" d="100"/>
      </p:scale>
      <p:origin x="0" y="64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2384"/>
    </p:cViewPr>
  </p:sorterViewPr>
  <p:notesViewPr>
    <p:cSldViewPr snapToGrid="0">
      <p:cViewPr varScale="1">
        <p:scale>
          <a:sx n="69" d="100"/>
          <a:sy n="69" d="100"/>
        </p:scale>
        <p:origin x="-3234" y="-120"/>
      </p:cViewPr>
      <p:guideLst>
        <p:guide orient="horz" pos="2886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64AD-05EA-48DF-8D3C-8C95E1A0EB61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0D77-BE29-4F6E-9E97-D5DE771DDA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7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F727-A02B-4696-AF70-5E10A4107E37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7388"/>
            <a:ext cx="4581525" cy="3435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52449"/>
            <a:ext cx="5608320" cy="41233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AFB2-63FE-4D27-8529-EF9C55DBAE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4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911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466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5439564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9929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3714750"/>
            <a:ext cx="1523417" cy="2684461"/>
          </a:xfrm>
          <a:solidFill>
            <a:schemeClr val="tx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3714750"/>
            <a:ext cx="1523417" cy="2684461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3714750"/>
            <a:ext cx="1523417" cy="2684461"/>
          </a:xfrm>
          <a:solidFill>
            <a:schemeClr val="accent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3714750"/>
            <a:ext cx="1523417" cy="2684461"/>
          </a:xfrm>
          <a:solidFill>
            <a:schemeClr val="accent3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3714750"/>
            <a:ext cx="1523417" cy="2684461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6" name="Group 155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9" name="Straight Connector 26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Group 27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Group 156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4" name="Straight Connector 23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6" name="Straight Connector 24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Group 161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05" name="Straight Connector 304"/>
          <p:cNvCxnSpPr/>
          <p:nvPr userDrawn="1"/>
        </p:nvCxnSpPr>
        <p:spPr>
          <a:xfrm>
            <a:off x="459580" y="2609850"/>
            <a:ext cx="152156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 userDrawn="1"/>
        </p:nvCxnSpPr>
        <p:spPr>
          <a:xfrm>
            <a:off x="2135398" y="2609850"/>
            <a:ext cx="152156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 userDrawn="1"/>
        </p:nvCxnSpPr>
        <p:spPr>
          <a:xfrm>
            <a:off x="3823961" y="2609850"/>
            <a:ext cx="15215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 userDrawn="1"/>
        </p:nvCxnSpPr>
        <p:spPr>
          <a:xfrm>
            <a:off x="5487033" y="2609850"/>
            <a:ext cx="152156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 userDrawn="1"/>
        </p:nvCxnSpPr>
        <p:spPr>
          <a:xfrm>
            <a:off x="7162850" y="2609850"/>
            <a:ext cx="152156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13360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4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958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tx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3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82153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484602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7160419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2135398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4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1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38100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1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4864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3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20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7168662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21" name="Text Placeholder 2"/>
          <p:cNvSpPr>
            <a:spLocks noGrp="1"/>
          </p:cNvSpPr>
          <p:nvPr>
            <p:ph type="body" idx="26"/>
          </p:nvPr>
        </p:nvSpPr>
        <p:spPr>
          <a:xfrm>
            <a:off x="457731" y="1815188"/>
            <a:ext cx="1522202" cy="708655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400" b="1" i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141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2"/>
          </p:nvPr>
        </p:nvSpPr>
        <p:spPr>
          <a:xfrm>
            <a:off x="6043787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7" name="TextBox 156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3" name="Rectangle 302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10" name="Content Placeholder 2"/>
          <p:cNvSpPr>
            <a:spLocks noGrp="1"/>
          </p:cNvSpPr>
          <p:nvPr>
            <p:ph idx="15"/>
          </p:nvPr>
        </p:nvSpPr>
        <p:spPr>
          <a:xfrm>
            <a:off x="457732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1" name="Content Placeholder 2"/>
          <p:cNvSpPr>
            <a:spLocks noGrp="1"/>
          </p:cNvSpPr>
          <p:nvPr>
            <p:ph idx="14"/>
          </p:nvPr>
        </p:nvSpPr>
        <p:spPr>
          <a:xfrm>
            <a:off x="3256668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0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518"/>
            <a:ext cx="5438508" cy="2087240"/>
          </a:xfrm>
        </p:spPr>
        <p:txBody>
          <a:bodyPr>
            <a:noAutofit/>
          </a:bodyPr>
          <a:lstStyle>
            <a:lvl1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39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Divid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 marL="685800" indent="-685800">
              <a:lnSpc>
                <a:spcPct val="90000"/>
              </a:lnSpc>
              <a:spcAft>
                <a:spcPts val="600"/>
              </a:spcAft>
              <a:buFont typeface="Georgia" panose="02040502050405020303" pitchFamily="18" charset="0"/>
              <a:buChar char="+"/>
              <a:defRPr sz="5000" i="1" cap="none" spc="-1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bg1"/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136"/>
            <a:ext cx="5438508" cy="207907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3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2" y="1144955"/>
            <a:ext cx="6830170" cy="351208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5130683"/>
            <a:ext cx="8229068" cy="126852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Aft>
                <a:spcPts val="600"/>
              </a:spcAft>
              <a:buNone/>
              <a:defRPr sz="11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1100" b="0" i="0">
                <a:solidFill>
                  <a:schemeClr val="tx2"/>
                </a:solidFill>
                <a:latin typeface="+mj-lt"/>
              </a:defRPr>
            </a:lvl2pPr>
            <a:lvl3pPr>
              <a:defRPr sz="1100" b="0" i="0">
                <a:solidFill>
                  <a:schemeClr val="tx2"/>
                </a:solidFill>
                <a:latin typeface="+mj-lt"/>
              </a:defRPr>
            </a:lvl3pPr>
            <a:lvl4pPr>
              <a:defRPr sz="1100" b="0" i="0">
                <a:solidFill>
                  <a:schemeClr val="tx2"/>
                </a:solidFill>
                <a:latin typeface="+mj-lt"/>
              </a:defRPr>
            </a:lvl4pPr>
            <a:lvl5pPr>
              <a:defRPr sz="1100" b="0" i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457200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 i="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u="none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u="none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u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u="none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67" name="Straight Connector 166"/>
          <p:cNvCxnSpPr/>
          <p:nvPr userDrawn="1"/>
        </p:nvCxnSpPr>
        <p:spPr>
          <a:xfrm>
            <a:off x="460845" y="4978282"/>
            <a:ext cx="822231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8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8290029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3247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45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9"/>
          </p:nvPr>
        </p:nvSpPr>
        <p:spPr>
          <a:xfrm>
            <a:off x="4644508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981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39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0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1" name="Content Placeholder 2"/>
          <p:cNvSpPr>
            <a:spLocks noGrp="1"/>
          </p:cNvSpPr>
          <p:nvPr>
            <p:ph idx="17"/>
          </p:nvPr>
        </p:nvSpPr>
        <p:spPr>
          <a:xfrm>
            <a:off x="3256668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147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116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97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5430132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3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061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5439564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67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38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542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79" name="Group 17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80" name="Group 17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89" name="Straight Connector 28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Group 29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0" name="Straight Connector 31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3" name="Group 29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8" name="Straight Connector 3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6" name="Straight Connector 3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5" name="Group 29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4" name="Straight Connector 3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Group 29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" name="Group 29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Group 29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" name="Group 29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0" name="Group 29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Group 18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54" name="Straight Connector 25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Group 25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6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26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5" name="Group 26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Straight Connector 23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84" name="Straight Connector 18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Group 18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542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Content Placeholder 2"/>
          <p:cNvSpPr>
            <a:spLocks noGrp="1"/>
          </p:cNvSpPr>
          <p:nvPr>
            <p:ph idx="14"/>
          </p:nvPr>
        </p:nvSpPr>
        <p:spPr>
          <a:xfrm>
            <a:off x="457732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5"/>
          </p:nvPr>
        </p:nvSpPr>
        <p:spPr>
          <a:xfrm>
            <a:off x="2552504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7" name="Content Placeholder 2"/>
          <p:cNvSpPr>
            <a:spLocks noGrp="1"/>
          </p:cNvSpPr>
          <p:nvPr>
            <p:ph idx="16"/>
          </p:nvPr>
        </p:nvSpPr>
        <p:spPr>
          <a:xfrm>
            <a:off x="4647276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8" name="Content Placeholder 2"/>
          <p:cNvSpPr>
            <a:spLocks noGrp="1"/>
          </p:cNvSpPr>
          <p:nvPr>
            <p:ph idx="17"/>
          </p:nvPr>
        </p:nvSpPr>
        <p:spPr>
          <a:xfrm>
            <a:off x="6744429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9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344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4037143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134598"/>
            <a:ext cx="4037143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1" name="Group 150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0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31" y="457200"/>
            <a:ext cx="8226689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31" y="1816100"/>
            <a:ext cx="8226689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66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8" r:id="rId3"/>
    <p:sldLayoutId id="2147483669" r:id="rId4"/>
    <p:sldLayoutId id="2147483660" r:id="rId5"/>
    <p:sldLayoutId id="2147483661" r:id="rId6"/>
    <p:sldLayoutId id="2147483662" r:id="rId7"/>
    <p:sldLayoutId id="2147483670" r:id="rId8"/>
    <p:sldLayoutId id="2147483666" r:id="rId9"/>
    <p:sldLayoutId id="2147483665" r:id="rId10"/>
    <p:sldLayoutId id="2147483680" r:id="rId11"/>
    <p:sldLayoutId id="2147483667" r:id="rId12"/>
    <p:sldLayoutId id="2147483671" r:id="rId13"/>
    <p:sldLayoutId id="2147483674" r:id="rId14"/>
    <p:sldLayoutId id="2147483675" r:id="rId15"/>
    <p:sldLayoutId id="2147483673" r:id="rId16"/>
    <p:sldLayoutId id="2147483677" r:id="rId17"/>
    <p:sldLayoutId id="2147483676" r:id="rId18"/>
    <p:sldLayoutId id="2147483672" r:id="rId19"/>
    <p:sldLayoutId id="2147483678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kern="1200">
          <a:solidFill>
            <a:schemeClr val="tx2"/>
          </a:solidFill>
          <a:latin typeface="+mj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1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7" y="2802222"/>
            <a:ext cx="5954417" cy="2268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input file: </a:t>
            </a:r>
            <a:r>
              <a:rPr lang="en-GB" dirty="0" err="1" smtClean="0"/>
              <a:t>Varmap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VarMap</a:t>
            </a:r>
            <a:r>
              <a:rPr lang="en-GB" dirty="0" smtClean="0"/>
              <a:t> sheet maps the cohort variable names to the COMETS internal variable names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>
          <a:xfrm>
            <a:off x="6113521" y="1434853"/>
            <a:ext cx="2954613" cy="4583111"/>
          </a:xfrm>
        </p:spPr>
        <p:txBody>
          <a:bodyPr/>
          <a:lstStyle/>
          <a:p>
            <a:pPr lvl="2"/>
            <a:r>
              <a:rPr lang="en-US" b="1" dirty="0">
                <a:solidFill>
                  <a:schemeClr val="accent4"/>
                </a:solidFill>
              </a:rPr>
              <a:t>A. </a:t>
            </a:r>
            <a:r>
              <a:rPr lang="en-US" b="1" dirty="0" err="1" smtClean="0">
                <a:solidFill>
                  <a:schemeClr val="accent4"/>
                </a:solidFill>
              </a:rPr>
              <a:t>VarMap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dirty="0"/>
              <a:t>is a sheet </a:t>
            </a:r>
            <a:r>
              <a:rPr lang="en-US" dirty="0" smtClean="0"/>
              <a:t>that maps </a:t>
            </a:r>
            <a:r>
              <a:rPr lang="en-US" dirty="0"/>
              <a:t>the cohort variable names (“COHORTVARIABLE”) to the COMETS internal variable names (“VARREFERENCE</a:t>
            </a:r>
            <a:r>
              <a:rPr lang="en-US" dirty="0" smtClean="0"/>
              <a:t>”), its </a:t>
            </a:r>
            <a:r>
              <a:rPr lang="en-US" dirty="0"/>
              <a:t>definition (“VARDEFINITION</a:t>
            </a:r>
            <a:r>
              <a:rPr lang="en-US" dirty="0" smtClean="0"/>
              <a:t>”) and type (“VARTYPE”). Notes are included under </a:t>
            </a:r>
            <a:r>
              <a:rPr lang="en-US" dirty="0"/>
              <a:t>“COHORTNOTES</a:t>
            </a:r>
            <a:r>
              <a:rPr lang="en-US" dirty="0" smtClean="0"/>
              <a:t>”.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B. </a:t>
            </a:r>
            <a:r>
              <a:rPr lang="en-US" b="1" dirty="0" smtClean="0">
                <a:solidFill>
                  <a:schemeClr val="accent5"/>
                </a:solidFill>
              </a:rPr>
              <a:t>VARREFERENCE </a:t>
            </a:r>
            <a:r>
              <a:rPr lang="en-US" dirty="0" smtClean="0"/>
              <a:t>refers to the internal COMETS variable names  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C. </a:t>
            </a:r>
            <a:r>
              <a:rPr lang="en-US" b="1" dirty="0" smtClean="0">
                <a:solidFill>
                  <a:schemeClr val="accent2"/>
                </a:solidFill>
              </a:rPr>
              <a:t>COHORTVARIABLE </a:t>
            </a:r>
            <a:r>
              <a:rPr lang="en-US" dirty="0"/>
              <a:t>correspond to </a:t>
            </a:r>
            <a:r>
              <a:rPr lang="en-US" dirty="0" smtClean="0"/>
              <a:t>the original cohort variable name. </a:t>
            </a:r>
          </a:p>
          <a:p>
            <a:pPr lvl="2"/>
            <a:r>
              <a:rPr lang="en-US" b="1" dirty="0" smtClean="0">
                <a:solidFill>
                  <a:schemeClr val="accent1"/>
                </a:solidFill>
              </a:rPr>
              <a:t>D</a:t>
            </a:r>
            <a:r>
              <a:rPr lang="en-US" b="1" dirty="0">
                <a:solidFill>
                  <a:schemeClr val="accent1"/>
                </a:solidFill>
              </a:rPr>
              <a:t>. </a:t>
            </a:r>
            <a:r>
              <a:rPr lang="en-US" b="1" dirty="0" smtClean="0">
                <a:solidFill>
                  <a:schemeClr val="accent1"/>
                </a:solidFill>
              </a:rPr>
              <a:t>VARTYPE </a:t>
            </a:r>
            <a:r>
              <a:rPr lang="en-US" dirty="0" smtClean="0"/>
              <a:t>identifies the form of the variable, possible values are continuous or categorical. </a:t>
            </a:r>
            <a:endParaRPr lang="en-US" dirty="0"/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E. </a:t>
            </a:r>
            <a:r>
              <a:rPr lang="en-US" b="1" dirty="0">
                <a:solidFill>
                  <a:schemeClr val="accent3"/>
                </a:solidFill>
              </a:rPr>
              <a:t>Missing data </a:t>
            </a:r>
            <a:r>
              <a:rPr lang="en-US" dirty="0" smtClean="0"/>
              <a:t>some </a:t>
            </a:r>
            <a:r>
              <a:rPr lang="en-US" dirty="0"/>
              <a:t>variables (e.g. “age”, “female”), missing values are not allowed. </a:t>
            </a:r>
          </a:p>
          <a:p>
            <a:pPr lvl="2"/>
            <a:r>
              <a:rPr lang="en-US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F. Example </a:t>
            </a:r>
            <a:r>
              <a:rPr lang="en-US" dirty="0" smtClean="0"/>
              <a:t>BMI is used for analyses as continuous “</a:t>
            </a:r>
            <a:r>
              <a:rPr lang="en-US" dirty="0" err="1" smtClean="0"/>
              <a:t>bmi</a:t>
            </a:r>
            <a:r>
              <a:rPr lang="en-US" dirty="0" smtClean="0"/>
              <a:t>” and categorical “</a:t>
            </a:r>
            <a:r>
              <a:rPr lang="en-US" dirty="0" err="1"/>
              <a:t>bmi_grp</a:t>
            </a:r>
            <a:r>
              <a:rPr lang="en-US" dirty="0"/>
              <a:t>” </a:t>
            </a:r>
            <a:r>
              <a:rPr lang="en-US" dirty="0" smtClean="0"/>
              <a:t>with expected coding of “</a:t>
            </a:r>
            <a:r>
              <a:rPr lang="en-US" dirty="0"/>
              <a:t>0” for BMI&lt;18.5, “1” for </a:t>
            </a:r>
            <a:r>
              <a:rPr lang="en-US" dirty="0" smtClean="0"/>
              <a:t>18.5 </a:t>
            </a:r>
            <a:r>
              <a:rPr lang="en-US" dirty="0"/>
              <a:t>to &lt;25, “2” for </a:t>
            </a:r>
            <a:r>
              <a:rPr lang="en-US" dirty="0" smtClean="0"/>
              <a:t>25 </a:t>
            </a:r>
            <a:r>
              <a:rPr lang="en-US" dirty="0"/>
              <a:t>to &lt;30, “3” for </a:t>
            </a:r>
            <a:r>
              <a:rPr lang="en-US" dirty="0" smtClean="0"/>
              <a:t>30.0</a:t>
            </a:r>
            <a:r>
              <a:rPr lang="en-US" dirty="0"/>
              <a:t>+, and “4” for if missing as defined in the column “VARDEFINITION”</a:t>
            </a:r>
            <a:endParaRPr lang="en-GB" dirty="0"/>
          </a:p>
          <a:p>
            <a:pPr lvl="2"/>
            <a:r>
              <a:rPr lang="en-US" dirty="0" smtClean="0"/>
              <a:t>.</a:t>
            </a:r>
            <a:endParaRPr lang="en-US" dirty="0"/>
          </a:p>
          <a:p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91F74F-57AF-4F3E-A780-9F76A9C751DF}"/>
              </a:ext>
            </a:extLst>
          </p:cNvPr>
          <p:cNvCxnSpPr/>
          <p:nvPr/>
        </p:nvCxnSpPr>
        <p:spPr bwMode="gray">
          <a:xfrm flipV="1">
            <a:off x="2375245" y="5126258"/>
            <a:ext cx="0" cy="73781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F461BB-2A9E-4D78-862E-4FC718122343}"/>
              </a:ext>
            </a:extLst>
          </p:cNvPr>
          <p:cNvSpPr txBox="1"/>
          <p:nvPr/>
        </p:nvSpPr>
        <p:spPr bwMode="gray">
          <a:xfrm>
            <a:off x="2150080" y="5864076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11D820-DE9E-4D13-AE48-D5C7A24BF6F3}"/>
              </a:ext>
            </a:extLst>
          </p:cNvPr>
          <p:cNvCxnSpPr/>
          <p:nvPr/>
        </p:nvCxnSpPr>
        <p:spPr bwMode="gray">
          <a:xfrm flipV="1">
            <a:off x="332264" y="1849974"/>
            <a:ext cx="0" cy="91861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FA6507-7E4F-4DF5-A6F5-B6225550E369}"/>
              </a:ext>
            </a:extLst>
          </p:cNvPr>
          <p:cNvSpPr txBox="1"/>
          <p:nvPr/>
        </p:nvSpPr>
        <p:spPr bwMode="gray">
          <a:xfrm>
            <a:off x="96158" y="1512763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85DFB-C82B-4F34-85C7-0E1AE5AD5809}"/>
              </a:ext>
            </a:extLst>
          </p:cNvPr>
          <p:cNvSpPr txBox="1"/>
          <p:nvPr/>
        </p:nvSpPr>
        <p:spPr bwMode="gray">
          <a:xfrm>
            <a:off x="3092504" y="1900375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0F3979-5705-483D-A263-918F33855F4D}"/>
              </a:ext>
            </a:extLst>
          </p:cNvPr>
          <p:cNvCxnSpPr/>
          <p:nvPr/>
        </p:nvCxnSpPr>
        <p:spPr bwMode="gray">
          <a:xfrm flipV="1">
            <a:off x="3322423" y="2257462"/>
            <a:ext cx="6455" cy="790674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F46DEB-9376-47B9-8972-F6867FC198AB}"/>
              </a:ext>
            </a:extLst>
          </p:cNvPr>
          <p:cNvSpPr txBox="1"/>
          <p:nvPr/>
        </p:nvSpPr>
        <p:spPr bwMode="gray">
          <a:xfrm>
            <a:off x="4216378" y="1959414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1"/>
                </a:solidFill>
                <a:latin typeface="Georgia" pitchFamily="18" charset="0"/>
                <a:sym typeface="Arial"/>
              </a:rPr>
              <a:t>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018F90-6E40-4132-8F5B-D543519DEB97}"/>
              </a:ext>
            </a:extLst>
          </p:cNvPr>
          <p:cNvCxnSpPr>
            <a:cxnSpLocks/>
          </p:cNvCxnSpPr>
          <p:nvPr/>
        </p:nvCxnSpPr>
        <p:spPr bwMode="gray">
          <a:xfrm flipH="1">
            <a:off x="4452752" y="2296920"/>
            <a:ext cx="1535" cy="756012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5B0B05-B25D-44D4-B8E2-CD5AB52DB73D}"/>
              </a:ext>
            </a:extLst>
          </p:cNvPr>
          <p:cNvCxnSpPr>
            <a:cxnSpLocks/>
            <a:stCxn id="17" idx="0"/>
          </p:cNvCxnSpPr>
          <p:nvPr/>
        </p:nvCxnSpPr>
        <p:spPr bwMode="gray">
          <a:xfrm flipH="1" flipV="1">
            <a:off x="4602095" y="3792958"/>
            <a:ext cx="918" cy="2008203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1657F1-39EF-48AB-ABE1-A1A360AB688E}"/>
              </a:ext>
            </a:extLst>
          </p:cNvPr>
          <p:cNvSpPr txBox="1"/>
          <p:nvPr/>
        </p:nvSpPr>
        <p:spPr bwMode="gray">
          <a:xfrm>
            <a:off x="4366639" y="5801161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Georgia" pitchFamily="18" charset="0"/>
                <a:sym typeface="Arial"/>
              </a:rPr>
              <a:t>f</a:t>
            </a:r>
            <a:endParaRPr lang="en-US" sz="1400" i="1" dirty="0">
              <a:solidFill>
                <a:schemeClr val="accent6">
                  <a:lumMod val="50000"/>
                  <a:lumOff val="50000"/>
                </a:schemeClr>
              </a:solidFill>
              <a:latin typeface="Georgia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07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"/>
  <p:tag name="SAVETOFOLDER" val="C:\Users\Dan\Desktop\poop\"/>
  <p:tag name="IMAGEWIDTH" val="960"/>
  <p:tag name="IMAGEHEIGHT" val="720"/>
  <p:tag name="EXPORTRANGE" val="EntirePresentation"/>
  <p:tag name="SIZEBY" val="DPI"/>
  <p:tag name="OUTPUTDPI" val="96"/>
  <p:tag name="EXPORTAS" val="JPG"/>
  <p:tag name="NUMBERFORMAT" val="0000"/>
</p:tagLst>
</file>

<file path=ppt/theme/theme1.xml><?xml version="1.0" encoding="utf-8"?>
<a:theme xmlns:a="http://schemas.openxmlformats.org/drawingml/2006/main" name="Duarte_Slidedocs">
  <a:themeElements>
    <a:clrScheme name="Custom 4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E7B800"/>
      </a:accent1>
      <a:accent2>
        <a:srgbClr val="86AA00"/>
      </a:accent2>
      <a:accent3>
        <a:srgbClr val="00AFBB"/>
      </a:accent3>
      <a:accent4>
        <a:srgbClr val="2E9FDF"/>
      </a:accent4>
      <a:accent5>
        <a:srgbClr val="FF9E29"/>
      </a:accent5>
      <a:accent6>
        <a:srgbClr val="0F2855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27029</TotalTime>
  <Words>193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Georgia</vt:lpstr>
      <vt:lpstr>Duarte_Slidedocs</vt:lpstr>
      <vt:lpstr>Create input file: Varmap</vt:lpstr>
    </vt:vector>
  </TitlesOfParts>
  <Company>Duarte, Inc. 650-625-8200 info@duarte.com www.duarte.com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www.duarte.com slidedoc</dc:subject>
  <dc:creator>Nancy Duarte</dc:creator>
  <cp:keywords>slidedoc slidedocs Duarte, Inc. Nancy Duarte</cp:keywords>
  <dc:description>How do I make a slidedoc? What is a slidedoc?</dc:description>
  <cp:lastModifiedBy>ella</cp:lastModifiedBy>
  <cp:revision>163</cp:revision>
  <cp:lastPrinted>2014-02-20T16:35:04Z</cp:lastPrinted>
  <dcterms:created xsi:type="dcterms:W3CDTF">2014-01-14T20:20:43Z</dcterms:created>
  <dcterms:modified xsi:type="dcterms:W3CDTF">2021-02-03T15:43:57Z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24749045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</Properties>
</file>