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7DED-2B68-492C-A1FD-1E2BD96B1194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9CB1-95DD-447B-9EBB-6B340C0EF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09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9CB1-95DD-447B-9EBB-6B340C0EF4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01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257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5439564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134598"/>
            <a:ext cx="2640628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7319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3714750"/>
            <a:ext cx="1523417" cy="2684461"/>
          </a:xfr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3714750"/>
            <a:ext cx="1523417" cy="2684461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3714750"/>
            <a:ext cx="1523417" cy="2684461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3714750"/>
            <a:ext cx="1523417" cy="2684461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3714750"/>
            <a:ext cx="1523417" cy="2684461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+"/>
              <a:defRPr sz="11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6" name="Group 155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9" name="Straight Connector 26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Group 27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4" name="Straight Connector 23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" name="Straight Connector 24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5" name="Straight Connector 304"/>
          <p:cNvCxnSpPr/>
          <p:nvPr/>
        </p:nvCxnSpPr>
        <p:spPr>
          <a:xfrm>
            <a:off x="459580" y="2609850"/>
            <a:ext cx="1521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135398" y="2609850"/>
            <a:ext cx="15215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3823961" y="2609850"/>
            <a:ext cx="15215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487033" y="2609850"/>
            <a:ext cx="152156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162850" y="2609850"/>
            <a:ext cx="15215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13360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4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958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tx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3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821530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84602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160419" y="2762473"/>
            <a:ext cx="1524000" cy="95227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defRPr sz="180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2135398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8100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486400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7168662" y="1815189"/>
            <a:ext cx="1522202" cy="794660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5400" b="1" i="0" spc="-30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1" name="Text Placeholder 2"/>
          <p:cNvSpPr>
            <a:spLocks noGrp="1"/>
          </p:cNvSpPr>
          <p:nvPr>
            <p:ph type="body" idx="26"/>
          </p:nvPr>
        </p:nvSpPr>
        <p:spPr>
          <a:xfrm>
            <a:off x="457731" y="1815188"/>
            <a:ext cx="1522202" cy="708655"/>
          </a:xfrm>
        </p:spPr>
        <p:txBody>
          <a:bodyPr anchor="b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400" b="1" i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5160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9" name="Group 158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0" name="Group 26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5" name="Straight Connector 24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Group 20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2"/>
          </p:nvPr>
        </p:nvSpPr>
        <p:spPr>
          <a:xfrm>
            <a:off x="6043787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310" name="Content Placeholder 2"/>
          <p:cNvSpPr>
            <a:spLocks noGrp="1"/>
          </p:cNvSpPr>
          <p:nvPr>
            <p:ph idx="15"/>
          </p:nvPr>
        </p:nvSpPr>
        <p:spPr>
          <a:xfrm>
            <a:off x="457732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1" name="Content Placeholder 2"/>
          <p:cNvSpPr>
            <a:spLocks noGrp="1"/>
          </p:cNvSpPr>
          <p:nvPr>
            <p:ph idx="14"/>
          </p:nvPr>
        </p:nvSpPr>
        <p:spPr>
          <a:xfrm>
            <a:off x="3256668" y="457200"/>
            <a:ext cx="2640628" cy="5942011"/>
          </a:xfr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4625" indent="-174625">
              <a:spcBef>
                <a:spcPts val="3600"/>
              </a:spcBef>
              <a:spcAft>
                <a:spcPts val="0"/>
              </a:spcAft>
              <a:buFont typeface="Calibri" panose="020F0502020204030204" pitchFamily="34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174625" indent="-174625">
              <a:lnSpc>
                <a:spcPct val="85000"/>
              </a:lnSpc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4625" indent="-174625">
              <a:defRPr/>
            </a:lvl4pPr>
            <a:lvl5pPr marL="174625" indent="-174625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1045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518"/>
            <a:ext cx="5438508" cy="2087240"/>
          </a:xfrm>
        </p:spPr>
        <p:txBody>
          <a:bodyPr>
            <a:noAutofit/>
          </a:bodyPr>
          <a:lstStyle>
            <a:lvl1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1pPr>
            <a:lvl2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2pPr>
            <a:lvl3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3pPr>
            <a:lvl4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4pPr>
            <a:lvl5pPr marL="171450" indent="-171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Tx/>
              <a:buChar char="+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xmlns="" val="324402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Divider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>
            <a:noAutofit/>
          </a:bodyPr>
          <a:lstStyle>
            <a:lvl1pPr marL="685800" indent="-685800">
              <a:lnSpc>
                <a:spcPct val="90000"/>
              </a:lnSpc>
              <a:spcAft>
                <a:spcPts val="600"/>
              </a:spcAft>
              <a:buFont typeface="Georgia" panose="02040502050405020303" pitchFamily="18" charset="0"/>
              <a:buChar char="+"/>
              <a:defRPr sz="5000" i="1" cap="none" spc="-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bg1"/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4320136"/>
            <a:ext cx="5438508" cy="207907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43787" y="4183401"/>
            <a:ext cx="2640634" cy="2215810"/>
          </a:xfrm>
        </p:spPr>
        <p:txBody>
          <a:bodyPr anchor="ctr">
            <a:noAutofit/>
          </a:bodyPr>
          <a:lstStyle>
            <a:lvl1pPr algn="r">
              <a:buFontTx/>
              <a:buNone/>
              <a:defRPr sz="13300" b="1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algn="r">
              <a:buFontTx/>
              <a:buNone/>
              <a:defRPr sz="13300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xmlns="" val="348729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2" y="1144955"/>
            <a:ext cx="6830170" cy="351208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5130683"/>
            <a:ext cx="8229068" cy="126852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spcAft>
                <a:spcPts val="600"/>
              </a:spcAft>
              <a:buNone/>
              <a:defRPr sz="1100" b="0" i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sz="1100" b="0" i="0">
                <a:solidFill>
                  <a:schemeClr val="tx2"/>
                </a:solidFill>
                <a:latin typeface="+mj-lt"/>
              </a:defRPr>
            </a:lvl2pPr>
            <a:lvl3pPr>
              <a:defRPr sz="1100" b="0" i="0">
                <a:solidFill>
                  <a:schemeClr val="tx2"/>
                </a:solidFill>
                <a:latin typeface="+mj-lt"/>
              </a:defRPr>
            </a:lvl3pPr>
            <a:lvl4pPr>
              <a:defRPr sz="1100" b="0" i="0">
                <a:solidFill>
                  <a:schemeClr val="tx2"/>
                </a:solidFill>
                <a:latin typeface="+mj-lt"/>
              </a:defRPr>
            </a:lvl4pPr>
            <a:lvl5pPr>
              <a:defRPr sz="1100" b="0" i="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457200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 i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u="none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u="none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u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60845" y="4978282"/>
            <a:ext cx="822231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827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8290029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19158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45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1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9"/>
          </p:nvPr>
        </p:nvSpPr>
        <p:spPr>
          <a:xfrm>
            <a:off x="4644508" y="1816100"/>
            <a:ext cx="4037141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1310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4035293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sp>
        <p:nvSpPr>
          <p:cNvPr id="157" name="Text Placeholder 2"/>
          <p:cNvSpPr>
            <a:spLocks noGrp="1"/>
          </p:cNvSpPr>
          <p:nvPr>
            <p:ph type="body" idx="16"/>
          </p:nvPr>
        </p:nvSpPr>
        <p:spPr>
          <a:xfrm>
            <a:off x="4647276" y="1134598"/>
            <a:ext cx="4037139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0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1" name="Content Placeholder 2"/>
          <p:cNvSpPr>
            <a:spLocks noGrp="1"/>
          </p:cNvSpPr>
          <p:nvPr>
            <p:ph idx="17"/>
          </p:nvPr>
        </p:nvSpPr>
        <p:spPr>
          <a:xfrm>
            <a:off x="3256668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2" name="Content Placeholder 2"/>
          <p:cNvSpPr>
            <a:spLocks noGrp="1"/>
          </p:cNvSpPr>
          <p:nvPr>
            <p:ph idx="18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374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4037143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03" name="Group 302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1831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454006"/>
            <a:ext cx="8226689" cy="325575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Aft>
                <a:spcPts val="600"/>
              </a:spcAft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38578" y="6567049"/>
            <a:ext cx="1099980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Duarte, Inc. 2014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457732" y="4030998"/>
            <a:ext cx="8226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472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Page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854295" y="154896"/>
            <a:ext cx="3426865" cy="3255751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spcAft>
                <a:spcPts val="600"/>
              </a:spcAft>
              <a:defRPr sz="5600" cap="none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Freeform 7"/>
          <p:cNvSpPr>
            <a:spLocks noChangeAspect="1" noEditPoints="1"/>
          </p:cNvSpPr>
          <p:nvPr/>
        </p:nvSpPr>
        <p:spPr bwMode="white">
          <a:xfrm>
            <a:off x="0" y="1"/>
            <a:ext cx="9144000" cy="6857665"/>
          </a:xfrm>
          <a:custGeom>
            <a:avLst/>
            <a:gdLst>
              <a:gd name="T0" fmla="*/ 0 w 6803"/>
              <a:gd name="T1" fmla="*/ 0 h 5102"/>
              <a:gd name="T2" fmla="*/ 0 w 6803"/>
              <a:gd name="T3" fmla="*/ 5102 h 5102"/>
              <a:gd name="T4" fmla="*/ 6803 w 6803"/>
              <a:gd name="T5" fmla="*/ 5102 h 5102"/>
              <a:gd name="T6" fmla="*/ 6803 w 6803"/>
              <a:gd name="T7" fmla="*/ 0 h 5102"/>
              <a:gd name="T8" fmla="*/ 0 w 6803"/>
              <a:gd name="T9" fmla="*/ 0 h 5102"/>
              <a:gd name="T10" fmla="*/ 6751 w 6803"/>
              <a:gd name="T11" fmla="*/ 5048 h 5102"/>
              <a:gd name="T12" fmla="*/ 52 w 6803"/>
              <a:gd name="T13" fmla="*/ 5048 h 5102"/>
              <a:gd name="T14" fmla="*/ 52 w 6803"/>
              <a:gd name="T15" fmla="*/ 54 h 5102"/>
              <a:gd name="T16" fmla="*/ 6751 w 6803"/>
              <a:gd name="T17" fmla="*/ 54 h 5102"/>
              <a:gd name="T18" fmla="*/ 6751 w 6803"/>
              <a:gd name="T19" fmla="*/ 5048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5102">
                <a:moveTo>
                  <a:pt x="0" y="0"/>
                </a:moveTo>
                <a:lnTo>
                  <a:pt x="0" y="5102"/>
                </a:lnTo>
                <a:lnTo>
                  <a:pt x="6803" y="5102"/>
                </a:lnTo>
                <a:lnTo>
                  <a:pt x="6803" y="0"/>
                </a:lnTo>
                <a:lnTo>
                  <a:pt x="0" y="0"/>
                </a:lnTo>
                <a:close/>
                <a:moveTo>
                  <a:pt x="6751" y="5048"/>
                </a:moveTo>
                <a:lnTo>
                  <a:pt x="52" y="5048"/>
                </a:lnTo>
                <a:lnTo>
                  <a:pt x="52" y="54"/>
                </a:lnTo>
                <a:lnTo>
                  <a:pt x="6751" y="54"/>
                </a:lnTo>
                <a:lnTo>
                  <a:pt x="6751" y="5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7" name="Text Placeholder 6"/>
          <p:cNvSpPr>
            <a:spLocks noGrp="1"/>
          </p:cNvSpPr>
          <p:nvPr>
            <p:ph type="body" sz="quarter" idx="14"/>
          </p:nvPr>
        </p:nvSpPr>
        <p:spPr bwMode="gray">
          <a:xfrm>
            <a:off x="2926934" y="3506076"/>
            <a:ext cx="3281586" cy="2527969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2200" i="1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Aft>
                <a:spcPts val="1000"/>
              </a:spcAft>
              <a:buClr>
                <a:schemeClr val="bg1"/>
              </a:buClr>
              <a:buFont typeface="Arial" panose="020B0604020202020204" pitchFamily="34" charset="0"/>
              <a:buChar char="​"/>
              <a:defRPr sz="1600" i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gray">
          <a:xfrm>
            <a:off x="3396946" y="6229350"/>
            <a:ext cx="2341562" cy="460375"/>
          </a:xfrm>
        </p:spPr>
        <p:txBody>
          <a:bodyPr/>
          <a:lstStyle>
            <a:lvl3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13292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B0CC-6A03-4EE1-A466-8815D1197F45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4D6E-1939-4C24-AAFF-B802D1458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06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543013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3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40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5439564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480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1" name="Content Placeholder 2"/>
          <p:cNvSpPr>
            <a:spLocks noGrp="1"/>
          </p:cNvSpPr>
          <p:nvPr>
            <p:ph idx="11"/>
          </p:nvPr>
        </p:nvSpPr>
        <p:spPr>
          <a:xfrm>
            <a:off x="3256668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6043787" y="1816100"/>
            <a:ext cx="2640628" cy="45831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227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1816100"/>
            <a:ext cx="1942371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521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9" name="Content Placeholder 2"/>
          <p:cNvSpPr>
            <a:spLocks noGrp="1"/>
          </p:cNvSpPr>
          <p:nvPr>
            <p:ph idx="11"/>
          </p:nvPr>
        </p:nvSpPr>
        <p:spPr>
          <a:xfrm>
            <a:off x="2133550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1" name="Content Placeholder 2"/>
          <p:cNvSpPr>
            <a:spLocks noGrp="1"/>
          </p:cNvSpPr>
          <p:nvPr>
            <p:ph idx="12"/>
          </p:nvPr>
        </p:nvSpPr>
        <p:spPr>
          <a:xfrm>
            <a:off x="3822113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3"/>
          </p:nvPr>
        </p:nvSpPr>
        <p:spPr>
          <a:xfrm>
            <a:off x="5485185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4"/>
          </p:nvPr>
        </p:nvSpPr>
        <p:spPr>
          <a:xfrm>
            <a:off x="7161002" y="1816100"/>
            <a:ext cx="152341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80" name="Group 17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8" name="Group 29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9" name="Group 29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614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pli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32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459580" y="1134598"/>
            <a:ext cx="8227220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1"/>
          </p:nvPr>
        </p:nvSpPr>
        <p:spPr>
          <a:xfrm>
            <a:off x="2552504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7" name="Content Placeholder 2"/>
          <p:cNvSpPr>
            <a:spLocks noGrp="1"/>
          </p:cNvSpPr>
          <p:nvPr>
            <p:ph idx="12"/>
          </p:nvPr>
        </p:nvSpPr>
        <p:spPr>
          <a:xfrm>
            <a:off x="4647276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8" name="Content Placeholder 2"/>
          <p:cNvSpPr>
            <a:spLocks noGrp="1"/>
          </p:cNvSpPr>
          <p:nvPr>
            <p:ph idx="13"/>
          </p:nvPr>
        </p:nvSpPr>
        <p:spPr>
          <a:xfrm>
            <a:off x="6744429" y="2762473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70" name="Group 169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28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29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 170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oup 24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6" name="Straight Connector 25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oup 20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Content Placeholder 2"/>
          <p:cNvSpPr>
            <a:spLocks noGrp="1"/>
          </p:cNvSpPr>
          <p:nvPr>
            <p:ph idx="14"/>
          </p:nvPr>
        </p:nvSpPr>
        <p:spPr>
          <a:xfrm>
            <a:off x="457732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6" name="Content Placeholder 2"/>
          <p:cNvSpPr>
            <a:spLocks noGrp="1"/>
          </p:cNvSpPr>
          <p:nvPr>
            <p:ph idx="15"/>
          </p:nvPr>
        </p:nvSpPr>
        <p:spPr>
          <a:xfrm>
            <a:off x="2552504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7" name="Content Placeholder 2"/>
          <p:cNvSpPr>
            <a:spLocks noGrp="1"/>
          </p:cNvSpPr>
          <p:nvPr>
            <p:ph idx="16"/>
          </p:nvPr>
        </p:nvSpPr>
        <p:spPr>
          <a:xfrm>
            <a:off x="4647276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8" name="Content Placeholder 2"/>
          <p:cNvSpPr>
            <a:spLocks noGrp="1"/>
          </p:cNvSpPr>
          <p:nvPr>
            <p:ph idx="17"/>
          </p:nvPr>
        </p:nvSpPr>
        <p:spPr>
          <a:xfrm>
            <a:off x="6744429" y="5128999"/>
            <a:ext cx="1942371" cy="1720471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248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/>
          </p:nvPr>
        </p:nvSpPr>
        <p:spPr>
          <a:xfrm>
            <a:off x="457732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4" name="Content Placeholder 2"/>
          <p:cNvSpPr>
            <a:spLocks noGrp="1"/>
          </p:cNvSpPr>
          <p:nvPr>
            <p:ph idx="12"/>
          </p:nvPr>
        </p:nvSpPr>
        <p:spPr>
          <a:xfrm>
            <a:off x="4647276" y="1134598"/>
            <a:ext cx="4037143" cy="5264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Group 26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23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Group 20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6" name="Straight Connector 205"/>
              <p:cNvCxnSpPr/>
              <p:nvPr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788" y="6399212"/>
            <a:ext cx="5438508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893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57200"/>
            <a:ext cx="8226689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31" y="1816100"/>
            <a:ext cx="8226689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38559" y="65670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2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kern="1200">
          <a:solidFill>
            <a:schemeClr val="tx2"/>
          </a:solidFill>
          <a:latin typeface="+mj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1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xmlns="" id="{7CE4E5DF-80D8-42B9-9EE9-90BC57A07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r="8423"/>
          <a:stretch/>
        </p:blipFill>
        <p:spPr>
          <a:xfrm>
            <a:off x="1546235" y="2501153"/>
            <a:ext cx="2890673" cy="3435068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file: Descriptive statistics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The “descrairwaveYYYY-MM-DD.csv” workbook contains the descriptive statistics for all categorical and continuous variables included in the model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478056" y="1816100"/>
            <a:ext cx="3206363" cy="4583111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>
                <a:solidFill>
                  <a:schemeClr val="accent4"/>
                </a:solidFill>
              </a:rPr>
              <a:t>sum_categorical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/>
              <a:t>is a sheet in the output file that contains the descriptive statistics for the categorical variables.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err="1">
                <a:solidFill>
                  <a:schemeClr val="accent5"/>
                </a:solidFill>
              </a:rPr>
              <a:t>descrairwave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(column A) contains the variable name. For example, “</a:t>
            </a:r>
            <a:r>
              <a:rPr lang="en-US" dirty="0" err="1"/>
              <a:t>smk_grp</a:t>
            </a:r>
            <a:r>
              <a:rPr lang="en-US" dirty="0"/>
              <a:t>” is a cigarette smoking status variable with 4-levels.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value </a:t>
            </a:r>
            <a:r>
              <a:rPr lang="en-US" dirty="0"/>
              <a:t>(column B) contains the value of the categorical variable in column A. For example, the values for “</a:t>
            </a:r>
            <a:r>
              <a:rPr lang="en-US" dirty="0" err="1"/>
              <a:t>smk_group</a:t>
            </a:r>
            <a:r>
              <a:rPr lang="en-US" dirty="0"/>
              <a:t>” are 0 (never), 1 (former), 2 (current), 3 (missing).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D. n </a:t>
            </a:r>
            <a:r>
              <a:rPr lang="en-US" dirty="0"/>
              <a:t>(column C) corresponds to the number of observations for each value of the categorical variable in column A. For example, 576 participants in the example data set are never smokers.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E. </a:t>
            </a:r>
            <a:r>
              <a:rPr lang="en-US" b="1" dirty="0" err="1">
                <a:solidFill>
                  <a:schemeClr val="accent3"/>
                </a:solidFill>
              </a:rPr>
              <a:t>proporiton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ranges from 0 to 1 and corresponds to the proportion of observations in a given category. For example, the 0.576 (or 57.6%) is the proportion of never smokers in the example data set.</a:t>
            </a:r>
          </a:p>
          <a:p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 flipV="1">
            <a:off x="2906047" y="5936221"/>
            <a:ext cx="0" cy="405580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4F461BB-2A9E-4D78-862E-4FC718122343}"/>
              </a:ext>
            </a:extLst>
          </p:cNvPr>
          <p:cNvSpPr txBox="1"/>
          <p:nvPr/>
        </p:nvSpPr>
        <p:spPr bwMode="gray">
          <a:xfrm>
            <a:off x="2665873" y="6341801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7F11D820-DE9E-4D13-AE48-D5C7A24BF6F3}"/>
              </a:ext>
            </a:extLst>
          </p:cNvPr>
          <p:cNvCxnSpPr>
            <a:cxnSpLocks/>
          </p:cNvCxnSpPr>
          <p:nvPr/>
        </p:nvCxnSpPr>
        <p:spPr bwMode="gray">
          <a:xfrm flipV="1">
            <a:off x="2127148" y="2091978"/>
            <a:ext cx="0" cy="34887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7FA6507-7E4F-4DF5-A6F5-B6225550E369}"/>
              </a:ext>
            </a:extLst>
          </p:cNvPr>
          <p:cNvSpPr txBox="1"/>
          <p:nvPr/>
        </p:nvSpPr>
        <p:spPr bwMode="gray">
          <a:xfrm>
            <a:off x="1890675" y="179793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1E85DFB-C82B-4F34-85C7-0E1AE5AD5809}"/>
              </a:ext>
            </a:extLst>
          </p:cNvPr>
          <p:cNvSpPr txBox="1"/>
          <p:nvPr/>
        </p:nvSpPr>
        <p:spPr bwMode="gray">
          <a:xfrm>
            <a:off x="2599697" y="1798842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3167338" y="179102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F1657F1-39EF-48AB-ABE1-A1A360AB688E}"/>
              </a:ext>
            </a:extLst>
          </p:cNvPr>
          <p:cNvSpPr txBox="1"/>
          <p:nvPr/>
        </p:nvSpPr>
        <p:spPr bwMode="gray">
          <a:xfrm>
            <a:off x="3665541" y="179793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DE06144-5112-490E-B472-0112650D50D7}"/>
              </a:ext>
            </a:extLst>
          </p:cNvPr>
          <p:cNvCxnSpPr>
            <a:cxnSpLocks/>
          </p:cNvCxnSpPr>
          <p:nvPr/>
        </p:nvCxnSpPr>
        <p:spPr bwMode="gray">
          <a:xfrm flipV="1">
            <a:off x="2825239" y="2091978"/>
            <a:ext cx="0" cy="34887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1F53AB33-675A-4C3C-83EA-FB64C5FB101F}"/>
              </a:ext>
            </a:extLst>
          </p:cNvPr>
          <p:cNvCxnSpPr>
            <a:cxnSpLocks/>
          </p:cNvCxnSpPr>
          <p:nvPr/>
        </p:nvCxnSpPr>
        <p:spPr bwMode="gray">
          <a:xfrm flipV="1">
            <a:off x="3378300" y="2091978"/>
            <a:ext cx="0" cy="34887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215392A-FFCA-4273-859E-B48662AA3637}"/>
              </a:ext>
            </a:extLst>
          </p:cNvPr>
          <p:cNvCxnSpPr>
            <a:cxnSpLocks/>
          </p:cNvCxnSpPr>
          <p:nvPr/>
        </p:nvCxnSpPr>
        <p:spPr bwMode="gray">
          <a:xfrm flipV="1">
            <a:off x="3901871" y="2091978"/>
            <a:ext cx="0" cy="348878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18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88C88218-7AA3-4EEA-A21D-71F4D88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file: Descriptive statistics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518BA357-5D10-4681-BD16-98DB0F2811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The “descrairwaveYYYY-MM-DD.csv” workbook contains the descriptive statistics for all categorical and continuous variables included in the model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B45999C0-CE93-4F4F-B95A-7DAACB57B1E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732" y="3806970"/>
            <a:ext cx="8226688" cy="2667573"/>
          </a:xfrm>
        </p:spPr>
        <p:txBody>
          <a:bodyPr/>
          <a:lstStyle/>
          <a:p>
            <a:pPr lvl="2"/>
            <a:r>
              <a:rPr lang="en-US" b="1" dirty="0">
                <a:solidFill>
                  <a:schemeClr val="accent4"/>
                </a:solidFill>
              </a:rPr>
              <a:t>A. </a:t>
            </a:r>
            <a:r>
              <a:rPr lang="en-US" b="1" dirty="0" err="1">
                <a:solidFill>
                  <a:schemeClr val="accent4"/>
                </a:solidFill>
              </a:rPr>
              <a:t>sum_continuous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/>
              <a:t>is a sheet in the output file that contains the descriptive statistics for the continuous variables. </a:t>
            </a:r>
            <a:r>
              <a:rPr lang="en-US" b="1" dirty="0"/>
              <a:t>Note that the names of categorical variables appear in this sheet but are denoted with an “*”.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B. </a:t>
            </a:r>
            <a:r>
              <a:rPr lang="en-US" b="1" dirty="0" err="1">
                <a:solidFill>
                  <a:schemeClr val="accent5"/>
                </a:solidFill>
              </a:rPr>
              <a:t>vars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(column A) contains the variable name for both categorical and continuous* variables. For example, “age” is continuous age in years.</a:t>
            </a:r>
            <a:endParaRPr lang="en-US" b="1" dirty="0">
              <a:solidFill>
                <a:schemeClr val="accent5"/>
              </a:solidFill>
            </a:endParaRP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C. descriptive statistics </a:t>
            </a:r>
            <a:r>
              <a:rPr lang="en-US" dirty="0"/>
              <a:t>(columns B:J) include descriptive statistics including the sample size (n), mean, standard deviation (</a:t>
            </a:r>
            <a:r>
              <a:rPr lang="en-US" dirty="0" err="1"/>
              <a:t>sd</a:t>
            </a:r>
            <a:r>
              <a:rPr lang="en-US" dirty="0"/>
              <a:t>), median, rounded median (trimmed), XXXX (mad), minimum observed value (min), maximum observed value (max), and range between the minimum and maximum observed values (range) 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D. measures of distribution </a:t>
            </a:r>
            <a:r>
              <a:rPr lang="en-US" dirty="0"/>
              <a:t>(columns K:L) include skewness (skew), a measure of symmetry, kurtosis, a measure of whether the data are heavy-tailed or light-tailed relative to a normal distribution, and standard error (se), a measure of how far the sample mean is from the true population mean.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E. Q0.05 to Q0.95 </a:t>
            </a:r>
            <a:r>
              <a:rPr lang="en-US" dirty="0"/>
              <a:t>(columns N:R) represent the 5</a:t>
            </a:r>
            <a:r>
              <a:rPr lang="en-US" baseline="30000" dirty="0"/>
              <a:t>th</a:t>
            </a:r>
            <a:r>
              <a:rPr lang="en-US" dirty="0"/>
              <a:t>, 25</a:t>
            </a:r>
            <a:r>
              <a:rPr lang="en-US" baseline="30000" dirty="0"/>
              <a:t>th</a:t>
            </a:r>
            <a:r>
              <a:rPr lang="en-US" dirty="0"/>
              <a:t>, 75</a:t>
            </a:r>
            <a:r>
              <a:rPr lang="en-US" baseline="30000" dirty="0"/>
              <a:t>th</a:t>
            </a:r>
            <a:r>
              <a:rPr lang="en-US" dirty="0"/>
              <a:t>, and 95</a:t>
            </a:r>
            <a:r>
              <a:rPr lang="en-US" baseline="30000" dirty="0"/>
              <a:t>th</a:t>
            </a:r>
            <a:r>
              <a:rPr lang="en-US" dirty="0"/>
              <a:t> percentiles.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4F461BB-2A9E-4D78-862E-4FC718122343}"/>
              </a:ext>
            </a:extLst>
          </p:cNvPr>
          <p:cNvSpPr txBox="1"/>
          <p:nvPr/>
        </p:nvSpPr>
        <p:spPr bwMode="gray">
          <a:xfrm>
            <a:off x="2094485" y="3499193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4"/>
                </a:solidFill>
                <a:latin typeface="Georgia" pitchFamily="18" charset="0"/>
                <a:sym typeface="Arial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7FA6507-7E4F-4DF5-A6F5-B6225550E369}"/>
              </a:ext>
            </a:extLst>
          </p:cNvPr>
          <p:cNvSpPr txBox="1"/>
          <p:nvPr/>
        </p:nvSpPr>
        <p:spPr bwMode="gray">
          <a:xfrm>
            <a:off x="529059" y="1677949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5"/>
                </a:solidFill>
                <a:latin typeface="Georgia" pitchFamily="18" charset="0"/>
                <a:sym typeface="Arial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1E85DFB-C82B-4F34-85C7-0E1AE5AD5809}"/>
              </a:ext>
            </a:extLst>
          </p:cNvPr>
          <p:cNvSpPr txBox="1"/>
          <p:nvPr/>
        </p:nvSpPr>
        <p:spPr bwMode="gray">
          <a:xfrm>
            <a:off x="1009333" y="1675776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2"/>
                </a:solidFill>
                <a:latin typeface="Georgia" pitchFamily="18" charset="0"/>
                <a:sym typeface="Arial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8F46DEB-9376-47B9-8972-F6867FC198AB}"/>
              </a:ext>
            </a:extLst>
          </p:cNvPr>
          <p:cNvSpPr txBox="1"/>
          <p:nvPr/>
        </p:nvSpPr>
        <p:spPr bwMode="gray">
          <a:xfrm>
            <a:off x="5019736" y="166340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1"/>
                </a:solidFill>
                <a:latin typeface="Georgia" pitchFamily="18" charset="0"/>
                <a:sym typeface="Arial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F1657F1-39EF-48AB-ABE1-A1A360AB688E}"/>
              </a:ext>
            </a:extLst>
          </p:cNvPr>
          <p:cNvSpPr txBox="1"/>
          <p:nvPr/>
        </p:nvSpPr>
        <p:spPr bwMode="gray">
          <a:xfrm>
            <a:off x="6417915" y="1663400"/>
            <a:ext cx="47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buClr>
                <a:srgbClr val="2D2D2A"/>
              </a:buClr>
              <a:buSzPct val="166666"/>
            </a:pPr>
            <a:r>
              <a:rPr lang="en-US" sz="1400" i="1" dirty="0">
                <a:solidFill>
                  <a:schemeClr val="accent3"/>
                </a:solidFill>
                <a:latin typeface="Georgia" pitchFamily="18" charset="0"/>
                <a:sym typeface="Arial"/>
              </a:rPr>
              <a:t>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2BF2AD6-9AA7-42C2-8F45-C6B0487E1A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404"/>
          <a:stretch/>
        </p:blipFill>
        <p:spPr>
          <a:xfrm>
            <a:off x="249491" y="2050409"/>
            <a:ext cx="8475410" cy="13711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AB13D46-5EE5-4AE2-84A5-BC115EDB1723}"/>
              </a:ext>
            </a:extLst>
          </p:cNvPr>
          <p:cNvCxnSpPr>
            <a:cxnSpLocks/>
          </p:cNvCxnSpPr>
          <p:nvPr/>
        </p:nvCxnSpPr>
        <p:spPr bwMode="gray">
          <a:xfrm flipV="1">
            <a:off x="765433" y="1950855"/>
            <a:ext cx="0" cy="99554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91F7C524-C83A-4226-88CE-7A4AF222A2E9}"/>
              </a:ext>
            </a:extLst>
          </p:cNvPr>
          <p:cNvCxnSpPr>
            <a:cxnSpLocks/>
          </p:cNvCxnSpPr>
          <p:nvPr/>
        </p:nvCxnSpPr>
        <p:spPr bwMode="gray">
          <a:xfrm flipV="1">
            <a:off x="1232158" y="1950855"/>
            <a:ext cx="0" cy="99554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43AC859-D526-49F9-AC6E-B33438D9AE56}"/>
              </a:ext>
            </a:extLst>
          </p:cNvPr>
          <p:cNvCxnSpPr>
            <a:cxnSpLocks/>
          </p:cNvCxnSpPr>
          <p:nvPr/>
        </p:nvCxnSpPr>
        <p:spPr bwMode="gray">
          <a:xfrm flipV="1">
            <a:off x="5256110" y="1941976"/>
            <a:ext cx="0" cy="108433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98B74F1-E397-49A0-B393-BD9F23A8B0A9}"/>
              </a:ext>
            </a:extLst>
          </p:cNvPr>
          <p:cNvCxnSpPr>
            <a:cxnSpLocks/>
          </p:cNvCxnSpPr>
          <p:nvPr/>
        </p:nvCxnSpPr>
        <p:spPr bwMode="gray">
          <a:xfrm flipV="1">
            <a:off x="6654289" y="1935928"/>
            <a:ext cx="0" cy="109705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091F74F-57AF-4F3E-A780-9F76A9C751DF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0859" y="3413005"/>
            <a:ext cx="0" cy="97112"/>
          </a:xfrm>
          <a:prstGeom prst="straightConnector1">
            <a:avLst/>
          </a:prstGeom>
          <a:ln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1328863"/>
      </p:ext>
    </p:extLst>
  </p:cSld>
  <p:clrMapOvr>
    <a:masterClrMapping/>
  </p:clrMapOvr>
</p:sld>
</file>

<file path=ppt/theme/theme1.xml><?xml version="1.0" encoding="utf-8"?>
<a:theme xmlns:a="http://schemas.openxmlformats.org/drawingml/2006/main" name="COMETS_PPT">
  <a:themeElements>
    <a:clrScheme name="Custom 4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86AA00"/>
      </a:accent2>
      <a:accent3>
        <a:srgbClr val="00AFBB"/>
      </a:accent3>
      <a:accent4>
        <a:srgbClr val="2E9FDF"/>
      </a:accent4>
      <a:accent5>
        <a:srgbClr val="FF9E29"/>
      </a:accent5>
      <a:accent6>
        <a:srgbClr val="0F2855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OMETS_PPT" id="{7BA872CA-2A29-4869-8C52-A7D33C22D485}" vid="{6079F287-028A-4827-9580-FED31853BE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COMETS_PPT</Template>
  <TotalTime>184</TotalTime>
  <Words>436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COMETS_PPT</vt:lpstr>
      <vt:lpstr>Output file: Descriptive statistics </vt:lpstr>
      <vt:lpstr>Output file: Descriptive statistics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input file: subject metabolites</dc:title>
  <dc:creator>Loftfield, Erikka (NIH/NCI) [E]</dc:creator>
  <cp:lastModifiedBy>ella</cp:lastModifiedBy>
  <cp:revision>20</cp:revision>
  <dcterms:created xsi:type="dcterms:W3CDTF">2018-04-20T20:48:29Z</dcterms:created>
  <dcterms:modified xsi:type="dcterms:W3CDTF">2018-05-20T16:52:50Z</dcterms:modified>
</cp:coreProperties>
</file>