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787" r:id="rId2"/>
    <p:sldId id="794" r:id="rId3"/>
    <p:sldId id="832" r:id="rId4"/>
    <p:sldId id="805" r:id="rId5"/>
    <p:sldId id="825" r:id="rId6"/>
    <p:sldId id="256" r:id="rId7"/>
    <p:sldId id="810" r:id="rId8"/>
    <p:sldId id="812" r:id="rId9"/>
    <p:sldId id="827" r:id="rId10"/>
    <p:sldId id="811" r:id="rId11"/>
    <p:sldId id="828" r:id="rId12"/>
    <p:sldId id="826" r:id="rId13"/>
    <p:sldId id="813" r:id="rId14"/>
    <p:sldId id="815" r:id="rId15"/>
    <p:sldId id="816" r:id="rId16"/>
    <p:sldId id="817" r:id="rId17"/>
    <p:sldId id="8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A6B274-E35B-5957-A813-037305ECA20A}" name="Olga Vovk" initials="OV" userId="S::vovko@nih.gov::65748403-e0a9-44c9-a0c5-77234af5317b" providerId="AD"/>
  <p188:author id="{21C1E583-9E5F-0D81-6145-F1E67F8B3C6B}" name="Warzel, Denise (NIH/NCI) [E]" initials="WD([" userId="S::warzeld@nih.gov::2d6b2972-9b9a-4041-8ef6-e80b775f8f0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7186" autoAdjust="0"/>
  </p:normalViewPr>
  <p:slideViewPr>
    <p:cSldViewPr snapToGrid="0">
      <p:cViewPr varScale="1">
        <p:scale>
          <a:sx n="104" d="100"/>
          <a:sy n="104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11703-6EEB-4357-90C4-43A5D94BB00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65FF269-04EF-4D9E-8979-944FE285862E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Candidates</a:t>
          </a:r>
        </a:p>
      </dgm:t>
    </dgm:pt>
    <dgm:pt modelId="{E65C334F-CE57-431E-BB95-4B6033295E9F}" type="parTrans" cxnId="{D87209B1-790A-4E39-BA40-79E95B30505B}">
      <dgm:prSet/>
      <dgm:spPr/>
      <dgm:t>
        <a:bodyPr/>
        <a:lstStyle/>
        <a:p>
          <a:endParaRPr lang="en-US"/>
        </a:p>
      </dgm:t>
    </dgm:pt>
    <dgm:pt modelId="{60B88BFF-2ADD-47A2-853D-707A2A66969B}" type="sibTrans" cxnId="{D87209B1-790A-4E39-BA40-79E95B30505B}">
      <dgm:prSet/>
      <dgm:spPr/>
      <dgm:t>
        <a:bodyPr/>
        <a:lstStyle/>
        <a:p>
          <a:endParaRPr lang="en-US"/>
        </a:p>
      </dgm:t>
    </dgm:pt>
    <dgm:pt modelId="{BC1D62F5-F98A-4CFC-8FDD-7985CFCD890A}">
      <dgm:prSet phldrT="[Text]" phldr="1"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A0602B6-D589-441D-9F5C-AA47D7E74E5F}" type="parTrans" cxnId="{328294FF-FE7D-4262-BCE6-1760C41EB9F6}">
      <dgm:prSet/>
      <dgm:spPr/>
      <dgm:t>
        <a:bodyPr/>
        <a:lstStyle/>
        <a:p>
          <a:endParaRPr lang="en-US"/>
        </a:p>
      </dgm:t>
    </dgm:pt>
    <dgm:pt modelId="{8F22577F-DB90-4108-BBE7-98F4FEB9C2BE}" type="sibTrans" cxnId="{328294FF-FE7D-4262-BCE6-1760C41EB9F6}">
      <dgm:prSet/>
      <dgm:spPr/>
      <dgm:t>
        <a:bodyPr/>
        <a:lstStyle/>
        <a:p>
          <a:endParaRPr lang="en-US"/>
        </a:p>
      </dgm:t>
    </dgm:pt>
    <dgm:pt modelId="{A6441F7D-77FA-46B7-A493-DEBC4F62B8E5}">
      <dgm:prSet phldrT="[Text]" phldr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EB2D8AAB-8FEB-411E-900D-82F1A65898A5}" type="parTrans" cxnId="{8B8250AA-D70F-4A31-801E-C9E1405900A3}">
      <dgm:prSet/>
      <dgm:spPr/>
      <dgm:t>
        <a:bodyPr/>
        <a:lstStyle/>
        <a:p>
          <a:endParaRPr lang="en-US"/>
        </a:p>
      </dgm:t>
    </dgm:pt>
    <dgm:pt modelId="{50EDA92A-D20B-4206-978C-386F7E2CA5AA}" type="sibTrans" cxnId="{8B8250AA-D70F-4A31-801E-C9E1405900A3}">
      <dgm:prSet/>
      <dgm:spPr/>
      <dgm:t>
        <a:bodyPr/>
        <a:lstStyle/>
        <a:p>
          <a:endParaRPr lang="en-US"/>
        </a:p>
      </dgm:t>
    </dgm:pt>
    <dgm:pt modelId="{61B84387-DA68-441B-98A3-22F9D7B1C043}" type="pres">
      <dgm:prSet presAssocID="{2C611703-6EEB-4357-90C4-43A5D94BB00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AB26B0-BEB5-4E17-9A6B-E123229B97ED}" type="pres">
      <dgm:prSet presAssocID="{665FF269-04EF-4D9E-8979-944FE285862E}" presName="gear1" presStyleLbl="node1" presStyleIdx="0" presStyleCnt="3">
        <dgm:presLayoutVars>
          <dgm:chMax val="1"/>
          <dgm:bulletEnabled val="1"/>
        </dgm:presLayoutVars>
      </dgm:prSet>
      <dgm:spPr/>
    </dgm:pt>
    <dgm:pt modelId="{8429B5D4-A75A-4796-914C-265F17C6B184}" type="pres">
      <dgm:prSet presAssocID="{665FF269-04EF-4D9E-8979-944FE285862E}" presName="gear1srcNode" presStyleLbl="node1" presStyleIdx="0" presStyleCnt="3"/>
      <dgm:spPr/>
    </dgm:pt>
    <dgm:pt modelId="{56CEC8AE-3977-4258-B373-34A562CB0B64}" type="pres">
      <dgm:prSet presAssocID="{665FF269-04EF-4D9E-8979-944FE285862E}" presName="gear1dstNode" presStyleLbl="node1" presStyleIdx="0" presStyleCnt="3"/>
      <dgm:spPr/>
    </dgm:pt>
    <dgm:pt modelId="{FD74969D-2EC0-49BA-AE1B-296267A7EBE6}" type="pres">
      <dgm:prSet presAssocID="{BC1D62F5-F98A-4CFC-8FDD-7985CFCD890A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B52EAE-A94E-4DD3-AC53-E4F53863B877}" type="pres">
      <dgm:prSet presAssocID="{BC1D62F5-F98A-4CFC-8FDD-7985CFCD890A}" presName="gear2srcNode" presStyleLbl="node1" presStyleIdx="1" presStyleCnt="3"/>
      <dgm:spPr/>
    </dgm:pt>
    <dgm:pt modelId="{587F0D04-C837-405B-A4B8-818C1D0FD22E}" type="pres">
      <dgm:prSet presAssocID="{BC1D62F5-F98A-4CFC-8FDD-7985CFCD890A}" presName="gear2dstNode" presStyleLbl="node1" presStyleIdx="1" presStyleCnt="3"/>
      <dgm:spPr/>
    </dgm:pt>
    <dgm:pt modelId="{166FA323-5351-4941-87D6-142206E75601}" type="pres">
      <dgm:prSet presAssocID="{A6441F7D-77FA-46B7-A493-DEBC4F62B8E5}" presName="gear3" presStyleLbl="node1" presStyleIdx="2" presStyleCnt="3"/>
      <dgm:spPr/>
    </dgm:pt>
    <dgm:pt modelId="{24EFCE3E-ACC1-428E-8D7D-73CC80C111ED}" type="pres">
      <dgm:prSet presAssocID="{A6441F7D-77FA-46B7-A493-DEBC4F62B8E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4013740-2077-44EF-8A95-B411EA5CF2DA}" type="pres">
      <dgm:prSet presAssocID="{A6441F7D-77FA-46B7-A493-DEBC4F62B8E5}" presName="gear3srcNode" presStyleLbl="node1" presStyleIdx="2" presStyleCnt="3"/>
      <dgm:spPr/>
    </dgm:pt>
    <dgm:pt modelId="{3DE6BE6C-8B70-41E1-AED4-46106A5FDF2E}" type="pres">
      <dgm:prSet presAssocID="{A6441F7D-77FA-46B7-A493-DEBC4F62B8E5}" presName="gear3dstNode" presStyleLbl="node1" presStyleIdx="2" presStyleCnt="3"/>
      <dgm:spPr/>
    </dgm:pt>
    <dgm:pt modelId="{ADC7F8D8-5818-48DF-AE08-8330D5FE0FC9}" type="pres">
      <dgm:prSet presAssocID="{60B88BFF-2ADD-47A2-853D-707A2A66969B}" presName="connector1" presStyleLbl="sibTrans2D1" presStyleIdx="0" presStyleCnt="3"/>
      <dgm:spPr/>
    </dgm:pt>
    <dgm:pt modelId="{756346CD-7E82-45E7-973D-6544A1DFDE6C}" type="pres">
      <dgm:prSet presAssocID="{8F22577F-DB90-4108-BBE7-98F4FEB9C2BE}" presName="connector2" presStyleLbl="sibTrans2D1" presStyleIdx="1" presStyleCnt="3"/>
      <dgm:spPr/>
    </dgm:pt>
    <dgm:pt modelId="{7FCAE7EF-A591-446D-B113-FB444F9BABA2}" type="pres">
      <dgm:prSet presAssocID="{50EDA92A-D20B-4206-978C-386F7E2CA5AA}" presName="connector3" presStyleLbl="sibTrans2D1" presStyleIdx="2" presStyleCnt="3"/>
      <dgm:spPr/>
    </dgm:pt>
  </dgm:ptLst>
  <dgm:cxnLst>
    <dgm:cxn modelId="{08697604-77F4-4048-A233-3BC827A71241}" type="presOf" srcId="{665FF269-04EF-4D9E-8979-944FE285862E}" destId="{8429B5D4-A75A-4796-914C-265F17C6B184}" srcOrd="1" destOrd="0" presId="urn:microsoft.com/office/officeart/2005/8/layout/gear1"/>
    <dgm:cxn modelId="{A978F52C-80D4-42A1-8584-E2C01C86BC1A}" type="presOf" srcId="{8F22577F-DB90-4108-BBE7-98F4FEB9C2BE}" destId="{756346CD-7E82-45E7-973D-6544A1DFDE6C}" srcOrd="0" destOrd="0" presId="urn:microsoft.com/office/officeart/2005/8/layout/gear1"/>
    <dgm:cxn modelId="{966EB44C-1E88-4E02-BCAF-FC6CB893FEF1}" type="presOf" srcId="{A6441F7D-77FA-46B7-A493-DEBC4F62B8E5}" destId="{14013740-2077-44EF-8A95-B411EA5CF2DA}" srcOrd="2" destOrd="0" presId="urn:microsoft.com/office/officeart/2005/8/layout/gear1"/>
    <dgm:cxn modelId="{F0DF3870-7094-4340-ABF9-36D83EA67A97}" type="presOf" srcId="{A6441F7D-77FA-46B7-A493-DEBC4F62B8E5}" destId="{3DE6BE6C-8B70-41E1-AED4-46106A5FDF2E}" srcOrd="3" destOrd="0" presId="urn:microsoft.com/office/officeart/2005/8/layout/gear1"/>
    <dgm:cxn modelId="{3D50B789-E7F3-4D27-AE5E-CF74D67938B0}" type="presOf" srcId="{A6441F7D-77FA-46B7-A493-DEBC4F62B8E5}" destId="{24EFCE3E-ACC1-428E-8D7D-73CC80C111ED}" srcOrd="1" destOrd="0" presId="urn:microsoft.com/office/officeart/2005/8/layout/gear1"/>
    <dgm:cxn modelId="{DFE0A28E-CF72-4020-9005-F02DDBB019AD}" type="presOf" srcId="{665FF269-04EF-4D9E-8979-944FE285862E}" destId="{56CEC8AE-3977-4258-B373-34A562CB0B64}" srcOrd="2" destOrd="0" presId="urn:microsoft.com/office/officeart/2005/8/layout/gear1"/>
    <dgm:cxn modelId="{303E088F-1316-4F88-BF20-791D86D95625}" type="presOf" srcId="{BC1D62F5-F98A-4CFC-8FDD-7985CFCD890A}" destId="{E9B52EAE-A94E-4DD3-AC53-E4F53863B877}" srcOrd="1" destOrd="0" presId="urn:microsoft.com/office/officeart/2005/8/layout/gear1"/>
    <dgm:cxn modelId="{5E04049A-E425-4995-AFE2-87C1D85545CB}" type="presOf" srcId="{2C611703-6EEB-4357-90C4-43A5D94BB002}" destId="{61B84387-DA68-441B-98A3-22F9D7B1C043}" srcOrd="0" destOrd="0" presId="urn:microsoft.com/office/officeart/2005/8/layout/gear1"/>
    <dgm:cxn modelId="{55BE38A5-2DED-4F26-B81B-7E4A5CA13FF9}" type="presOf" srcId="{A6441F7D-77FA-46B7-A493-DEBC4F62B8E5}" destId="{166FA323-5351-4941-87D6-142206E75601}" srcOrd="0" destOrd="0" presId="urn:microsoft.com/office/officeart/2005/8/layout/gear1"/>
    <dgm:cxn modelId="{DF7039AA-9879-4C48-8FEF-94683C94206E}" type="presOf" srcId="{BC1D62F5-F98A-4CFC-8FDD-7985CFCD890A}" destId="{FD74969D-2EC0-49BA-AE1B-296267A7EBE6}" srcOrd="0" destOrd="0" presId="urn:microsoft.com/office/officeart/2005/8/layout/gear1"/>
    <dgm:cxn modelId="{8B8250AA-D70F-4A31-801E-C9E1405900A3}" srcId="{2C611703-6EEB-4357-90C4-43A5D94BB002}" destId="{A6441F7D-77FA-46B7-A493-DEBC4F62B8E5}" srcOrd="2" destOrd="0" parTransId="{EB2D8AAB-8FEB-411E-900D-82F1A65898A5}" sibTransId="{50EDA92A-D20B-4206-978C-386F7E2CA5AA}"/>
    <dgm:cxn modelId="{F7B8A2B0-35B1-4D9A-9B04-C0BC0B700DCC}" type="presOf" srcId="{BC1D62F5-F98A-4CFC-8FDD-7985CFCD890A}" destId="{587F0D04-C837-405B-A4B8-818C1D0FD22E}" srcOrd="2" destOrd="0" presId="urn:microsoft.com/office/officeart/2005/8/layout/gear1"/>
    <dgm:cxn modelId="{D87209B1-790A-4E39-BA40-79E95B30505B}" srcId="{2C611703-6EEB-4357-90C4-43A5D94BB002}" destId="{665FF269-04EF-4D9E-8979-944FE285862E}" srcOrd="0" destOrd="0" parTransId="{E65C334F-CE57-431E-BB95-4B6033295E9F}" sibTransId="{60B88BFF-2ADD-47A2-853D-707A2A66969B}"/>
    <dgm:cxn modelId="{49266AEC-5834-4E5D-88FA-8F0C110F095A}" type="presOf" srcId="{50EDA92A-D20B-4206-978C-386F7E2CA5AA}" destId="{7FCAE7EF-A591-446D-B113-FB444F9BABA2}" srcOrd="0" destOrd="0" presId="urn:microsoft.com/office/officeart/2005/8/layout/gear1"/>
    <dgm:cxn modelId="{CF1140ED-D2C0-42DA-A9BB-97BC6B4260A2}" type="presOf" srcId="{665FF269-04EF-4D9E-8979-944FE285862E}" destId="{5CAB26B0-BEB5-4E17-9A6B-E123229B97ED}" srcOrd="0" destOrd="0" presId="urn:microsoft.com/office/officeart/2005/8/layout/gear1"/>
    <dgm:cxn modelId="{13F10BF0-0B87-47F8-AFCA-95E6CAA0FF04}" type="presOf" srcId="{60B88BFF-2ADD-47A2-853D-707A2A66969B}" destId="{ADC7F8D8-5818-48DF-AE08-8330D5FE0FC9}" srcOrd="0" destOrd="0" presId="urn:microsoft.com/office/officeart/2005/8/layout/gear1"/>
    <dgm:cxn modelId="{328294FF-FE7D-4262-BCE6-1760C41EB9F6}" srcId="{2C611703-6EEB-4357-90C4-43A5D94BB002}" destId="{BC1D62F5-F98A-4CFC-8FDD-7985CFCD890A}" srcOrd="1" destOrd="0" parTransId="{EA0602B6-D589-441D-9F5C-AA47D7E74E5F}" sibTransId="{8F22577F-DB90-4108-BBE7-98F4FEB9C2BE}"/>
    <dgm:cxn modelId="{FF471CA1-77B0-4A7B-AD86-532E867538B8}" type="presParOf" srcId="{61B84387-DA68-441B-98A3-22F9D7B1C043}" destId="{5CAB26B0-BEB5-4E17-9A6B-E123229B97ED}" srcOrd="0" destOrd="0" presId="urn:microsoft.com/office/officeart/2005/8/layout/gear1"/>
    <dgm:cxn modelId="{F766DCAD-94E1-4764-BF94-361DCD4453AD}" type="presParOf" srcId="{61B84387-DA68-441B-98A3-22F9D7B1C043}" destId="{8429B5D4-A75A-4796-914C-265F17C6B184}" srcOrd="1" destOrd="0" presId="urn:microsoft.com/office/officeart/2005/8/layout/gear1"/>
    <dgm:cxn modelId="{3C47F7BF-1487-4E2F-9ADF-859B63FC8742}" type="presParOf" srcId="{61B84387-DA68-441B-98A3-22F9D7B1C043}" destId="{56CEC8AE-3977-4258-B373-34A562CB0B64}" srcOrd="2" destOrd="0" presId="urn:microsoft.com/office/officeart/2005/8/layout/gear1"/>
    <dgm:cxn modelId="{8EE341A6-23DC-439D-90A8-5DD1F9C7F124}" type="presParOf" srcId="{61B84387-DA68-441B-98A3-22F9D7B1C043}" destId="{FD74969D-2EC0-49BA-AE1B-296267A7EBE6}" srcOrd="3" destOrd="0" presId="urn:microsoft.com/office/officeart/2005/8/layout/gear1"/>
    <dgm:cxn modelId="{EF40549C-7DFB-47E6-AEB6-954018301A84}" type="presParOf" srcId="{61B84387-DA68-441B-98A3-22F9D7B1C043}" destId="{E9B52EAE-A94E-4DD3-AC53-E4F53863B877}" srcOrd="4" destOrd="0" presId="urn:microsoft.com/office/officeart/2005/8/layout/gear1"/>
    <dgm:cxn modelId="{702684A8-DCD1-446C-B876-A888F6A117A5}" type="presParOf" srcId="{61B84387-DA68-441B-98A3-22F9D7B1C043}" destId="{587F0D04-C837-405B-A4B8-818C1D0FD22E}" srcOrd="5" destOrd="0" presId="urn:microsoft.com/office/officeart/2005/8/layout/gear1"/>
    <dgm:cxn modelId="{31E88512-04B3-4427-9E1D-198F3BC4586B}" type="presParOf" srcId="{61B84387-DA68-441B-98A3-22F9D7B1C043}" destId="{166FA323-5351-4941-87D6-142206E75601}" srcOrd="6" destOrd="0" presId="urn:microsoft.com/office/officeart/2005/8/layout/gear1"/>
    <dgm:cxn modelId="{CB04E54C-C68B-405D-8750-2CB4F8492DD6}" type="presParOf" srcId="{61B84387-DA68-441B-98A3-22F9D7B1C043}" destId="{24EFCE3E-ACC1-428E-8D7D-73CC80C111ED}" srcOrd="7" destOrd="0" presId="urn:microsoft.com/office/officeart/2005/8/layout/gear1"/>
    <dgm:cxn modelId="{43390C06-2D73-4B4A-A15C-6DB020E7BC9A}" type="presParOf" srcId="{61B84387-DA68-441B-98A3-22F9D7B1C043}" destId="{14013740-2077-44EF-8A95-B411EA5CF2DA}" srcOrd="8" destOrd="0" presId="urn:microsoft.com/office/officeart/2005/8/layout/gear1"/>
    <dgm:cxn modelId="{323D8DA9-FA35-405F-B588-1C7B4E2AE39E}" type="presParOf" srcId="{61B84387-DA68-441B-98A3-22F9D7B1C043}" destId="{3DE6BE6C-8B70-41E1-AED4-46106A5FDF2E}" srcOrd="9" destOrd="0" presId="urn:microsoft.com/office/officeart/2005/8/layout/gear1"/>
    <dgm:cxn modelId="{485A9795-FECE-4104-BD61-C1672A58E876}" type="presParOf" srcId="{61B84387-DA68-441B-98A3-22F9D7B1C043}" destId="{ADC7F8D8-5818-48DF-AE08-8330D5FE0FC9}" srcOrd="10" destOrd="0" presId="urn:microsoft.com/office/officeart/2005/8/layout/gear1"/>
    <dgm:cxn modelId="{F93B88BF-7C89-49EA-BB0D-9F2B0E7D9050}" type="presParOf" srcId="{61B84387-DA68-441B-98A3-22F9D7B1C043}" destId="{756346CD-7E82-45E7-973D-6544A1DFDE6C}" srcOrd="11" destOrd="0" presId="urn:microsoft.com/office/officeart/2005/8/layout/gear1"/>
    <dgm:cxn modelId="{E05183CC-723E-43EA-96A0-C676F90E73D7}" type="presParOf" srcId="{61B84387-DA68-441B-98A3-22F9D7B1C043}" destId="{7FCAE7EF-A591-446D-B113-FB444F9BABA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B26B0-BEB5-4E17-9A6B-E123229B97ED}">
      <dsp:nvSpPr>
        <dsp:cNvPr id="0" name=""/>
        <dsp:cNvSpPr/>
      </dsp:nvSpPr>
      <dsp:spPr>
        <a:xfrm>
          <a:off x="457768" y="337469"/>
          <a:ext cx="412463" cy="412463"/>
        </a:xfrm>
        <a:prstGeom prst="gear9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Candidates</a:t>
          </a:r>
        </a:p>
      </dsp:txBody>
      <dsp:txXfrm>
        <a:off x="540691" y="434086"/>
        <a:ext cx="246617" cy="212015"/>
      </dsp:txXfrm>
    </dsp:sp>
    <dsp:sp modelId="{FD74969D-2EC0-49BA-AE1B-296267A7EBE6}">
      <dsp:nvSpPr>
        <dsp:cNvPr id="0" name=""/>
        <dsp:cNvSpPr/>
      </dsp:nvSpPr>
      <dsp:spPr>
        <a:xfrm>
          <a:off x="217789" y="239978"/>
          <a:ext cx="299973" cy="299973"/>
        </a:xfrm>
        <a:prstGeom prst="gear6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308" y="315954"/>
        <a:ext cx="148935" cy="148021"/>
      </dsp:txXfrm>
    </dsp:sp>
    <dsp:sp modelId="{166FA323-5351-4941-87D6-142206E75601}">
      <dsp:nvSpPr>
        <dsp:cNvPr id="0" name=""/>
        <dsp:cNvSpPr/>
      </dsp:nvSpPr>
      <dsp:spPr>
        <a:xfrm rot="20700000">
          <a:off x="385805" y="33027"/>
          <a:ext cx="293912" cy="293912"/>
        </a:xfrm>
        <a:prstGeom prst="gear6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20700000">
        <a:off x="450269" y="97491"/>
        <a:ext cx="164985" cy="164985"/>
      </dsp:txXfrm>
    </dsp:sp>
    <dsp:sp modelId="{ADC7F8D8-5818-48DF-AE08-8330D5FE0FC9}">
      <dsp:nvSpPr>
        <dsp:cNvPr id="0" name=""/>
        <dsp:cNvSpPr/>
      </dsp:nvSpPr>
      <dsp:spPr>
        <a:xfrm>
          <a:off x="397996" y="288673"/>
          <a:ext cx="527952" cy="527952"/>
        </a:xfrm>
        <a:prstGeom prst="circularArrow">
          <a:avLst>
            <a:gd name="adj1" fmla="val 4687"/>
            <a:gd name="adj2" fmla="val 299029"/>
            <a:gd name="adj3" fmla="val 2242324"/>
            <a:gd name="adj4" fmla="val 1669859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46CD-7E82-45E7-973D-6544A1DFDE6C}">
      <dsp:nvSpPr>
        <dsp:cNvPr id="0" name=""/>
        <dsp:cNvSpPr/>
      </dsp:nvSpPr>
      <dsp:spPr>
        <a:xfrm>
          <a:off x="164665" y="188387"/>
          <a:ext cx="383590" cy="38359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AE7EF-A591-446D-B113-FB444F9BABA2}">
      <dsp:nvSpPr>
        <dsp:cNvPr id="0" name=""/>
        <dsp:cNvSpPr/>
      </dsp:nvSpPr>
      <dsp:spPr>
        <a:xfrm>
          <a:off x="317820" y="-16568"/>
          <a:ext cx="413588" cy="4135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D3C8-928B-45A8-B042-AC886A4F92E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C3787-74E5-4FF0-BEE0-D124B1FD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C3787-74E5-4FF0-BEE0-D124B1FDDA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C3787-74E5-4FF0-BEE0-D124B1FDD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1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DA744-013C-4F4B-85F1-1608EDCAD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7317AE-69BA-472F-B86F-AFCA3A9AF7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/tree/main/UMLS%20CUI%20cheat%20sheet" TargetMode="External"/><Relationship Id="rId2" Type="http://schemas.openxmlformats.org/officeDocument/2006/relationships/hyperlink" Target="https://lhncbc.nlm.nih.gov/ii/tools/MetaMap/Docs/JS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/tree/main/metamap-umls-to-vocabularie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on217/data-dictionary-cui-mapping/blob/master/data_dictionary_cui_mapping/configs/apis/config_metamap_api.ya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kevon217/data-dictionary-cui-mapping/blob/master/data_dictionary_cui_mapping/configs/custom/de.ya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/tree/main/metamap-umls-to-vocabularie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cit.nci.nih.gov/ncitbrowser/pages/home.jsf?version=23.02d" TargetMode="External"/><Relationship Id="rId5" Type="http://schemas.openxmlformats.org/officeDocument/2006/relationships/hyperlink" Target="https://uts.nlm.nih.gov/uts/umls/home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/tree/main/nci-concept-lineage" TargetMode="External"/><Relationship Id="rId7" Type="http://schemas.openxmlformats.org/officeDocument/2006/relationships/hyperlink" Target="https://github.com/CBIIT/UMLS-MetaMap-API-Scripts/tree/main/metamap-umls-to-vocabularie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evs.nci.nih.gov/ftp1/)" TargetMode="External"/><Relationship Id="rId4" Type="http://schemas.openxmlformats.org/officeDocument/2006/relationships/hyperlink" Target="https://github.com/CBIIT/UMLS-MetaMap-API-Scripts/blob/main/nci-concept-lineage/NCIt%20concept%20lineage%20retrieval%20form%20EVS%20file.xls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/tree/main/nci-concept-to-tre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CBIIT/UMLS-MetaMap-API-Scripts/blob/main/_data/Project%205%20COVID%20CDEs%20Aggregated%20Tree%202023-03-30.tx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9.png"/><Relationship Id="rId18" Type="http://schemas.openxmlformats.org/officeDocument/2006/relationships/image" Target="../media/image14.gif"/><Relationship Id="rId3" Type="http://schemas.openxmlformats.org/officeDocument/2006/relationships/image" Target="../media/image4.png"/><Relationship Id="rId21" Type="http://schemas.openxmlformats.org/officeDocument/2006/relationships/hyperlink" Target="https://github.com/CBIIT/UMLS-MetaMap-API-Scripts/tree/main/nci-concept-to-tree" TargetMode="External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svg"/><Relationship Id="rId17" Type="http://schemas.openxmlformats.org/officeDocument/2006/relationships/image" Target="../media/image13.jpeg"/><Relationship Id="rId2" Type="http://schemas.openxmlformats.org/officeDocument/2006/relationships/image" Target="../media/image3.png"/><Relationship Id="rId16" Type="http://schemas.openxmlformats.org/officeDocument/2006/relationships/image" Target="../media/image12.jpe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6.svg"/><Relationship Id="rId15" Type="http://schemas.openxmlformats.org/officeDocument/2006/relationships/image" Target="../media/image11.jpeg"/><Relationship Id="rId23" Type="http://schemas.openxmlformats.org/officeDocument/2006/relationships/image" Target="../media/image18.png"/><Relationship Id="rId10" Type="http://schemas.microsoft.com/office/2007/relationships/diagramDrawing" Target="../diagrams/drawing1.xml"/><Relationship Id="rId19" Type="http://schemas.openxmlformats.org/officeDocument/2006/relationships/image" Target="../media/image15.jpeg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0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21.emf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navigator/index.html" TargetMode="External"/><Relationship Id="rId2" Type="http://schemas.openxmlformats.org/officeDocument/2006/relationships/hyperlink" Target="https://www.python.org/downloads/release/python-39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s.nlm.nih.gov/uts/umls/home" TargetMode="External"/><Relationship Id="rId5" Type="http://schemas.openxmlformats.org/officeDocument/2006/relationships/hyperlink" Target="https://github.com/lhncbc/skr_web_python_api" TargetMode="External"/><Relationship Id="rId4" Type="http://schemas.openxmlformats.org/officeDocument/2006/relationships/hyperlink" Target="https://github.com/CBIIT/UMLS-MetaMap-API-Scripts/blob/main/_conda-environment/data_dictionary_cui_mapping_env.t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on217/data-dictionary-cui-mapping/blob/master/data_dictionary_cui_mapping/metamap/batch_query_pipeline.py" TargetMode="External"/><Relationship Id="rId2" Type="http://schemas.openxmlformats.org/officeDocument/2006/relationships/hyperlink" Target="https://github.com/kevon217/data-dictionary-cui-mapping/blob/master/data_dictionary_cui_mapping/configs/apis/config_metamap_api.ya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BIIT/UMLS-MetaMap-API-Scripts/tree/main/nci-concept-to-tree" TargetMode="External"/><Relationship Id="rId4" Type="http://schemas.openxmlformats.org/officeDocument/2006/relationships/hyperlink" Target="https://github.com/CBIIT/UMLS-MetaMap-API-Scripts/blob/main/nci-concept-lineage/NCIt%20concept%20lineage%20retrieval%20form%20EVS%20file.xls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BIIT/UMLS-MetaMap-API-Scripts/tree/main/nci-concept-lineage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github.com/CBIIT/UMLS-MetaMap-API-Scripts/tree/main/data-dictionary-cui-mapping" TargetMode="External"/><Relationship Id="rId7" Type="http://schemas.openxmlformats.org/officeDocument/2006/relationships/hyperlink" Target="https://documentation.uts.nlm.nih.gov/rest/home.html" TargetMode="External"/><Relationship Id="rId12" Type="http://schemas.openxmlformats.org/officeDocument/2006/relationships/image" Target="../media/image23.png"/><Relationship Id="rId2" Type="http://schemas.openxmlformats.org/officeDocument/2006/relationships/hyperlink" Target="https://github.com/CBIIT/UMLS-MetaMap-API-Scripts/tree/main/cde-pre-processing" TargetMode="External"/><Relationship Id="rId16" Type="http://schemas.openxmlformats.org/officeDocument/2006/relationships/hyperlink" Target="https://github.com/CBIIT/UMLS-MetaMap-API-Scrip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BIIT/UMLS-MetaMap-API-Scripts/tree/main/metamap-umls-to-vocabularies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github.com/lhncbc/skr_web_python_api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github.com/CBIIT/UMLS-MetaMap-API-Scripts/tree/main/nci-concept-to-tree" TargetMode="External"/><Relationship Id="rId4" Type="http://schemas.openxmlformats.org/officeDocument/2006/relationships/hyperlink" Target="https://github.com/kevon217/data-dictionary-cui-mapping" TargetMode="External"/><Relationship Id="rId9" Type="http://schemas.openxmlformats.org/officeDocument/2006/relationships/hyperlink" Target="https://evs.nci.nih.gov/ftp1/)" TargetMode="Externa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UMLS-MetaMap-API-Scripts/tree/main/data-dictionary-cui-mappi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hyperlink" Target="https://github.com/CBIIT/UMLS-MetaMap-API-Scripts/tree/main/_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on217/data-dictionary-cui-mapping/blob/master/data_dictionary_cui_mapping/configs/apis/config_metamap_api.ya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ncbc.nlm.nih.gov/ii/tools/MetaMap/Docs/MM_FAQ.pdf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6177-49DC-4C6B-B3B1-02A9F35C3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Pipeline for organizing Project 5 COVID  CDEs by their semantic meaning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instructions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59AC5-CFAD-4F20-9A8E-3CB6D1274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07, 2023</a:t>
            </a:r>
          </a:p>
          <a:p>
            <a:r>
              <a:rPr lang="en-US" dirty="0"/>
              <a:t>Samvit Solutions</a:t>
            </a:r>
          </a:p>
        </p:txBody>
      </p:sp>
    </p:spTree>
    <p:extLst>
      <p:ext uri="{BB962C8B-B14F-4D97-AF65-F5344CB8AC3E}">
        <p14:creationId xmlns:p14="http://schemas.microsoft.com/office/powerpoint/2010/main" val="136246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3C2E76-EDC8-B36B-EF85-472C2C17098E}"/>
              </a:ext>
            </a:extLst>
          </p:cNvPr>
          <p:cNvSpPr/>
          <p:nvPr/>
        </p:nvSpPr>
        <p:spPr>
          <a:xfrm>
            <a:off x="2044700" y="712800"/>
            <a:ext cx="9330949" cy="518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80" y="279403"/>
            <a:ext cx="10623600" cy="433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Process outline: </a:t>
            </a:r>
            <a:r>
              <a:rPr lang="en-US" sz="3200" b="1" dirty="0"/>
              <a:t>manually</a:t>
            </a:r>
            <a:r>
              <a:rPr lang="en-US" sz="3200" dirty="0"/>
              <a:t> review MetaMap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208285" y="1029418"/>
            <a:ext cx="201897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Manually review MetaMap output.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84969-89E1-00C3-6E64-1FD6F78CBBFB}"/>
              </a:ext>
            </a:extLst>
          </p:cNvPr>
          <p:cNvSpPr txBox="1"/>
          <p:nvPr/>
        </p:nvSpPr>
        <p:spPr>
          <a:xfrm>
            <a:off x="9217601" y="162687"/>
            <a:ext cx="249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this column to select which concepts to keep for 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15F82-CA2A-3EDB-9C9A-8B1584739BC3}"/>
              </a:ext>
            </a:extLst>
          </p:cNvPr>
          <p:cNvCxnSpPr>
            <a:cxnSpLocks/>
          </p:cNvCxnSpPr>
          <p:nvPr/>
        </p:nvCxnSpPr>
        <p:spPr>
          <a:xfrm>
            <a:off x="10856339" y="702706"/>
            <a:ext cx="266257" cy="333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2FA921-A407-7842-4E29-F890611FF5DF}"/>
              </a:ext>
            </a:extLst>
          </p:cNvPr>
          <p:cNvSpPr txBox="1"/>
          <p:nvPr/>
        </p:nvSpPr>
        <p:spPr>
          <a:xfrm>
            <a:off x="108704" y="5934008"/>
            <a:ext cx="790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 of </a:t>
            </a:r>
            <a:r>
              <a:rPr lang="en-US" sz="1200" dirty="0" err="1"/>
              <a:t>MetaMap’s</a:t>
            </a:r>
            <a:r>
              <a:rPr lang="en-US" sz="1200" dirty="0"/>
              <a:t> JSON output: </a:t>
            </a:r>
            <a:r>
              <a:rPr lang="en-US" sz="1200" dirty="0">
                <a:hlinkClick r:id="rId2"/>
              </a:rPr>
              <a:t>https://lhncbc.nlm.nih.gov/ii/tools/MetaMap/Docs/JSON.pdf</a:t>
            </a:r>
            <a:endParaRPr lang="en-US" sz="1200" dirty="0"/>
          </a:p>
          <a:p>
            <a:r>
              <a:rPr lang="en-US" sz="1200" dirty="0"/>
              <a:t>UMLS Semantic types cheat sheet https://lhncbc.nlm.nih.gov/ii/tools/MetaMap/Docs/SemanticTypes_2018AB.txt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4B456-254E-DAE8-9313-26192AAD06FE}"/>
              </a:ext>
            </a:extLst>
          </p:cNvPr>
          <p:cNvSpPr txBox="1"/>
          <p:nvPr/>
        </p:nvSpPr>
        <p:spPr>
          <a:xfrm>
            <a:off x="243802" y="3048302"/>
            <a:ext cx="2114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reviewing the list of concepts, consider checking with project concepts’ “cheat sheet”. Available </a:t>
            </a:r>
            <a:r>
              <a:rPr lang="en-US" sz="2000" dirty="0">
                <a:hlinkClick r:id="rId3"/>
              </a:rPr>
              <a:t>on GitHub</a:t>
            </a:r>
            <a:r>
              <a:rPr lang="en-US" sz="2000" dirty="0"/>
              <a:t>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625B51F-90D9-0EF2-FB32-9D41AAC06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46524"/>
              </p:ext>
            </p:extLst>
          </p:nvPr>
        </p:nvGraphicFramePr>
        <p:xfrm>
          <a:off x="2480310" y="991763"/>
          <a:ext cx="9235441" cy="4927795"/>
        </p:xfrm>
        <a:graphic>
          <a:graphicData uri="http://schemas.openxmlformats.org/drawingml/2006/table">
            <a:tbl>
              <a:tblPr/>
              <a:tblGrid>
                <a:gridCol w="476375">
                  <a:extLst>
                    <a:ext uri="{9D8B030D-6E8A-4147-A177-3AD203B41FA5}">
                      <a16:colId xmlns:a16="http://schemas.microsoft.com/office/drawing/2014/main" val="2330914210"/>
                    </a:ext>
                  </a:extLst>
                </a:gridCol>
                <a:gridCol w="918724">
                  <a:extLst>
                    <a:ext uri="{9D8B030D-6E8A-4147-A177-3AD203B41FA5}">
                      <a16:colId xmlns:a16="http://schemas.microsoft.com/office/drawing/2014/main" val="2484730035"/>
                    </a:ext>
                  </a:extLst>
                </a:gridCol>
                <a:gridCol w="1012297">
                  <a:extLst>
                    <a:ext uri="{9D8B030D-6E8A-4147-A177-3AD203B41FA5}">
                      <a16:colId xmlns:a16="http://schemas.microsoft.com/office/drawing/2014/main" val="48030768"/>
                    </a:ext>
                  </a:extLst>
                </a:gridCol>
                <a:gridCol w="759933">
                  <a:extLst>
                    <a:ext uri="{9D8B030D-6E8A-4147-A177-3AD203B41FA5}">
                      <a16:colId xmlns:a16="http://schemas.microsoft.com/office/drawing/2014/main" val="508307819"/>
                    </a:ext>
                  </a:extLst>
                </a:gridCol>
                <a:gridCol w="1009462">
                  <a:extLst>
                    <a:ext uri="{9D8B030D-6E8A-4147-A177-3AD203B41FA5}">
                      <a16:colId xmlns:a16="http://schemas.microsoft.com/office/drawing/2014/main" val="1123090204"/>
                    </a:ext>
                  </a:extLst>
                </a:gridCol>
                <a:gridCol w="680536">
                  <a:extLst>
                    <a:ext uri="{9D8B030D-6E8A-4147-A177-3AD203B41FA5}">
                      <a16:colId xmlns:a16="http://schemas.microsoft.com/office/drawing/2014/main" val="3361404312"/>
                    </a:ext>
                  </a:extLst>
                </a:gridCol>
                <a:gridCol w="1043488">
                  <a:extLst>
                    <a:ext uri="{9D8B030D-6E8A-4147-A177-3AD203B41FA5}">
                      <a16:colId xmlns:a16="http://schemas.microsoft.com/office/drawing/2014/main" val="2720849079"/>
                    </a:ext>
                  </a:extLst>
                </a:gridCol>
                <a:gridCol w="714563">
                  <a:extLst>
                    <a:ext uri="{9D8B030D-6E8A-4147-A177-3AD203B41FA5}">
                      <a16:colId xmlns:a16="http://schemas.microsoft.com/office/drawing/2014/main" val="3629714141"/>
                    </a:ext>
                  </a:extLst>
                </a:gridCol>
                <a:gridCol w="2143688">
                  <a:extLst>
                    <a:ext uri="{9D8B030D-6E8A-4147-A177-3AD203B41FA5}">
                      <a16:colId xmlns:a16="http://schemas.microsoft.com/office/drawing/2014/main" val="2799744693"/>
                    </a:ext>
                  </a:extLst>
                </a:gridCol>
                <a:gridCol w="476375">
                  <a:extLst>
                    <a:ext uri="{9D8B030D-6E8A-4147-A177-3AD203B41FA5}">
                      <a16:colId xmlns:a16="http://schemas.microsoft.com/office/drawing/2014/main" val="4263812924"/>
                    </a:ext>
                  </a:extLst>
                </a:gridCol>
              </a:tblGrid>
              <a:tr h="4412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MetaMap_input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Candidate Score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element concept identifiers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CandidateMatched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element concept names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element terminology sources</a:t>
                      </a:r>
                    </a:p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(‘NCI’ highlighted in red)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399030"/>
                  </a:ext>
                </a:extLst>
              </a:tr>
              <a:tr h="457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-666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C2598119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['inpr']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['HL7V3.0', 'LNC', 'MTH', 'SNOMEDCT_US']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536333"/>
                  </a:ext>
                </a:extLst>
              </a:tr>
              <a:tr h="485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C0027365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['inpr']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['CHV', 'LCH', 'LCH_NW', 'LNC', 'MSH', 'MTH', 'NCI', 'NCI_BRIDG_3_0_3', 'NCI_BRIDG_5_3', 'SNOMEDCT_US']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141649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C0444598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['spco']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['CHV', 'FMA', 'LNC', 'MTH', 'NCI', 'SNMI', 'SNOMEDCT_US', 'UWDA']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36774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C1547383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['inpr']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['HL7V2.5', 'LNC', 'MTH', 'NCI', 'NCI_BRIDG_3_0_3', 'NCI_CDISC', 'NCI_CareLex', 'NCI_NICHD', 'SNOMEDCT_US']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93796"/>
                  </a:ext>
                </a:extLst>
              </a:tr>
              <a:tr h="595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 What was your biological sex assigned at birth?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var2_2|sex biological sex assigned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C4086849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['NCI']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192861"/>
                  </a:ext>
                </a:extLst>
              </a:tr>
              <a:tr h="606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 What was your biological sex assigned at birth?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var2_2|sex biological sex assigned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-593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C4019317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assigned at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assigned at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['MTH' , 'LNC']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813236"/>
                  </a:ext>
                </a:extLst>
              </a:tr>
              <a:tr h="606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 What was your biological sex assigned at birth?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var2_2|sex biological sex assigned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-593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C0036864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Behavior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['bhvr']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['AOD', 'CHV', 'CSP', 'LNC', 'MSH', 'MTH', 'NCI', '</a:t>
                      </a:r>
                      <a:r>
                        <a:rPr lang="en-US" sz="10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NLMSubSyn</a:t>
                      </a:r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', 'SNM', 'SNMI', 'SNOMEDCT_US']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93817"/>
                  </a:ext>
                </a:extLst>
              </a:tr>
              <a:tr h="5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 What was your biological sex assigned at birth?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var2_2|sex biological sex assigned birth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-593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C0079399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['orga']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['AOD', 'CHV', 'CSP', 'LNC', 'MSH', 'MTH', 'NCI', 'NCI_CDISC-GLOSS', '</a:t>
                      </a:r>
                      <a:r>
                        <a:rPr lang="en-US" sz="10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NLMSubSyn</a:t>
                      </a:r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', 'SNOMEDCT_US']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94" marR="4894" marT="48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343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56EFED-1E52-0020-7E29-D1E7145C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" y="140488"/>
            <a:ext cx="554260" cy="6886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4B08CC-D14C-2212-CB22-6B6FEA8BD695}"/>
              </a:ext>
            </a:extLst>
          </p:cNvPr>
          <p:cNvSpPr/>
          <p:nvPr/>
        </p:nvSpPr>
        <p:spPr>
          <a:xfrm>
            <a:off x="11270124" y="788666"/>
            <a:ext cx="713591" cy="535653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CB4A6A-A9AD-4640-7888-582959C229D4}"/>
              </a:ext>
            </a:extLst>
          </p:cNvPr>
          <p:cNvSpPr/>
          <p:nvPr/>
        </p:nvSpPr>
        <p:spPr>
          <a:xfrm>
            <a:off x="241300" y="1028700"/>
            <a:ext cx="11182350" cy="518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0AFC0-764A-985F-B904-C10B6AF0619D}"/>
              </a:ext>
            </a:extLst>
          </p:cNvPr>
          <p:cNvSpPr txBox="1"/>
          <p:nvPr/>
        </p:nvSpPr>
        <p:spPr>
          <a:xfrm>
            <a:off x="321338" y="1013284"/>
            <a:ext cx="11259486" cy="4025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F0B9A-604E-3386-85C0-48972B96E111}"/>
              </a:ext>
            </a:extLst>
          </p:cNvPr>
          <p:cNvSpPr txBox="1"/>
          <p:nvPr/>
        </p:nvSpPr>
        <p:spPr>
          <a:xfrm>
            <a:off x="170601" y="5911910"/>
            <a:ext cx="7190246" cy="4025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EEA54C-B612-2AB1-0FBD-95297C38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10" y="303521"/>
            <a:ext cx="10623600" cy="433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Process outline: </a:t>
            </a:r>
            <a:r>
              <a:rPr lang="en-US" sz="3200" b="1" dirty="0"/>
              <a:t>save  </a:t>
            </a:r>
            <a:r>
              <a:rPr lang="en-US" sz="3200" dirty="0"/>
              <a:t>curated MetaMap output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F79930-3E37-6CD1-8E95-2B752410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93"/>
              </p:ext>
            </p:extLst>
          </p:nvPr>
        </p:nvGraphicFramePr>
        <p:xfrm>
          <a:off x="522523" y="1882252"/>
          <a:ext cx="5020378" cy="4380178"/>
        </p:xfrm>
        <a:graphic>
          <a:graphicData uri="http://schemas.openxmlformats.org/drawingml/2006/table">
            <a:tbl>
              <a:tblPr/>
              <a:tblGrid>
                <a:gridCol w="440344">
                  <a:extLst>
                    <a:ext uri="{9D8B030D-6E8A-4147-A177-3AD203B41FA5}">
                      <a16:colId xmlns:a16="http://schemas.microsoft.com/office/drawing/2014/main" val="619749402"/>
                    </a:ext>
                  </a:extLst>
                </a:gridCol>
                <a:gridCol w="440344">
                  <a:extLst>
                    <a:ext uri="{9D8B030D-6E8A-4147-A177-3AD203B41FA5}">
                      <a16:colId xmlns:a16="http://schemas.microsoft.com/office/drawing/2014/main" val="3296426618"/>
                    </a:ext>
                  </a:extLst>
                </a:gridCol>
                <a:gridCol w="440344">
                  <a:extLst>
                    <a:ext uri="{9D8B030D-6E8A-4147-A177-3AD203B41FA5}">
                      <a16:colId xmlns:a16="http://schemas.microsoft.com/office/drawing/2014/main" val="1498278066"/>
                    </a:ext>
                  </a:extLst>
                </a:gridCol>
                <a:gridCol w="440344">
                  <a:extLst>
                    <a:ext uri="{9D8B030D-6E8A-4147-A177-3AD203B41FA5}">
                      <a16:colId xmlns:a16="http://schemas.microsoft.com/office/drawing/2014/main" val="440357088"/>
                    </a:ext>
                  </a:extLst>
                </a:gridCol>
                <a:gridCol w="626113">
                  <a:extLst>
                    <a:ext uri="{9D8B030D-6E8A-4147-A177-3AD203B41FA5}">
                      <a16:colId xmlns:a16="http://schemas.microsoft.com/office/drawing/2014/main" val="932466706"/>
                    </a:ext>
                  </a:extLst>
                </a:gridCol>
                <a:gridCol w="440344">
                  <a:extLst>
                    <a:ext uri="{9D8B030D-6E8A-4147-A177-3AD203B41FA5}">
                      <a16:colId xmlns:a16="http://schemas.microsoft.com/office/drawing/2014/main" val="2544166832"/>
                    </a:ext>
                  </a:extLst>
                </a:gridCol>
                <a:gridCol w="440344">
                  <a:extLst>
                    <a:ext uri="{9D8B030D-6E8A-4147-A177-3AD203B41FA5}">
                      <a16:colId xmlns:a16="http://schemas.microsoft.com/office/drawing/2014/main" val="1192448498"/>
                    </a:ext>
                  </a:extLst>
                </a:gridCol>
                <a:gridCol w="440344">
                  <a:extLst>
                    <a:ext uri="{9D8B030D-6E8A-4147-A177-3AD203B41FA5}">
                      <a16:colId xmlns:a16="http://schemas.microsoft.com/office/drawing/2014/main" val="104866435"/>
                    </a:ext>
                  </a:extLst>
                </a:gridCol>
                <a:gridCol w="954078">
                  <a:extLst>
                    <a:ext uri="{9D8B030D-6E8A-4147-A177-3AD203B41FA5}">
                      <a16:colId xmlns:a16="http://schemas.microsoft.com/office/drawing/2014/main" val="3460227755"/>
                    </a:ext>
                  </a:extLst>
                </a:gridCol>
                <a:gridCol w="357779">
                  <a:extLst>
                    <a:ext uri="{9D8B030D-6E8A-4147-A177-3AD203B41FA5}">
                      <a16:colId xmlns:a16="http://schemas.microsoft.com/office/drawing/2014/main" val="2939713683"/>
                    </a:ext>
                  </a:extLst>
                </a:gridCol>
              </a:tblGrid>
              <a:tr h="2784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MetaMap_input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CandidateScore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element concept identifiers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CandidateMatched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element concept names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SemTypes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element terminology sources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369799"/>
                  </a:ext>
                </a:extLst>
              </a:tr>
              <a:tr h="85355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C0027365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['inpr']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['CHV', 'LCH', 'LCH_NW', 'LNC', 'MSH', 'MTH', 'NCI', 'NCI_BRIDG_3_0_3', 'NCI_BRIDG_5_3', 'SNOMEDCT_US']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6387"/>
                  </a:ext>
                </a:extLst>
              </a:tr>
              <a:tr h="6126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C0444598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spco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['CHV', 'FMA', 'LNC', 'MTH', 'NCI', 'SNMI', 'SNOMEDCT_US', 'UWDA']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507728"/>
                  </a:ext>
                </a:extLst>
              </a:tr>
              <a:tr h="104629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 Middle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C1547383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['HL7V2.5', 'LNC', 'MTH', 'NCI', 'NCI_BRIDG_3_0_3', 'NCI_CDISC', 'NCI_CareLex', 'NCI_NICHD', 'SNOMEDCT_US']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4519"/>
                  </a:ext>
                </a:extLst>
              </a:tr>
              <a:tr h="101876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 What was your biological sex assigned at birth?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var2_2|sex biological sex assigned birth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-631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C4086849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['orga']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['NCI']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263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C79ADB-2360-FC1E-DA08-BA339A7B3969}"/>
              </a:ext>
            </a:extLst>
          </p:cNvPr>
          <p:cNvSpPr txBox="1"/>
          <p:nvPr/>
        </p:nvSpPr>
        <p:spPr>
          <a:xfrm>
            <a:off x="425450" y="987467"/>
            <a:ext cx="111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Saving curated MetaMap output in a format so it can be fed to UMLS to Vocabularies 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7E3EF-6923-76E2-C24A-CDBE77BC95AE}"/>
              </a:ext>
            </a:extLst>
          </p:cNvPr>
          <p:cNvSpPr txBox="1"/>
          <p:nvPr/>
        </p:nvSpPr>
        <p:spPr>
          <a:xfrm>
            <a:off x="425450" y="1497102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Curated MetaMap output file, .</a:t>
            </a:r>
            <a:r>
              <a:rPr lang="en-US" b="1" dirty="0" err="1"/>
              <a:t>xls</a:t>
            </a:r>
            <a:endParaRPr lang="en-US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BC018E9-501F-6933-F4FF-4FE9E0A6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1695"/>
              </p:ext>
            </p:extLst>
          </p:nvPr>
        </p:nvGraphicFramePr>
        <p:xfrm>
          <a:off x="6354590" y="1886057"/>
          <a:ext cx="5147647" cy="3573854"/>
        </p:xfrm>
        <a:graphic>
          <a:graphicData uri="http://schemas.openxmlformats.org/drawingml/2006/table">
            <a:tbl>
              <a:tblPr/>
              <a:tblGrid>
                <a:gridCol w="575625">
                  <a:extLst>
                    <a:ext uri="{9D8B030D-6E8A-4147-A177-3AD203B41FA5}">
                      <a16:colId xmlns:a16="http://schemas.microsoft.com/office/drawing/2014/main" val="1847840011"/>
                    </a:ext>
                  </a:extLst>
                </a:gridCol>
                <a:gridCol w="1345105">
                  <a:extLst>
                    <a:ext uri="{9D8B030D-6E8A-4147-A177-3AD203B41FA5}">
                      <a16:colId xmlns:a16="http://schemas.microsoft.com/office/drawing/2014/main" val="3544054982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372860262"/>
                    </a:ext>
                  </a:extLst>
                </a:gridCol>
                <a:gridCol w="1615287">
                  <a:extLst>
                    <a:ext uri="{9D8B030D-6E8A-4147-A177-3AD203B41FA5}">
                      <a16:colId xmlns:a16="http://schemas.microsoft.com/office/drawing/2014/main" val="1990691017"/>
                    </a:ext>
                  </a:extLst>
                </a:gridCol>
              </a:tblGrid>
              <a:tr h="359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CUI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Vocabularies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2206"/>
                  </a:ext>
                </a:extLst>
              </a:tr>
              <a:tr h="121491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C0027365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'LCH', 'LCH_NW', 'LNC', 'MSH', 'MTH', 'NCI', 'NCI_BRIDG_3_0_3', 'NCI_BRIDG_5_3', 'SNOMEDCT_US']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41865"/>
                  </a:ext>
                </a:extLst>
              </a:tr>
              <a:tr h="935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C0444598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'FMA', 'LNC', 'MTH', 'NCI', 'SNMI', 'SNOMEDCT_US', 'UWDA']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457817"/>
                  </a:ext>
                </a:extLst>
              </a:tr>
              <a:tr h="883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C1547383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['HL7V2.5', 'LNC', 'MTH', 'NCI', 'NCI_BRIDG_3_0_3', 'NCI_CDISC', 'NCI_CareLex', 'NCI_NICHD', 'SNOMEDCT_US']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03654"/>
                  </a:ext>
                </a:extLst>
              </a:tr>
              <a:tr h="1799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C4086849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['NCI']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0809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9BE382C-BE65-8C00-2B3D-4F3BA7478420}"/>
              </a:ext>
            </a:extLst>
          </p:cNvPr>
          <p:cNvSpPr txBox="1"/>
          <p:nvPr/>
        </p:nvSpPr>
        <p:spPr>
          <a:xfrm>
            <a:off x="6245538" y="1497102"/>
            <a:ext cx="536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sz="1600" b="1" dirty="0"/>
              <a:t>_1.xls file </a:t>
            </a:r>
            <a:r>
              <a:rPr lang="en-US" sz="1600" dirty="0"/>
              <a:t>to be used by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umls-to-vocabularies.py</a:t>
            </a:r>
            <a:r>
              <a:rPr lang="en-US" sz="1600" dirty="0"/>
              <a:t>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C63A6E-D388-83E0-8481-DA29743DB1D7}"/>
              </a:ext>
            </a:extLst>
          </p:cNvPr>
          <p:cNvSpPr/>
          <p:nvPr/>
        </p:nvSpPr>
        <p:spPr>
          <a:xfrm>
            <a:off x="5721350" y="3429000"/>
            <a:ext cx="524188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A9D76-D8EB-19CB-32A1-33B70979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" y="140488"/>
            <a:ext cx="554260" cy="6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5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203498" y="1380441"/>
            <a:ext cx="11259486" cy="4145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</a:rPr>
              <a:t>Note: </a:t>
            </a:r>
            <a:r>
              <a:rPr lang="en-US" sz="2000" dirty="0">
                <a:solidFill>
                  <a:srgbClr val="000000"/>
                </a:solidFill>
              </a:rPr>
              <a:t>to restrict MetaMap to return only those UMLS concepts which are present in NCI vocabularies, one can use the settings defined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config_metamap_api.yaml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file for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batch_query_pipeline.py </a:t>
            </a:r>
            <a:r>
              <a:rPr lang="en-US" sz="2000" dirty="0">
                <a:solidFill>
                  <a:srgbClr val="000000"/>
                </a:solidFill>
              </a:rPr>
              <a:t>and specify: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“restrict to sources: -R, NCI”</a:t>
            </a:r>
          </a:p>
          <a:p>
            <a:pPr marL="346075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(work in progress).</a:t>
            </a:r>
          </a:p>
          <a:p>
            <a:pPr marL="346075"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</a:rPr>
              <a:t>Note: </a:t>
            </a:r>
            <a:r>
              <a:rPr lang="en-US" sz="2000" dirty="0">
                <a:solidFill>
                  <a:srgbClr val="000000"/>
                </a:solidFill>
              </a:rPr>
              <a:t>to address the issue that different CDE repositories have slightly different CDE templates, one can specify the list of columns in a given template in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de.yaml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configuration file (work in progress).</a:t>
            </a:r>
          </a:p>
          <a:p>
            <a:pPr marL="346075"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</a:rPr>
              <a:t>Note: </a:t>
            </a:r>
            <a:r>
              <a:rPr lang="en-US" sz="2000" dirty="0">
                <a:solidFill>
                  <a:srgbClr val="000000"/>
                </a:solidFill>
              </a:rPr>
              <a:t>one can also specify which CDE attributes (or columns in the CDE spreadsheet) use for mapping in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de.yaml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configuration file (work in progress).</a:t>
            </a:r>
          </a:p>
          <a:p>
            <a:pPr marL="346075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FA921-A407-7842-4E29-F890611FF5DF}"/>
              </a:ext>
            </a:extLst>
          </p:cNvPr>
          <p:cNvSpPr txBox="1"/>
          <p:nvPr/>
        </p:nvSpPr>
        <p:spPr>
          <a:xfrm>
            <a:off x="3656993" y="5988573"/>
            <a:ext cx="1070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MetaMap’s</a:t>
            </a:r>
            <a:r>
              <a:rPr lang="en-US" sz="1200" dirty="0"/>
              <a:t> Exclude and Restrict to UMLS Sources: https://lhncbc.nlm.nih.gov/ii/tools/MetaMap/Docs/Sources.pdf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1A72F-9E6D-3AA8-C730-86987729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72" y="408650"/>
            <a:ext cx="10623600" cy="433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Process outline: </a:t>
            </a:r>
            <a:r>
              <a:rPr lang="en-US" sz="3200" b="1" dirty="0"/>
              <a:t>API to </a:t>
            </a:r>
            <a:r>
              <a:rPr lang="en-US" sz="3200" dirty="0"/>
              <a:t>MetaMap -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8DE2C-D6F1-0AD4-63C9-D35B7C42B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8" y="140488"/>
            <a:ext cx="554260" cy="6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63063"/>
            <a:ext cx="10644877" cy="885530"/>
          </a:xfrm>
        </p:spPr>
        <p:txBody>
          <a:bodyPr>
            <a:normAutofit/>
          </a:bodyPr>
          <a:lstStyle/>
          <a:p>
            <a:r>
              <a:rPr lang="en-US" sz="3200" dirty="0"/>
              <a:t>Process outline: UMLS to NCIt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170601" y="1052871"/>
            <a:ext cx="11259486" cy="80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umls-to-vocabularies.py</a:t>
            </a:r>
            <a:r>
              <a:rPr lang="en-US" sz="2000" dirty="0">
                <a:solidFill>
                  <a:srgbClr val="000000"/>
                </a:solidFill>
              </a:rPr>
              <a:t> – the script which hits the UMLS API and returns NCIt concept for each given UMLS concept for each CDE.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17C2BE-929D-CE63-8863-60C46FA6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36"/>
            <a:ext cx="731519" cy="897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F0B9A-604E-3386-85C0-48972B96E111}"/>
              </a:ext>
            </a:extLst>
          </p:cNvPr>
          <p:cNvSpPr txBox="1"/>
          <p:nvPr/>
        </p:nvSpPr>
        <p:spPr>
          <a:xfrm>
            <a:off x="10192685" y="1538309"/>
            <a:ext cx="1999315" cy="592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We have moved now from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UMLS</a:t>
            </a:r>
            <a:r>
              <a:rPr lang="en-US" sz="1400" dirty="0">
                <a:solidFill>
                  <a:srgbClr val="000000"/>
                </a:solidFill>
              </a:rPr>
              <a:t> to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NCIt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44B346-9B01-53A9-7BB3-200AE3DE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61446"/>
              </p:ext>
            </p:extLst>
          </p:nvPr>
        </p:nvGraphicFramePr>
        <p:xfrm>
          <a:off x="262891" y="2628362"/>
          <a:ext cx="5468020" cy="3170179"/>
        </p:xfrm>
        <a:graphic>
          <a:graphicData uri="http://schemas.openxmlformats.org/drawingml/2006/table">
            <a:tbl>
              <a:tblPr/>
              <a:tblGrid>
                <a:gridCol w="611450">
                  <a:extLst>
                    <a:ext uri="{9D8B030D-6E8A-4147-A177-3AD203B41FA5}">
                      <a16:colId xmlns:a16="http://schemas.microsoft.com/office/drawing/2014/main" val="1847840011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3544054982"/>
                    </a:ext>
                  </a:extLst>
                </a:gridCol>
                <a:gridCol w="1479333">
                  <a:extLst>
                    <a:ext uri="{9D8B030D-6E8A-4147-A177-3AD203B41FA5}">
                      <a16:colId xmlns:a16="http://schemas.microsoft.com/office/drawing/2014/main" val="372860262"/>
                    </a:ext>
                  </a:extLst>
                </a:gridCol>
                <a:gridCol w="1784920">
                  <a:extLst>
                    <a:ext uri="{9D8B030D-6E8A-4147-A177-3AD203B41FA5}">
                      <a16:colId xmlns:a16="http://schemas.microsoft.com/office/drawing/2014/main" val="1990691017"/>
                    </a:ext>
                  </a:extLst>
                </a:gridCol>
              </a:tblGrid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CUI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Vocabularies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2206"/>
                  </a:ext>
                </a:extLst>
              </a:tr>
              <a:tr h="95712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C0027365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'LCH', 'LCH_NW', 'LNC', 'MSH', 'MTH', 'NCI', 'NCI_BRIDG_3_0_3', 'NCI_BRIDG_5_3', 'SNOMEDCT_US']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41865"/>
                  </a:ext>
                </a:extLst>
              </a:tr>
              <a:tr h="619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C0444598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'FMA', 'LNC', 'MTH', 'NCI', 'SNMI', 'SNOMEDCT_US', 'UWDA']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457817"/>
                  </a:ext>
                </a:extLst>
              </a:tr>
              <a:tr h="966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C1547383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['HL7V2.5', 'LNC', 'MTH', 'NCI', 'NCI_BRIDG_3_0_3', 'NCI_CDISC', '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NCI_CareLex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'NCI_NICHD', 'SNOMEDCT_US']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03654"/>
                  </a:ext>
                </a:extLst>
              </a:tr>
              <a:tr h="1799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C4086849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['NCI']</a:t>
                      </a:r>
                    </a:p>
                  </a:txBody>
                  <a:tcPr marL="8999" marR="8999" marT="89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0809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279929-CE79-2583-D918-51F8DF281401}"/>
              </a:ext>
            </a:extLst>
          </p:cNvPr>
          <p:cNvSpPr txBox="1"/>
          <p:nvPr/>
        </p:nvSpPr>
        <p:spPr>
          <a:xfrm>
            <a:off x="510803" y="2147079"/>
            <a:ext cx="51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 </a:t>
            </a:r>
            <a:r>
              <a:rPr lang="en-US" dirty="0"/>
              <a:t>Table_1.xls file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37382E-5DAE-FCF8-8DC4-7F8826A9C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34470"/>
              </p:ext>
            </p:extLst>
          </p:nvPr>
        </p:nvGraphicFramePr>
        <p:xfrm>
          <a:off x="6013451" y="2581722"/>
          <a:ext cx="6088061" cy="3834765"/>
        </p:xfrm>
        <a:graphic>
          <a:graphicData uri="http://schemas.openxmlformats.org/drawingml/2006/table">
            <a:tbl>
              <a:tblPr/>
              <a:tblGrid>
                <a:gridCol w="636313">
                  <a:extLst>
                    <a:ext uri="{9D8B030D-6E8A-4147-A177-3AD203B41FA5}">
                      <a16:colId xmlns:a16="http://schemas.microsoft.com/office/drawing/2014/main" val="2661162879"/>
                    </a:ext>
                  </a:extLst>
                </a:gridCol>
                <a:gridCol w="808648">
                  <a:extLst>
                    <a:ext uri="{9D8B030D-6E8A-4147-A177-3AD203B41FA5}">
                      <a16:colId xmlns:a16="http://schemas.microsoft.com/office/drawing/2014/main" val="3096991555"/>
                    </a:ext>
                  </a:extLst>
                </a:gridCol>
                <a:gridCol w="1152188">
                  <a:extLst>
                    <a:ext uri="{9D8B030D-6E8A-4147-A177-3AD203B41FA5}">
                      <a16:colId xmlns:a16="http://schemas.microsoft.com/office/drawing/2014/main" val="2118351383"/>
                    </a:ext>
                  </a:extLst>
                </a:gridCol>
                <a:gridCol w="1631684">
                  <a:extLst>
                    <a:ext uri="{9D8B030D-6E8A-4147-A177-3AD203B41FA5}">
                      <a16:colId xmlns:a16="http://schemas.microsoft.com/office/drawing/2014/main" val="4270594778"/>
                    </a:ext>
                  </a:extLst>
                </a:gridCol>
                <a:gridCol w="636313">
                  <a:extLst>
                    <a:ext uri="{9D8B030D-6E8A-4147-A177-3AD203B41FA5}">
                      <a16:colId xmlns:a16="http://schemas.microsoft.com/office/drawing/2014/main" val="1682546937"/>
                    </a:ext>
                  </a:extLst>
                </a:gridCol>
                <a:gridCol w="1222915">
                  <a:extLst>
                    <a:ext uri="{9D8B030D-6E8A-4147-A177-3AD203B41FA5}">
                      <a16:colId xmlns:a16="http://schemas.microsoft.com/office/drawing/2014/main" val="2319153532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CDE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CUI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Vocabularies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 Concept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 Concept Code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7541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C0027365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'LCH', 'LCH_NW', 'LNC', 'MSH', 'MTH', 'NCI', 'NCI_BRIDG_3_0_3', 'NCI_BRIDG_5_3', 'SNOMEDCT_US']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C42614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0803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C0444598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'FMA', 'LNC', 'MTH', 'NCI', 'SNMI', 'SNOMEDCT_US', 'UWDA']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C25569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84135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C1547383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['HL7V2.5', 'LNC', 'MTH', 'NCI', 'NCI_BRIDG_3_0_3', 'NCI_CDISC', '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NCI_CareLex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'NCI_NICHD', 'SNOMEDCT_US']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C25191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0216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C4086849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['NCI']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C124436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6745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470A34-89AE-8233-2A7E-E43EBF40E87F}"/>
              </a:ext>
            </a:extLst>
          </p:cNvPr>
          <p:cNvSpPr txBox="1"/>
          <p:nvPr/>
        </p:nvSpPr>
        <p:spPr>
          <a:xfrm>
            <a:off x="5935897" y="2147079"/>
            <a:ext cx="51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Final_Table.csv file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D4E3963-7649-E908-CB85-54B7043B22EE}"/>
              </a:ext>
            </a:extLst>
          </p:cNvPr>
          <p:cNvSpPr/>
          <p:nvPr/>
        </p:nvSpPr>
        <p:spPr>
          <a:xfrm rot="16200000">
            <a:off x="11018096" y="1385422"/>
            <a:ext cx="355002" cy="181183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63063"/>
            <a:ext cx="10644877" cy="885530"/>
          </a:xfrm>
        </p:spPr>
        <p:txBody>
          <a:bodyPr>
            <a:normAutofit/>
          </a:bodyPr>
          <a:lstStyle/>
          <a:p>
            <a:r>
              <a:rPr lang="en-US" sz="3200" dirty="0"/>
              <a:t>Process outline: for each CDE retrieve NCIt concept lineage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170601" y="1068757"/>
            <a:ext cx="11209037" cy="14791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</a:t>
            </a: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-concept-lineage</a:t>
            </a:r>
            <a:r>
              <a:rPr lang="en-US" sz="2000" dirty="0">
                <a:solidFill>
                  <a:srgbClr val="000000"/>
                </a:solidFill>
              </a:rPr>
              <a:t> – contains “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NCIt concept lineage retrieval from EVS file.xlsx</a:t>
            </a:r>
            <a:r>
              <a:rPr lang="en-US" sz="2000" dirty="0">
                <a:solidFill>
                  <a:srgbClr val="000000"/>
                </a:solidFill>
              </a:rPr>
              <a:t>” file which uses a lookup formula to identify a parent-child hierarchy from root to leaf.</a:t>
            </a: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(Note: the formula was applied to December 2022 NCI Thesaurus </a:t>
            </a:r>
            <a:r>
              <a:rPr lang="en-US" sz="1600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from EVS</a:t>
            </a:r>
            <a:r>
              <a:rPr lang="en-US" sz="1600" dirty="0">
                <a:solidFill>
                  <a:srgbClr val="000000"/>
                </a:solidFill>
              </a:rPr>
              <a:t>. NCI publishes the updated version every month. Each NCI concept can have multiple parents, the formula picks the first parent.)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FA921-A407-7842-4E29-F890611FF5DF}"/>
              </a:ext>
            </a:extLst>
          </p:cNvPr>
          <p:cNvSpPr txBox="1"/>
          <p:nvPr/>
        </p:nvSpPr>
        <p:spPr>
          <a:xfrm>
            <a:off x="7406640" y="6517938"/>
            <a:ext cx="453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NCIt EVS downloads: https://evs.nci.nih.gov/ftp1/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DE89D-E9DC-F6D0-4159-9D153B608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63062"/>
            <a:ext cx="689290" cy="84594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30E623-3E6C-5B8C-F857-B1B644B1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34732"/>
              </p:ext>
            </p:extLst>
          </p:nvPr>
        </p:nvGraphicFramePr>
        <p:xfrm>
          <a:off x="572972" y="3245792"/>
          <a:ext cx="10802676" cy="3114729"/>
        </p:xfrm>
        <a:graphic>
          <a:graphicData uri="http://schemas.openxmlformats.org/drawingml/2006/table">
            <a:tbl>
              <a:tblPr/>
              <a:tblGrid>
                <a:gridCol w="614006">
                  <a:extLst>
                    <a:ext uri="{9D8B030D-6E8A-4147-A177-3AD203B41FA5}">
                      <a16:colId xmlns:a16="http://schemas.microsoft.com/office/drawing/2014/main" val="2090263452"/>
                    </a:ext>
                  </a:extLst>
                </a:gridCol>
                <a:gridCol w="614006">
                  <a:extLst>
                    <a:ext uri="{9D8B030D-6E8A-4147-A177-3AD203B41FA5}">
                      <a16:colId xmlns:a16="http://schemas.microsoft.com/office/drawing/2014/main" val="131048999"/>
                    </a:ext>
                  </a:extLst>
                </a:gridCol>
                <a:gridCol w="614006">
                  <a:extLst>
                    <a:ext uri="{9D8B030D-6E8A-4147-A177-3AD203B41FA5}">
                      <a16:colId xmlns:a16="http://schemas.microsoft.com/office/drawing/2014/main" val="918675958"/>
                    </a:ext>
                  </a:extLst>
                </a:gridCol>
                <a:gridCol w="1854812">
                  <a:extLst>
                    <a:ext uri="{9D8B030D-6E8A-4147-A177-3AD203B41FA5}">
                      <a16:colId xmlns:a16="http://schemas.microsoft.com/office/drawing/2014/main" val="2509888828"/>
                    </a:ext>
                  </a:extLst>
                </a:gridCol>
                <a:gridCol w="1483849">
                  <a:extLst>
                    <a:ext uri="{9D8B030D-6E8A-4147-A177-3AD203B41FA5}">
                      <a16:colId xmlns:a16="http://schemas.microsoft.com/office/drawing/2014/main" val="3405276564"/>
                    </a:ext>
                  </a:extLst>
                </a:gridCol>
                <a:gridCol w="967656">
                  <a:extLst>
                    <a:ext uri="{9D8B030D-6E8A-4147-A177-3AD203B41FA5}">
                      <a16:colId xmlns:a16="http://schemas.microsoft.com/office/drawing/2014/main" val="557325001"/>
                    </a:ext>
                  </a:extLst>
                </a:gridCol>
                <a:gridCol w="4654341">
                  <a:extLst>
                    <a:ext uri="{9D8B030D-6E8A-4147-A177-3AD203B41FA5}">
                      <a16:colId xmlns:a16="http://schemas.microsoft.com/office/drawing/2014/main" val="3215217723"/>
                    </a:ext>
                  </a:extLst>
                </a:gridCol>
              </a:tblGrid>
              <a:tr h="6203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CDE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UMLS Concept CUI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Vocabularies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 Concept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 Concept Code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Concept Lineage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3177"/>
                  </a:ext>
                </a:extLst>
              </a:tr>
              <a:tr h="675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C0027365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'LCH', 'LCH_NW', 'LNC', 'MSH', 'MTH', 'NCI', 'NCI_BRIDG_3_0_3', 'NCI_BRIDG_5_3', 'SNOMEDCT_US']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C42614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Conceptual Entity (C20181) &gt; Name (C42614) 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8409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C0444598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['CHV', 'FMA', 'LNC', 'MTH', 'NCI', 'SNMI', 'SNOMEDCT_US', 'UWDA']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C25569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or Attribute (C20189) &gt; Qualifier (C41009) &gt; Spatial Qualifier (C73706) &gt; Middle (C25569) 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20216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C1547383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['HL7V2.5', 'LNC', 'MTH', 'NCI', 'NCI_BRIDG_3_0_3', 'NCI_CDISC', 'NCI_CareLex', 'NCI_NICHD', 'SNOMEDCT_US']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Name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C25191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Conceptual Entity (C20181) &gt; Name (C42614) &gt; Person Name (C25191) 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45946"/>
                  </a:ext>
                </a:extLst>
              </a:tr>
              <a:tr h="4558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C4086849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['NCI']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at Birth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C124436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or Attribute (C20189) &gt; Person/Individual Attribute (C171087) &gt; Personal Attribute (C19332) &gt; Sex (C28421) &gt; Sex at Birth (C124436) </a:t>
                      </a:r>
                    </a:p>
                  </a:txBody>
                  <a:tcPr marL="8938" marR="8938" marT="8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36458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D1B53D5C-B45E-B2A2-9663-EFEBA9B694E4}"/>
              </a:ext>
            </a:extLst>
          </p:cNvPr>
          <p:cNvSpPr/>
          <p:nvPr/>
        </p:nvSpPr>
        <p:spPr>
          <a:xfrm rot="16200000">
            <a:off x="3433347" y="45580"/>
            <a:ext cx="277669" cy="612275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0BE6C-7B89-E6EA-CAA5-4E56973362EC}"/>
              </a:ext>
            </a:extLst>
          </p:cNvPr>
          <p:cNvSpPr txBox="1"/>
          <p:nvPr/>
        </p:nvSpPr>
        <p:spPr>
          <a:xfrm>
            <a:off x="454525" y="2665607"/>
            <a:ext cx="57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from </a:t>
            </a:r>
            <a:r>
              <a:rPr lang="en-US" b="1" dirty="0">
                <a:solidFill>
                  <a:srgbClr val="000000"/>
                </a:solidFill>
                <a:hlinkClick r:id="rId7"/>
              </a:rPr>
              <a:t>umls-to-vocabularies.py</a:t>
            </a:r>
            <a:r>
              <a:rPr lang="en-US" b="1" dirty="0"/>
              <a:t>: </a:t>
            </a:r>
            <a:r>
              <a:rPr lang="en-US" dirty="0"/>
              <a:t>Final_Table.csv file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A6951AA-52D3-1B34-9033-8EB3B33E6535}"/>
              </a:ext>
            </a:extLst>
          </p:cNvPr>
          <p:cNvSpPr/>
          <p:nvPr/>
        </p:nvSpPr>
        <p:spPr>
          <a:xfrm rot="16200000">
            <a:off x="8945008" y="873401"/>
            <a:ext cx="243448" cy="4406502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0213B-428B-5A35-95E5-3F19CBE8BDFA}"/>
              </a:ext>
            </a:extLst>
          </p:cNvPr>
          <p:cNvSpPr txBox="1"/>
          <p:nvPr/>
        </p:nvSpPr>
        <p:spPr>
          <a:xfrm>
            <a:off x="7406641" y="2572193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 Excel formula</a:t>
            </a:r>
          </a:p>
        </p:txBody>
      </p:sp>
    </p:spTree>
    <p:extLst>
      <p:ext uri="{BB962C8B-B14F-4D97-AF65-F5344CB8AC3E}">
        <p14:creationId xmlns:p14="http://schemas.microsoft.com/office/powerpoint/2010/main" val="390719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63063"/>
            <a:ext cx="10644877" cy="885530"/>
          </a:xfrm>
        </p:spPr>
        <p:txBody>
          <a:bodyPr>
            <a:normAutofit/>
          </a:bodyPr>
          <a:lstStyle/>
          <a:p>
            <a:r>
              <a:rPr lang="en-US" sz="3200" dirty="0"/>
              <a:t>Process outline: build NCIt concept tree for each CDE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170601" y="1020011"/>
            <a:ext cx="10856362" cy="80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u="sng" dirty="0">
                <a:solidFill>
                  <a:srgbClr val="0070C0"/>
                </a:solidFill>
                <a:hlinkClick r:id="rId3" tooltip="nci-concept-to-tree.z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nci-concept-to-tree.</a:t>
            </a:r>
            <a:r>
              <a:rPr lang="en-US" sz="2000" u="sng" dirty="0">
                <a:solidFill>
                  <a:srgbClr val="0070C0"/>
                </a:solidFill>
              </a:rPr>
              <a:t>py </a:t>
            </a:r>
            <a:r>
              <a:rPr lang="en-US" sz="2000" dirty="0">
                <a:solidFill>
                  <a:srgbClr val="000000"/>
                </a:solidFill>
              </a:rPr>
              <a:t>- generates a tree like structure (as a TXT file) from the output file from step 3,  where NCIt concepts and CUIs are presented as branches and common data elements as leaves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86D15-8C60-9C09-0055-EDA1A7EFB2AF}"/>
              </a:ext>
            </a:extLst>
          </p:cNvPr>
          <p:cNvSpPr txBox="1"/>
          <p:nvPr/>
        </p:nvSpPr>
        <p:spPr>
          <a:xfrm>
            <a:off x="620652" y="2157966"/>
            <a:ext cx="20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Middle Name CDE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F76B82-0D26-0E35-6832-0CEAA7EA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4" y="126131"/>
            <a:ext cx="649034" cy="80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2C23E-CBDA-1418-AC71-2A4AAB18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612" y="2114531"/>
            <a:ext cx="4219575" cy="2809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AF58B-3B6D-5416-C847-5963A0905582}"/>
              </a:ext>
            </a:extLst>
          </p:cNvPr>
          <p:cNvSpPr txBox="1"/>
          <p:nvPr/>
        </p:nvSpPr>
        <p:spPr>
          <a:xfrm>
            <a:off x="593350" y="4293942"/>
            <a:ext cx="20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Middle Name CDE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3D397-75CD-B0B1-3C5F-E4FED4FD268C}"/>
              </a:ext>
            </a:extLst>
          </p:cNvPr>
          <p:cNvSpPr txBox="1"/>
          <p:nvPr/>
        </p:nvSpPr>
        <p:spPr>
          <a:xfrm>
            <a:off x="1266453" y="3462243"/>
            <a:ext cx="180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Sex CDE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916C9FC-FAF5-FEB0-DD3A-A75896AA68C6}"/>
              </a:ext>
            </a:extLst>
          </p:cNvPr>
          <p:cNvSpPr/>
          <p:nvPr/>
        </p:nvSpPr>
        <p:spPr>
          <a:xfrm flipH="1">
            <a:off x="2357437" y="2157966"/>
            <a:ext cx="329575" cy="95886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410BA86-243C-7FA7-697E-F7E17E343B64}"/>
              </a:ext>
            </a:extLst>
          </p:cNvPr>
          <p:cNvSpPr/>
          <p:nvPr/>
        </p:nvSpPr>
        <p:spPr>
          <a:xfrm flipH="1">
            <a:off x="2357435" y="3172989"/>
            <a:ext cx="329575" cy="831699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2E0D200-ABA5-058F-6BBA-18B0761AAA3D}"/>
              </a:ext>
            </a:extLst>
          </p:cNvPr>
          <p:cNvSpPr/>
          <p:nvPr/>
        </p:nvSpPr>
        <p:spPr>
          <a:xfrm flipH="1">
            <a:off x="2398387" y="4048697"/>
            <a:ext cx="329575" cy="83169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63063"/>
            <a:ext cx="10644877" cy="88553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Process outline: aggregated  NCIt concept tree for Project 5 COVID CDEs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258555" y="1296429"/>
            <a:ext cx="6172062" cy="4668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Available on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CBIIT GitHub</a:t>
            </a:r>
            <a:endParaRPr lang="en-US" sz="2000" dirty="0">
              <a:solidFill>
                <a:srgbClr val="000000"/>
              </a:solidFill>
            </a:endParaRPr>
          </a:p>
          <a:p>
            <a:pPr marL="346075"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i="0" dirty="0">
                <a:effectLst/>
                <a:latin typeface="-apple-system"/>
                <a:hlinkClick r:id="rId4"/>
              </a:rPr>
              <a:t>Project 5 COVID CDEs Aggregated Tree 2023-03-30.txt</a:t>
            </a:r>
            <a:endParaRPr lang="en-US" sz="2000" i="0" dirty="0">
              <a:effectLst/>
              <a:latin typeface="-apple-system"/>
            </a:endParaRPr>
          </a:p>
          <a:p>
            <a:pPr marL="346075"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b="1" dirty="0"/>
              <a:t>Note:</a:t>
            </a:r>
          </a:p>
          <a:p>
            <a:pPr marL="631825" indent="-28575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NCIt concepts are branches and they have C codes in parenthesis.  </a:t>
            </a:r>
          </a:p>
          <a:p>
            <a:pPr marL="631825" indent="-28575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CDEs are leaves in this tree and they do not have NCIt codes.</a:t>
            </a:r>
          </a:p>
          <a:p>
            <a:pPr marL="631825" indent="-28575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That is how one can differentiate one from another.</a:t>
            </a: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</a:rPr>
              <a:t>This tree shows where Project 5 COVID CDEs fall semantically in NCIt concept hierarchy.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71F70-0987-E970-C1DE-E2DF4AE3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426" y="948592"/>
            <a:ext cx="5592019" cy="57544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72A4364-4D76-5FAF-1256-603E122E3E5B}"/>
              </a:ext>
            </a:extLst>
          </p:cNvPr>
          <p:cNvSpPr/>
          <p:nvPr/>
        </p:nvSpPr>
        <p:spPr>
          <a:xfrm>
            <a:off x="5850575" y="5561571"/>
            <a:ext cx="769008" cy="218783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4851549-8AB9-9797-088E-D66CDC0D581F}"/>
              </a:ext>
            </a:extLst>
          </p:cNvPr>
          <p:cNvSpPr/>
          <p:nvPr/>
        </p:nvSpPr>
        <p:spPr>
          <a:xfrm>
            <a:off x="8347406" y="1357574"/>
            <a:ext cx="280491" cy="46561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61CF4-4B96-3859-DCC6-AE137FEC2478}"/>
              </a:ext>
            </a:extLst>
          </p:cNvPr>
          <p:cNvSpPr txBox="1"/>
          <p:nvPr/>
        </p:nvSpPr>
        <p:spPr>
          <a:xfrm>
            <a:off x="8683994" y="1451881"/>
            <a:ext cx="153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NCIt concepts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059A0-F48E-EE95-EDFD-797CE2DDC9E8}"/>
              </a:ext>
            </a:extLst>
          </p:cNvPr>
          <p:cNvSpPr txBox="1"/>
          <p:nvPr/>
        </p:nvSpPr>
        <p:spPr>
          <a:xfrm>
            <a:off x="9648881" y="1790298"/>
            <a:ext cx="50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1FB4A2-9F5C-5550-9E86-41121091B5BB}"/>
              </a:ext>
            </a:extLst>
          </p:cNvPr>
          <p:cNvCxnSpPr/>
          <p:nvPr/>
        </p:nvCxnSpPr>
        <p:spPr>
          <a:xfrm flipH="1">
            <a:off x="9256194" y="1928798"/>
            <a:ext cx="39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9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93B3-BE9E-CE88-B717-ED4CFBA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BB52-2AD3-799A-0FF0-0C5F2F62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93753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NCI CBIIT:</a:t>
            </a:r>
          </a:p>
          <a:p>
            <a:pPr marL="0" indent="0">
              <a:buNone/>
            </a:pPr>
            <a:r>
              <a:rPr lang="en-US" b="1" dirty="0"/>
              <a:t>Fed. Leads: </a:t>
            </a:r>
            <a:r>
              <a:rPr lang="en-US" dirty="0"/>
              <a:t>Denise Warzel, Deborah </a:t>
            </a:r>
            <a:r>
              <a:rPr lang="en-US" sz="2000" dirty="0"/>
              <a:t>Duran</a:t>
            </a:r>
          </a:p>
          <a:p>
            <a:pPr marL="0" indent="0">
              <a:buNone/>
            </a:pPr>
            <a:r>
              <a:rPr lang="en-US" b="1" dirty="0"/>
              <a:t>Leidos TPM: </a:t>
            </a:r>
            <a:r>
              <a:rPr lang="en-US" dirty="0"/>
              <a:t>Zhengwu Lu</a:t>
            </a:r>
          </a:p>
          <a:p>
            <a:pPr marL="0" indent="0">
              <a:buNone/>
            </a:pPr>
            <a:r>
              <a:rPr lang="en-US" b="1" dirty="0" err="1"/>
              <a:t>Samvit</a:t>
            </a:r>
            <a:r>
              <a:rPr lang="en-US" b="1" dirty="0"/>
              <a:t> Solutions:</a:t>
            </a:r>
          </a:p>
          <a:p>
            <a:pPr marL="0" indent="0">
              <a:buNone/>
            </a:pPr>
            <a:r>
              <a:rPr lang="en-US" dirty="0"/>
              <a:t>Olga Vovk</a:t>
            </a:r>
          </a:p>
          <a:p>
            <a:pPr marL="0" indent="0">
              <a:buNone/>
            </a:pPr>
            <a:r>
              <a:rPr lang="en-US" dirty="0"/>
              <a:t>Wendy Ver Hoef</a:t>
            </a:r>
          </a:p>
          <a:p>
            <a:pPr marL="0" indent="0">
              <a:buNone/>
            </a:pPr>
            <a:r>
              <a:rPr lang="en-US" dirty="0"/>
              <a:t>Sofia Syed</a:t>
            </a:r>
          </a:p>
          <a:p>
            <a:pPr marL="0" indent="0">
              <a:buNone/>
            </a:pPr>
            <a:r>
              <a:rPr lang="en-US" dirty="0"/>
              <a:t>Hastak Smita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3B65EC-513B-A9D0-3FB1-2365805E7B2B}"/>
              </a:ext>
            </a:extLst>
          </p:cNvPr>
          <p:cNvSpPr txBox="1">
            <a:spLocks/>
          </p:cNvSpPr>
          <p:nvPr/>
        </p:nvSpPr>
        <p:spPr>
          <a:xfrm>
            <a:off x="5860949" y="1796181"/>
            <a:ext cx="4293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BRICS team:</a:t>
            </a:r>
          </a:p>
          <a:p>
            <a:pPr marL="0" indent="0">
              <a:buNone/>
            </a:pPr>
            <a:r>
              <a:rPr lang="en-US" b="1" dirty="0"/>
              <a:t>Fed. Lead: </a:t>
            </a:r>
            <a:r>
              <a:rPr lang="it-IT" dirty="0"/>
              <a:t>Matthew McAuliffe</a:t>
            </a:r>
          </a:p>
          <a:p>
            <a:pPr marL="0" indent="0">
              <a:buNone/>
            </a:pPr>
            <a:r>
              <a:rPr lang="it-IT" b="1" dirty="0"/>
              <a:t>Sapient: </a:t>
            </a:r>
            <a:r>
              <a:rPr lang="en-US" sz="2000" dirty="0"/>
              <a:t>Kevin Armengol</a:t>
            </a:r>
            <a:endParaRPr lang="it-IT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NLM MetaMap: </a:t>
            </a:r>
            <a:r>
              <a:rPr lang="en-US" dirty="0"/>
              <a:t>Francois Lang</a:t>
            </a:r>
          </a:p>
        </p:txBody>
      </p:sp>
    </p:spTree>
    <p:extLst>
      <p:ext uri="{BB962C8B-B14F-4D97-AF65-F5344CB8AC3E}">
        <p14:creationId xmlns:p14="http://schemas.microsoft.com/office/powerpoint/2010/main" val="302268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FE9D-C2C2-44AA-B2DC-F300B256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7697"/>
          </a:xfrm>
        </p:spPr>
        <p:txBody>
          <a:bodyPr>
            <a:noAutofit/>
          </a:bodyPr>
          <a:lstStyle/>
          <a:p>
            <a:pPr lvl="1" fontAlgn="base">
              <a:spcBef>
                <a:spcPts val="600"/>
              </a:spcBef>
              <a:spcAft>
                <a:spcPts val="200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Proof of Concept  Python Pipeline on CBIIT GitHub</a:t>
            </a:r>
            <a:b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654E-37A1-4550-B970-D8D3C901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050873"/>
            <a:ext cx="10662345" cy="77792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42900" indent="-342900" fontAlgn="base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latest and greatest Python scripts are available on </a:t>
            </a: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CBIIT/UMLS-MetaMap-API-Scripts GitHub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096D5E-914E-40EC-4AF4-29C14BCEEB5C}"/>
              </a:ext>
            </a:extLst>
          </p:cNvPr>
          <p:cNvCxnSpPr>
            <a:cxnSpLocks/>
          </p:cNvCxnSpPr>
          <p:nvPr/>
        </p:nvCxnSpPr>
        <p:spPr>
          <a:xfrm flipV="1">
            <a:off x="697424" y="891153"/>
            <a:ext cx="11001241" cy="619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A5D5D0-4EB8-3205-3003-9EF3DA63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16" y="1988850"/>
            <a:ext cx="10370949" cy="4183374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801374B-100F-1ED9-5DC0-385B9CB72AEE}"/>
              </a:ext>
            </a:extLst>
          </p:cNvPr>
          <p:cNvSpPr/>
          <p:nvPr/>
        </p:nvSpPr>
        <p:spPr>
          <a:xfrm flipH="1">
            <a:off x="1122593" y="3994966"/>
            <a:ext cx="242289" cy="144493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FB9C-5B0E-DD97-F26D-0AFBD5D08EAA}"/>
              </a:ext>
            </a:extLst>
          </p:cNvPr>
          <p:cNvSpPr txBox="1"/>
          <p:nvPr/>
        </p:nvSpPr>
        <p:spPr>
          <a:xfrm>
            <a:off x="144390" y="4301936"/>
            <a:ext cx="109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Pipeline: Python scripts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614E8-19FD-FD3D-B18A-84EA5E336274}"/>
              </a:ext>
            </a:extLst>
          </p:cNvPr>
          <p:cNvSpPr txBox="1"/>
          <p:nvPr/>
        </p:nvSpPr>
        <p:spPr>
          <a:xfrm>
            <a:off x="125807" y="2924289"/>
            <a:ext cx="109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COVID CDE mappings and tree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58412-4C0F-67FD-EC2E-E20080029BAB}"/>
              </a:ext>
            </a:extLst>
          </p:cNvPr>
          <p:cNvCxnSpPr>
            <a:cxnSpLocks/>
          </p:cNvCxnSpPr>
          <p:nvPr/>
        </p:nvCxnSpPr>
        <p:spPr>
          <a:xfrm flipV="1">
            <a:off x="1140550" y="3339688"/>
            <a:ext cx="448663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5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2ED6CB7-B67A-EC03-7691-7011957B4C20}"/>
              </a:ext>
            </a:extLst>
          </p:cNvPr>
          <p:cNvSpPr/>
          <p:nvPr/>
        </p:nvSpPr>
        <p:spPr>
          <a:xfrm>
            <a:off x="166652" y="160020"/>
            <a:ext cx="11858695" cy="59913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255E1F-CA39-EB7C-53D9-2A175A9F5901}"/>
              </a:ext>
            </a:extLst>
          </p:cNvPr>
          <p:cNvGrpSpPr/>
          <p:nvPr/>
        </p:nvGrpSpPr>
        <p:grpSpPr>
          <a:xfrm>
            <a:off x="166652" y="446665"/>
            <a:ext cx="11858695" cy="5704698"/>
            <a:chOff x="230525" y="1212475"/>
            <a:chExt cx="11858695" cy="570469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FF01D7F-83A3-A09D-40E3-A5E84D473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656" y="5922969"/>
              <a:ext cx="810092" cy="99420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14A8A7A-E8BF-2E42-F359-114BDF173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9128" y="5910696"/>
              <a:ext cx="810092" cy="100647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B86080-BA94-4D46-780B-803098BB3214}"/>
                </a:ext>
              </a:extLst>
            </p:cNvPr>
            <p:cNvGrpSpPr/>
            <p:nvPr/>
          </p:nvGrpSpPr>
          <p:grpSpPr>
            <a:xfrm>
              <a:off x="230525" y="1212475"/>
              <a:ext cx="11706628" cy="5201459"/>
              <a:chOff x="233424" y="1488836"/>
              <a:chExt cx="11706628" cy="49312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0405D5-541C-51CF-A840-7F644D088702}"/>
                  </a:ext>
                </a:extLst>
              </p:cNvPr>
              <p:cNvSpPr/>
              <p:nvPr/>
            </p:nvSpPr>
            <p:spPr>
              <a:xfrm>
                <a:off x="1728649" y="2228694"/>
                <a:ext cx="5448249" cy="1935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Graphic 47" descr="Programmer female with solid fill">
                <a:extLst>
                  <a:ext uri="{FF2B5EF4-FFF2-40B4-BE49-F238E27FC236}">
                    <a16:creationId xmlns:a16="http://schemas.microsoft.com/office/drawing/2014/main" id="{8A6EFEED-7565-D955-E24F-068BF74B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3424" y="2612986"/>
                <a:ext cx="761628" cy="761628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54EF9-7F69-620A-8DB3-FC3894421B10}"/>
                  </a:ext>
                </a:extLst>
              </p:cNvPr>
              <p:cNvSpPr txBox="1"/>
              <p:nvPr/>
            </p:nvSpPr>
            <p:spPr>
              <a:xfrm>
                <a:off x="267582" y="3527385"/>
                <a:ext cx="880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Researcher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D93810-8852-64D3-B2CC-98F7223C95F1}"/>
                  </a:ext>
                </a:extLst>
              </p:cNvPr>
              <p:cNvSpPr txBox="1"/>
              <p:nvPr/>
            </p:nvSpPr>
            <p:spPr>
              <a:xfrm>
                <a:off x="933917" y="2663840"/>
                <a:ext cx="9701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Submits an excel</a:t>
                </a:r>
              </a:p>
              <a:p>
                <a:r>
                  <a:rPr lang="en-US" sz="900" dirty="0"/>
                  <a:t>File with data</a:t>
                </a:r>
              </a:p>
              <a:p>
                <a:r>
                  <a:rPr lang="en-US" sz="900" dirty="0"/>
                  <a:t> elements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24D8BA-D9F7-C81B-16B4-3DCE02254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540" y="3076600"/>
                <a:ext cx="121497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210353-7BFE-4F6F-03D4-4ADFA5722DA7}"/>
                  </a:ext>
                </a:extLst>
              </p:cNvPr>
              <p:cNvSpPr txBox="1"/>
              <p:nvPr/>
            </p:nvSpPr>
            <p:spPr>
              <a:xfrm>
                <a:off x="2771383" y="2786068"/>
                <a:ext cx="12362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Submit to MetaMap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E5DC655-DAF8-42B6-268D-A5336A6E5B7C}"/>
                  </a:ext>
                </a:extLst>
              </p:cNvPr>
              <p:cNvSpPr/>
              <p:nvPr/>
            </p:nvSpPr>
            <p:spPr>
              <a:xfrm>
                <a:off x="4101793" y="2528663"/>
                <a:ext cx="1008472" cy="8459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C54758-7285-4C82-EAD5-7F1584DF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162" y="2871433"/>
                <a:ext cx="92101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137C16-5970-124D-EF34-9513D0FE8310}"/>
                  </a:ext>
                </a:extLst>
              </p:cNvPr>
              <p:cNvSpPr txBox="1"/>
              <p:nvPr/>
            </p:nvSpPr>
            <p:spPr>
              <a:xfrm>
                <a:off x="5175293" y="2343607"/>
                <a:ext cx="90762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MetaMap </a:t>
                </a:r>
              </a:p>
              <a:p>
                <a:r>
                  <a:rPr lang="en-US" sz="1000" dirty="0"/>
                  <a:t>output file</a:t>
                </a:r>
              </a:p>
              <a:p>
                <a:r>
                  <a:rPr lang="en-US" sz="1000" dirty="0"/>
                  <a:t>retrieves CUIs</a:t>
                </a:r>
              </a:p>
            </p:txBody>
          </p:sp>
          <p:graphicFrame>
            <p:nvGraphicFramePr>
              <p:cNvPr id="56" name="Diagram 55">
                <a:extLst>
                  <a:ext uri="{FF2B5EF4-FFF2-40B4-BE49-F238E27FC236}">
                    <a16:creationId xmlns:a16="http://schemas.microsoft.com/office/drawing/2014/main" id="{6B755DCB-83CB-5605-FB4D-A217D3D034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0588349"/>
                  </p:ext>
                </p:extLst>
              </p:nvPr>
            </p:nvGraphicFramePr>
            <p:xfrm>
              <a:off x="4043655" y="2552840"/>
              <a:ext cx="990530" cy="7109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pic>
            <p:nvPicPr>
              <p:cNvPr id="57" name="Graphic 56" descr="Database outline">
                <a:extLst>
                  <a:ext uri="{FF2B5EF4-FFF2-40B4-BE49-F238E27FC236}">
                    <a16:creationId xmlns:a16="http://schemas.microsoft.com/office/drawing/2014/main" id="{95A1C8E5-8BA8-9654-6C74-68EE50601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018752" y="4355378"/>
                <a:ext cx="1420246" cy="869922"/>
              </a:xfrm>
              <a:prstGeom prst="rect">
                <a:avLst/>
              </a:prstGeom>
            </p:spPr>
          </p:pic>
          <p:sp>
            <p:nvSpPr>
              <p:cNvPr id="58" name="Arrow: Up-Down 57">
                <a:extLst>
                  <a:ext uri="{FF2B5EF4-FFF2-40B4-BE49-F238E27FC236}">
                    <a16:creationId xmlns:a16="http://schemas.microsoft.com/office/drawing/2014/main" id="{9FFB839E-D889-78AD-41C8-4B14004AC8A9}"/>
                  </a:ext>
                </a:extLst>
              </p:cNvPr>
              <p:cNvSpPr/>
              <p:nvPr/>
            </p:nvSpPr>
            <p:spPr>
              <a:xfrm>
                <a:off x="4646391" y="3451042"/>
                <a:ext cx="180763" cy="904336"/>
              </a:xfrm>
              <a:prstGeom prst="upDown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68D9FA-88BB-FFCC-8B8A-A1F035F97D0B}"/>
                  </a:ext>
                </a:extLst>
              </p:cNvPr>
              <p:cNvSpPr txBox="1"/>
              <p:nvPr/>
            </p:nvSpPr>
            <p:spPr>
              <a:xfrm>
                <a:off x="3872888" y="5150173"/>
                <a:ext cx="1789464" cy="29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UMLS </a:t>
                </a:r>
                <a:r>
                  <a:rPr lang="en-US" sz="1400" b="1" dirty="0" err="1"/>
                  <a:t>Metathesaurus</a:t>
                </a:r>
                <a:endParaRPr lang="en-US" sz="14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4B528D-2485-1820-92FF-E0695CCC3306}"/>
                  </a:ext>
                </a:extLst>
              </p:cNvPr>
              <p:cNvSpPr txBox="1"/>
              <p:nvPr/>
            </p:nvSpPr>
            <p:spPr>
              <a:xfrm>
                <a:off x="3960110" y="2228694"/>
                <a:ext cx="11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MetaMap</a:t>
                </a:r>
              </a:p>
            </p:txBody>
          </p:sp>
          <p:pic>
            <p:nvPicPr>
              <p:cNvPr id="61" name="Graphic 60" descr="Document with solid fill">
                <a:extLst>
                  <a:ext uri="{FF2B5EF4-FFF2-40B4-BE49-F238E27FC236}">
                    <a16:creationId xmlns:a16="http://schemas.microsoft.com/office/drawing/2014/main" id="{A1A94F99-70DA-402A-4078-9117ADB38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977632" y="2717490"/>
                <a:ext cx="809895" cy="809895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CF37E2-B195-E97F-E6C2-D229D9BCF29C}"/>
                  </a:ext>
                </a:extLst>
              </p:cNvPr>
              <p:cNvSpPr txBox="1"/>
              <p:nvPr/>
            </p:nvSpPr>
            <p:spPr>
              <a:xfrm>
                <a:off x="1856316" y="3479469"/>
                <a:ext cx="1220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File prepared for</a:t>
                </a:r>
              </a:p>
              <a:p>
                <a:r>
                  <a:rPr lang="en-US" sz="1200" dirty="0"/>
                  <a:t> MetaMap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F0E3577-7B3F-1338-1A84-EE8DFCE45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052" y="3196341"/>
                <a:ext cx="79121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C01345E-FE80-62CB-1408-20AF2D4A2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8461" y="2528663"/>
                <a:ext cx="959049" cy="5237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D9A7D83-64B4-3D55-7E78-527716F63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flipV="1">
                <a:off x="6527551" y="3542581"/>
                <a:ext cx="596108" cy="525766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D04654D-B9EB-BF0A-27B6-7A94EAE3491C}"/>
                  </a:ext>
                </a:extLst>
              </p:cNvPr>
              <p:cNvCxnSpPr/>
              <p:nvPr/>
            </p:nvCxnSpPr>
            <p:spPr>
              <a:xfrm>
                <a:off x="6719275" y="3032289"/>
                <a:ext cx="0" cy="49172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B47901A-F990-BB9A-B3FE-A44717FE840D}"/>
                  </a:ext>
                </a:extLst>
              </p:cNvPr>
              <p:cNvSpPr txBox="1"/>
              <p:nvPr/>
            </p:nvSpPr>
            <p:spPr>
              <a:xfrm>
                <a:off x="5428365" y="3602413"/>
                <a:ext cx="1144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Curated MetaMap</a:t>
                </a:r>
              </a:p>
              <a:p>
                <a:r>
                  <a:rPr lang="en-US" sz="1000" dirty="0"/>
                  <a:t>Output file</a:t>
                </a:r>
              </a:p>
            </p:txBody>
          </p:sp>
          <p:pic>
            <p:nvPicPr>
              <p:cNvPr id="68" name="Picture 2" descr="Image result for python code image">
                <a:extLst>
                  <a:ext uri="{FF2B5EF4-FFF2-40B4-BE49-F238E27FC236}">
                    <a16:creationId xmlns:a16="http://schemas.microsoft.com/office/drawing/2014/main" id="{68355809-5540-7C71-2B63-C8E10405B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457" y="3673918"/>
                <a:ext cx="985815" cy="6572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587D15-17A6-6962-5C3F-E281A8D5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137" y="3936248"/>
                <a:ext cx="424803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Arrow: Left-Up 69">
                <a:extLst>
                  <a:ext uri="{FF2B5EF4-FFF2-40B4-BE49-F238E27FC236}">
                    <a16:creationId xmlns:a16="http://schemas.microsoft.com/office/drawing/2014/main" id="{4C06E076-CF23-A38F-92C7-700DAFDFBE29}"/>
                  </a:ext>
                </a:extLst>
              </p:cNvPr>
              <p:cNvSpPr/>
              <p:nvPr/>
            </p:nvSpPr>
            <p:spPr>
              <a:xfrm>
                <a:off x="5217825" y="4426146"/>
                <a:ext cx="3096835" cy="380582"/>
              </a:xfrm>
              <a:prstGeom prst="leftUp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DB9BB7-2EBA-25C7-BC4D-745B6E998227}"/>
                  </a:ext>
                </a:extLst>
              </p:cNvPr>
              <p:cNvSpPr txBox="1"/>
              <p:nvPr/>
            </p:nvSpPr>
            <p:spPr>
              <a:xfrm>
                <a:off x="7718059" y="3404340"/>
                <a:ext cx="1009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Python script</a:t>
                </a:r>
              </a:p>
            </p:txBody>
          </p:sp>
          <p:pic>
            <p:nvPicPr>
              <p:cNvPr id="72" name="Picture 6" descr="EVS">
                <a:extLst>
                  <a:ext uri="{FF2B5EF4-FFF2-40B4-BE49-F238E27FC236}">
                    <a16:creationId xmlns:a16="http://schemas.microsoft.com/office/drawing/2014/main" id="{4B9DAA60-EA51-1197-D3B8-E8B52CDA9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1816" y="5003143"/>
                <a:ext cx="1052276" cy="519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E877BEC-5F35-A5E4-EC99-E2BAB88A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9827" y="4035483"/>
                <a:ext cx="424803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481A7E-4C83-4077-D626-730FD38CDFF6}"/>
                  </a:ext>
                </a:extLst>
              </p:cNvPr>
              <p:cNvSpPr txBox="1"/>
              <p:nvPr/>
            </p:nvSpPr>
            <p:spPr>
              <a:xfrm>
                <a:off x="5371449" y="4774619"/>
                <a:ext cx="3185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Uses UMLS CUIs &amp; Retrieves corresponding </a:t>
                </a:r>
                <a:r>
                  <a:rPr lang="en-US" sz="1050" dirty="0" err="1"/>
                  <a:t>NCIt</a:t>
                </a:r>
                <a:r>
                  <a:rPr lang="en-US" sz="1050" dirty="0"/>
                  <a:t> Codes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3DFF9DEC-3B26-0A28-2E75-62D8E6544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flipV="1">
                <a:off x="9344348" y="3748811"/>
                <a:ext cx="838392" cy="54427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B666C071-193A-FFE3-DD83-A3F93299D1EA}"/>
                  </a:ext>
                </a:extLst>
              </p:cNvPr>
              <p:cNvSpPr/>
              <p:nvPr/>
            </p:nvSpPr>
            <p:spPr>
              <a:xfrm>
                <a:off x="9763543" y="4426146"/>
                <a:ext cx="167265" cy="519305"/>
              </a:xfrm>
              <a:prstGeom prst="up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599533-E668-6DCF-0CE0-945A4B2D3C9C}"/>
                  </a:ext>
                </a:extLst>
              </p:cNvPr>
              <p:cNvSpPr txBox="1"/>
              <p:nvPr/>
            </p:nvSpPr>
            <p:spPr>
              <a:xfrm>
                <a:off x="9071350" y="4582519"/>
                <a:ext cx="7072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NCIt</a:t>
                </a:r>
                <a:r>
                  <a:rPr lang="en-US" sz="1000" dirty="0"/>
                  <a:t> Excel</a:t>
                </a:r>
              </a:p>
              <a:p>
                <a:r>
                  <a:rPr lang="en-US" sz="1000" dirty="0"/>
                  <a:t>download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9C1A467-525B-1E35-DDF3-5E00BDC4F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54092" y="2001647"/>
                <a:ext cx="1585960" cy="14026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C434D4D-CC48-4914-ADF6-C49A54BA52AD}"/>
                  </a:ext>
                </a:extLst>
              </p:cNvPr>
              <p:cNvCxnSpPr>
                <a:stCxn id="41" idx="3"/>
                <a:endCxn id="42" idx="1"/>
              </p:cNvCxnSpPr>
              <p:nvPr/>
            </p:nvCxnSpPr>
            <p:spPr>
              <a:xfrm flipV="1">
                <a:off x="1112748" y="6413935"/>
                <a:ext cx="10166380" cy="6136"/>
              </a:xfrm>
              <a:prstGeom prst="straightConnector1">
                <a:avLst/>
              </a:prstGeom>
              <a:ln w="28575">
                <a:prstDash val="lgDashDot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93A9EDCC-E8CF-C648-0468-E63BF6892753}"/>
                  </a:ext>
                </a:extLst>
              </p:cNvPr>
              <p:cNvCxnSpPr/>
              <p:nvPr/>
            </p:nvCxnSpPr>
            <p:spPr>
              <a:xfrm flipV="1">
                <a:off x="10303644" y="3479469"/>
                <a:ext cx="975484" cy="556014"/>
              </a:xfrm>
              <a:prstGeom prst="bentConnector3">
                <a:avLst>
                  <a:gd name="adj1" fmla="val 10122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hlinkClick r:id="rId21"/>
                <a:extLst>
                  <a:ext uri="{FF2B5EF4-FFF2-40B4-BE49-F238E27FC236}">
                    <a16:creationId xmlns:a16="http://schemas.microsoft.com/office/drawing/2014/main" id="{36784B19-7381-09BF-982F-63DC0682BD65}"/>
                  </a:ext>
                </a:extLst>
              </p:cNvPr>
              <p:cNvSpPr txBox="1"/>
              <p:nvPr/>
            </p:nvSpPr>
            <p:spPr>
              <a:xfrm>
                <a:off x="10467502" y="4068347"/>
                <a:ext cx="9460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Python Script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BC92280-8912-9090-B740-4ABBB763B712}"/>
                  </a:ext>
                </a:extLst>
              </p:cNvPr>
              <p:cNvSpPr txBox="1"/>
              <p:nvPr/>
            </p:nvSpPr>
            <p:spPr>
              <a:xfrm>
                <a:off x="10303644" y="1488836"/>
                <a:ext cx="1199046" cy="43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CDEs presented </a:t>
                </a:r>
              </a:p>
              <a:p>
                <a:r>
                  <a:rPr lang="en-US" sz="1200" dirty="0"/>
                  <a:t>in the </a:t>
                </a:r>
                <a:r>
                  <a:rPr lang="en-US" sz="1200" dirty="0" err="1"/>
                  <a:t>NCIt</a:t>
                </a:r>
                <a:r>
                  <a:rPr lang="en-US" sz="1200" dirty="0"/>
                  <a:t> tree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580B51-292D-5109-C5D3-44D4431B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726962" y="5910696"/>
              <a:ext cx="810092" cy="100647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5C58886-2D2A-3B78-107B-3BD41408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968535" y="5922969"/>
              <a:ext cx="810092" cy="99420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6522651-F777-54F3-F8E3-921E89976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9493552" y="5922969"/>
              <a:ext cx="810092" cy="99420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BB6A60-5466-5989-870C-F0A22697A8A0}"/>
              </a:ext>
            </a:extLst>
          </p:cNvPr>
          <p:cNvSpPr txBox="1"/>
          <p:nvPr/>
        </p:nvSpPr>
        <p:spPr>
          <a:xfrm>
            <a:off x="2793584" y="2209917"/>
            <a:ext cx="1009572" cy="29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9A6FA-B2DD-BE12-F1ED-9A4A1987E172}"/>
              </a:ext>
            </a:extLst>
          </p:cNvPr>
          <p:cNvSpPr txBox="1"/>
          <p:nvPr/>
        </p:nvSpPr>
        <p:spPr>
          <a:xfrm>
            <a:off x="312682" y="266014"/>
            <a:ext cx="791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Pipeline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086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071EB9-3064-74E4-C587-DE48EF242CA5}"/>
              </a:ext>
            </a:extLst>
          </p:cNvPr>
          <p:cNvSpPr/>
          <p:nvPr/>
        </p:nvSpPr>
        <p:spPr>
          <a:xfrm>
            <a:off x="11720" y="80"/>
            <a:ext cx="12180280" cy="7003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DE144-B175-42FD-9941-BE0457691FB0}"/>
              </a:ext>
            </a:extLst>
          </p:cNvPr>
          <p:cNvSpPr/>
          <p:nvPr/>
        </p:nvSpPr>
        <p:spPr>
          <a:xfrm>
            <a:off x="138182" y="159878"/>
            <a:ext cx="11852299" cy="6023872"/>
          </a:xfrm>
          <a:prstGeom prst="rect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E33AA-1C7D-4D15-9E41-76EE42CF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2" y="1515664"/>
            <a:ext cx="2648029" cy="1288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551E7-F6D9-4BEF-9135-6C197D1F49AB}"/>
              </a:ext>
            </a:extLst>
          </p:cNvPr>
          <p:cNvSpPr txBox="1"/>
          <p:nvPr/>
        </p:nvSpPr>
        <p:spPr>
          <a:xfrm>
            <a:off x="311958" y="752549"/>
            <a:ext cx="417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Input: Project 5 COVID CDE 2 attributes: CDE Name and Question text</a:t>
            </a:r>
          </a:p>
        </p:txBody>
      </p:sp>
      <p:pic>
        <p:nvPicPr>
          <p:cNvPr id="18" name="Content Placeholder 7">
            <a:extLst>
              <a:ext uri="{FF2B5EF4-FFF2-40B4-BE49-F238E27FC236}">
                <a16:creationId xmlns:a16="http://schemas.microsoft.com/office/drawing/2014/main" id="{482984C0-09F0-468B-8F3D-8A621DB6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050" y="3768035"/>
            <a:ext cx="10058400" cy="9017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054814-1961-40CC-BB45-1372EAB6CE8F}"/>
              </a:ext>
            </a:extLst>
          </p:cNvPr>
          <p:cNvSpPr txBox="1"/>
          <p:nvPr/>
        </p:nvSpPr>
        <p:spPr>
          <a:xfrm>
            <a:off x="447422" y="3256474"/>
            <a:ext cx="232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dirty="0"/>
              <a:t>API to MetaMap scripts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C45FB-14EB-42A6-BC0E-0CA45FD534C1}"/>
              </a:ext>
            </a:extLst>
          </p:cNvPr>
          <p:cNvSpPr txBox="1"/>
          <p:nvPr/>
        </p:nvSpPr>
        <p:spPr>
          <a:xfrm>
            <a:off x="4034593" y="3253897"/>
            <a:ext cx="176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UMLS to NCIt 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3A343-708B-451F-91D1-C4DAF1B9BC45}"/>
              </a:ext>
            </a:extLst>
          </p:cNvPr>
          <p:cNvSpPr txBox="1"/>
          <p:nvPr/>
        </p:nvSpPr>
        <p:spPr>
          <a:xfrm>
            <a:off x="6255216" y="3223119"/>
            <a:ext cx="38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NCIt concept lineage retrieval from EVS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C8BAD-EBF8-452F-B0B0-A0B60C6D6E67}"/>
              </a:ext>
            </a:extLst>
          </p:cNvPr>
          <p:cNvSpPr txBox="1"/>
          <p:nvPr/>
        </p:nvSpPr>
        <p:spPr>
          <a:xfrm>
            <a:off x="2844686" y="2820185"/>
            <a:ext cx="90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3EE4A-1BA6-4E58-9FF4-3D1D943AC17E}"/>
              </a:ext>
            </a:extLst>
          </p:cNvPr>
          <p:cNvSpPr txBox="1"/>
          <p:nvPr/>
        </p:nvSpPr>
        <p:spPr>
          <a:xfrm>
            <a:off x="6060978" y="2826318"/>
            <a:ext cx="353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 Excel Formula 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732E2C5-F5C4-4C30-B04E-AA3A7B96967D}"/>
              </a:ext>
            </a:extLst>
          </p:cNvPr>
          <p:cNvSpPr/>
          <p:nvPr/>
        </p:nvSpPr>
        <p:spPr>
          <a:xfrm rot="16200000">
            <a:off x="3067651" y="438681"/>
            <a:ext cx="157656" cy="5613555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E98E9AD-E7B0-4CD5-B4C0-EC5F7E86CD84}"/>
              </a:ext>
            </a:extLst>
          </p:cNvPr>
          <p:cNvSpPr/>
          <p:nvPr/>
        </p:nvSpPr>
        <p:spPr>
          <a:xfrm rot="16200000">
            <a:off x="7943298" y="1185808"/>
            <a:ext cx="270914" cy="4138593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52DC7B-6662-474A-B818-C2E5108D7D6C}"/>
              </a:ext>
            </a:extLst>
          </p:cNvPr>
          <p:cNvSpPr txBox="1"/>
          <p:nvPr/>
        </p:nvSpPr>
        <p:spPr>
          <a:xfrm>
            <a:off x="7153988" y="5314193"/>
            <a:ext cx="945429" cy="461665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NCI concept lineage tree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60E22-3F09-4F4B-9CC0-63B94753CFA5}"/>
              </a:ext>
            </a:extLst>
          </p:cNvPr>
          <p:cNvSpPr txBox="1"/>
          <p:nvPr/>
        </p:nvSpPr>
        <p:spPr>
          <a:xfrm>
            <a:off x="6788879" y="4864316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65BDA89-B0F5-4D51-A9FD-F390C07C5530}"/>
              </a:ext>
            </a:extLst>
          </p:cNvPr>
          <p:cNvSpPr/>
          <p:nvPr/>
        </p:nvSpPr>
        <p:spPr>
          <a:xfrm rot="5400000">
            <a:off x="1595126" y="3037926"/>
            <a:ext cx="529044" cy="10582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CE97B759-EF4C-4C0B-8496-5112C59B2791}"/>
              </a:ext>
            </a:extLst>
          </p:cNvPr>
          <p:cNvSpPr/>
          <p:nvPr/>
        </p:nvSpPr>
        <p:spPr>
          <a:xfrm rot="5400000">
            <a:off x="2043152" y="1810342"/>
            <a:ext cx="224653" cy="3594007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2EAE4C60-D139-4471-8865-3FDBB9BCB8CE}"/>
              </a:ext>
            </a:extLst>
          </p:cNvPr>
          <p:cNvSpPr/>
          <p:nvPr/>
        </p:nvSpPr>
        <p:spPr>
          <a:xfrm rot="5400000">
            <a:off x="4803903" y="2786270"/>
            <a:ext cx="214334" cy="164215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133296FC-BF92-43FB-AFBF-D36214AF3B4D}"/>
              </a:ext>
            </a:extLst>
          </p:cNvPr>
          <p:cNvSpPr/>
          <p:nvPr/>
        </p:nvSpPr>
        <p:spPr>
          <a:xfrm rot="5400000">
            <a:off x="8007206" y="1345799"/>
            <a:ext cx="124904" cy="460455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EC8F5-6649-4864-BD5D-EF24CDFE1573}"/>
              </a:ext>
            </a:extLst>
          </p:cNvPr>
          <p:cNvSpPr txBox="1"/>
          <p:nvPr/>
        </p:nvSpPr>
        <p:spPr>
          <a:xfrm>
            <a:off x="299233" y="159034"/>
            <a:ext cx="11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CDE attributes to UMLS CUIs -&gt; NCI CUIs  -&gt; NCI Concept Tree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651A6DC-60CB-4A40-88D2-1630A923DC33}"/>
              </a:ext>
            </a:extLst>
          </p:cNvPr>
          <p:cNvSpPr/>
          <p:nvPr/>
        </p:nvSpPr>
        <p:spPr>
          <a:xfrm rot="16200000" flipH="1">
            <a:off x="8013359" y="2459811"/>
            <a:ext cx="172117" cy="466406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9BB82CF-94BE-411C-B1A4-B5AC90806760}"/>
              </a:ext>
            </a:extLst>
          </p:cNvPr>
          <p:cNvSpPr/>
          <p:nvPr/>
        </p:nvSpPr>
        <p:spPr>
          <a:xfrm rot="5400000">
            <a:off x="7630329" y="5036647"/>
            <a:ext cx="443579" cy="929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956C050-17FB-4A4A-AB25-05D82ECA0176}"/>
              </a:ext>
            </a:extLst>
          </p:cNvPr>
          <p:cNvSpPr/>
          <p:nvPr/>
        </p:nvSpPr>
        <p:spPr>
          <a:xfrm>
            <a:off x="2510261" y="3458061"/>
            <a:ext cx="1369582" cy="4571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D8E3D52-6AA8-4C6E-B8AD-DFD9FB6D0396}"/>
              </a:ext>
            </a:extLst>
          </p:cNvPr>
          <p:cNvSpPr/>
          <p:nvPr/>
        </p:nvSpPr>
        <p:spPr>
          <a:xfrm>
            <a:off x="5743428" y="3456137"/>
            <a:ext cx="511788" cy="4571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6F418D-BCE4-4535-9DFC-8BF0A3D06F03}"/>
              </a:ext>
            </a:extLst>
          </p:cNvPr>
          <p:cNvGrpSpPr/>
          <p:nvPr/>
        </p:nvGrpSpPr>
        <p:grpSpPr>
          <a:xfrm>
            <a:off x="3682480" y="2976597"/>
            <a:ext cx="685360" cy="590465"/>
            <a:chOff x="7484296" y="1507275"/>
            <a:chExt cx="685360" cy="590465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6140B05-0626-4147-937A-448B4EB374F1}"/>
                </a:ext>
              </a:extLst>
            </p:cNvPr>
            <p:cNvSpPr/>
            <p:nvPr/>
          </p:nvSpPr>
          <p:spPr>
            <a:xfrm rot="10800000">
              <a:off x="7705098" y="1734877"/>
              <a:ext cx="186712" cy="3628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7A6CA1-4410-4067-8604-447F59D6257C}"/>
                </a:ext>
              </a:extLst>
            </p:cNvPr>
            <p:cNvSpPr txBox="1"/>
            <p:nvPr/>
          </p:nvSpPr>
          <p:spPr>
            <a:xfrm>
              <a:off x="7484296" y="1507275"/>
              <a:ext cx="6853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Curation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423084-C82E-494B-86CC-5B59943875CB}"/>
              </a:ext>
            </a:extLst>
          </p:cNvPr>
          <p:cNvGrpSpPr/>
          <p:nvPr/>
        </p:nvGrpSpPr>
        <p:grpSpPr>
          <a:xfrm>
            <a:off x="10045763" y="3042883"/>
            <a:ext cx="685360" cy="590465"/>
            <a:chOff x="7484296" y="1507275"/>
            <a:chExt cx="685360" cy="590465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83815DB-14E4-404E-878B-7538F361B3D8}"/>
                </a:ext>
              </a:extLst>
            </p:cNvPr>
            <p:cNvSpPr/>
            <p:nvPr/>
          </p:nvSpPr>
          <p:spPr>
            <a:xfrm rot="10800000">
              <a:off x="7705098" y="1734877"/>
              <a:ext cx="186712" cy="3628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9A7DB7-798F-467D-BEB1-95255CE6BAD9}"/>
                </a:ext>
              </a:extLst>
            </p:cNvPr>
            <p:cNvSpPr txBox="1"/>
            <p:nvPr/>
          </p:nvSpPr>
          <p:spPr>
            <a:xfrm>
              <a:off x="7484296" y="1507275"/>
              <a:ext cx="6853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Curation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E677FB3-6810-4FC8-8AEE-2C1819C6D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969" y="4570219"/>
            <a:ext cx="2831484" cy="25042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8" name="Left Brace 57">
            <a:extLst>
              <a:ext uri="{FF2B5EF4-FFF2-40B4-BE49-F238E27FC236}">
                <a16:creationId xmlns:a16="http://schemas.microsoft.com/office/drawing/2014/main" id="{21F38CDD-D702-4F5C-9271-F275319FAEBE}"/>
              </a:ext>
            </a:extLst>
          </p:cNvPr>
          <p:cNvSpPr/>
          <p:nvPr/>
        </p:nvSpPr>
        <p:spPr>
          <a:xfrm>
            <a:off x="8062535" y="4844153"/>
            <a:ext cx="214334" cy="164215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5E767-1518-2A35-D1B6-807D64808599}"/>
              </a:ext>
            </a:extLst>
          </p:cNvPr>
          <p:cNvSpPr/>
          <p:nvPr/>
        </p:nvSpPr>
        <p:spPr>
          <a:xfrm>
            <a:off x="938027" y="1382370"/>
            <a:ext cx="2198379" cy="1495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2C01A-AF35-CE52-91D4-105D74228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89" y="1339771"/>
            <a:ext cx="402371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E53AF-5E3B-C8FC-B5A9-ECC47BD1E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8" y="3393838"/>
            <a:ext cx="402371" cy="4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3F3B6-B9A8-2F93-FDE3-ED3F83BA3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3822" y="3410088"/>
            <a:ext cx="402371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8232-E25D-7C0D-E006-EA45F8878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198" y="3401164"/>
            <a:ext cx="402371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5F589C-0186-72BE-162B-5FEB4C8C3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3231" y="4822858"/>
            <a:ext cx="402371" cy="4999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EDC464-CB78-4058-A53F-205F7BE2C84D}"/>
              </a:ext>
            </a:extLst>
          </p:cNvPr>
          <p:cNvGrpSpPr/>
          <p:nvPr/>
        </p:nvGrpSpPr>
        <p:grpSpPr>
          <a:xfrm>
            <a:off x="5428805" y="2998031"/>
            <a:ext cx="685360" cy="590465"/>
            <a:chOff x="7484296" y="1507275"/>
            <a:chExt cx="685360" cy="590465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6FB8EF-FBE6-AEB5-E41C-25BA20F14E3E}"/>
                </a:ext>
              </a:extLst>
            </p:cNvPr>
            <p:cNvSpPr/>
            <p:nvPr/>
          </p:nvSpPr>
          <p:spPr>
            <a:xfrm rot="10800000">
              <a:off x="7705098" y="1734877"/>
              <a:ext cx="186712" cy="3628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0FF6BD-3676-B3CB-BD42-757C52C04862}"/>
                </a:ext>
              </a:extLst>
            </p:cNvPr>
            <p:cNvSpPr txBox="1"/>
            <p:nvPr/>
          </p:nvSpPr>
          <p:spPr>
            <a:xfrm>
              <a:off x="7484296" y="1507275"/>
              <a:ext cx="6853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22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3BC0-42CB-8990-BEB1-09A29252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8447"/>
          </a:xfrm>
        </p:spPr>
        <p:txBody>
          <a:bodyPr/>
          <a:lstStyle/>
          <a:p>
            <a:r>
              <a:rPr lang="en-US" sz="4000" dirty="0"/>
              <a:t>Software</a:t>
            </a:r>
            <a:r>
              <a:rPr lang="en-US" dirty="0"/>
              <a:t>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6EB4-3996-295D-8AFA-0E5BD473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37311"/>
            <a:ext cx="10607040" cy="47091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The Python scripts were developed and tested using: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900" dirty="0">
                <a:hlinkClick r:id="rId2"/>
              </a:rPr>
              <a:t>Python 3.9</a:t>
            </a:r>
            <a:endParaRPr lang="en-US" sz="1900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900" dirty="0"/>
              <a:t>Anaconda Navigator (</a:t>
            </a:r>
            <a:r>
              <a:rPr lang="en-US" sz="19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 3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b="1" dirty="0"/>
              <a:t>Python modules </a:t>
            </a:r>
            <a:r>
              <a:rPr lang="en-US" sz="1900" dirty="0"/>
              <a:t>needed to run the scripts include: </a:t>
            </a:r>
          </a:p>
          <a:p>
            <a:pPr marL="292608" lvl="1" indent="0">
              <a:buNone/>
            </a:pPr>
            <a:r>
              <a:rPr lang="en-US" sz="1600" dirty="0"/>
              <a:t>Pandas; </a:t>
            </a:r>
            <a:r>
              <a:rPr lang="en-US" sz="1600" dirty="0" err="1"/>
              <a:t>Numpy</a:t>
            </a:r>
            <a:r>
              <a:rPr lang="en-US" sz="1600" dirty="0"/>
              <a:t>; OS; </a:t>
            </a:r>
            <a:r>
              <a:rPr lang="en-US" sz="1600" dirty="0" err="1"/>
              <a:t>treelib</a:t>
            </a:r>
            <a:r>
              <a:rPr lang="en-US" sz="1600" dirty="0"/>
              <a:t>; Tree(from </a:t>
            </a:r>
            <a:r>
              <a:rPr lang="en-US" sz="1600" dirty="0" err="1"/>
              <a:t>treelib</a:t>
            </a:r>
            <a:r>
              <a:rPr lang="en-US" sz="1600" dirty="0"/>
              <a:t>); </a:t>
            </a:r>
            <a:r>
              <a:rPr lang="en-US" sz="1600" dirty="0" err="1"/>
              <a:t>pathlib</a:t>
            </a:r>
            <a:r>
              <a:rPr lang="en-US" sz="1600" dirty="0"/>
              <a:t>; Path(from Path); </a:t>
            </a:r>
            <a:r>
              <a:rPr lang="en-US" sz="1600" dirty="0" err="1"/>
              <a:t>shutil</a:t>
            </a:r>
            <a:r>
              <a:rPr lang="en-US" sz="1600" dirty="0"/>
              <a:t>; glob; </a:t>
            </a:r>
            <a:r>
              <a:rPr lang="en-US" sz="1600" dirty="0" err="1"/>
              <a:t>tkinter</a:t>
            </a:r>
            <a:r>
              <a:rPr lang="en-US" sz="1600" dirty="0"/>
              <a:t>; </a:t>
            </a:r>
            <a:r>
              <a:rPr lang="en-US" sz="1600" dirty="0" err="1"/>
              <a:t>filedialog</a:t>
            </a:r>
            <a:r>
              <a:rPr lang="en-US" sz="1600" dirty="0"/>
              <a:t>(from </a:t>
            </a:r>
            <a:r>
              <a:rPr lang="en-US" sz="1600" dirty="0" err="1"/>
              <a:t>tkinter</a:t>
            </a:r>
            <a:r>
              <a:rPr lang="en-US" sz="1600" dirty="0"/>
              <a:t>); </a:t>
            </a:r>
            <a:r>
              <a:rPr lang="en-US" sz="1600" dirty="0" err="1"/>
              <a:t>json</a:t>
            </a:r>
            <a:r>
              <a:rPr lang="en-US" sz="1600" dirty="0"/>
              <a:t>; </a:t>
            </a:r>
            <a:r>
              <a:rPr lang="en-US" sz="1600" dirty="0" err="1"/>
              <a:t>pprint</a:t>
            </a:r>
            <a:r>
              <a:rPr lang="en-US" sz="1600" dirty="0"/>
              <a:t>; </a:t>
            </a:r>
            <a:r>
              <a:rPr lang="en-US" sz="1600" dirty="0" err="1"/>
              <a:t>openpyxl</a:t>
            </a:r>
            <a:r>
              <a:rPr lang="en-US" sz="1600" dirty="0"/>
              <a:t>; requests.</a:t>
            </a:r>
          </a:p>
          <a:p>
            <a:pPr marL="0" indent="0">
              <a:buNone/>
            </a:pPr>
            <a:r>
              <a:rPr lang="en-US" sz="1900" b="1" dirty="0"/>
              <a:t>Anaconda environment: </a:t>
            </a:r>
            <a:r>
              <a:rPr lang="en-US" sz="1900" dirty="0"/>
              <a:t>download </a:t>
            </a:r>
            <a:r>
              <a:rPr lang="en-US" sz="1900" dirty="0">
                <a:hlinkClick r:id="rId4"/>
              </a:rPr>
              <a:t>the environment files </a:t>
            </a:r>
            <a:r>
              <a:rPr lang="en-US" sz="1900" dirty="0"/>
              <a:t>to use in Anaconda, to make your life easier.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/>
              <a:t>To use the MetaMap Python API </a:t>
            </a:r>
            <a:r>
              <a:rPr lang="en-US" sz="1900" dirty="0"/>
              <a:t>requires to build on your local the </a:t>
            </a:r>
            <a:r>
              <a:rPr lang="en-US" sz="1900" dirty="0">
                <a:hlinkClick r:id="rId5"/>
              </a:rPr>
              <a:t>Python-based API </a:t>
            </a:r>
            <a:r>
              <a:rPr lang="en-US" sz="1900" dirty="0"/>
              <a:t>created for the Indexing Initiative Scheduler facility (NLM) used to provide users with the ability to programmatically submit jobs to the Scheduler Batch and Interactive facilities. </a:t>
            </a:r>
          </a:p>
          <a:p>
            <a:pPr marL="0" indent="0">
              <a:buNone/>
            </a:pPr>
            <a:r>
              <a:rPr lang="en-US" sz="1900" b="1" dirty="0"/>
              <a:t>Hardware:</a:t>
            </a:r>
          </a:p>
          <a:p>
            <a:pPr marL="0" indent="0">
              <a:buNone/>
            </a:pPr>
            <a:r>
              <a:rPr lang="en-US" sz="1900" dirty="0"/>
              <a:t>The scripts were tested on standard NIH Dell laptops. (nothing special)</a:t>
            </a:r>
          </a:p>
          <a:p>
            <a:pPr marL="0" indent="0">
              <a:buNone/>
            </a:pPr>
            <a:r>
              <a:rPr lang="en-US" sz="1900" b="1" dirty="0"/>
              <a:t>Other requirements: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900" dirty="0"/>
              <a:t>Have an access the UMLS: request a </a:t>
            </a:r>
            <a:r>
              <a:rPr lang="en-US"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UMLS </a:t>
            </a:r>
            <a:r>
              <a:rPr lang="en-US" sz="19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Metathesaurus</a:t>
            </a:r>
            <a:r>
              <a:rPr lang="en-US"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License and API key</a:t>
            </a:r>
            <a:endParaRPr lang="en-US" sz="19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32F716-A562-C357-E054-FB9B1CC78755}"/>
              </a:ext>
            </a:extLst>
          </p:cNvPr>
          <p:cNvCxnSpPr>
            <a:cxnSpLocks/>
          </p:cNvCxnSpPr>
          <p:nvPr/>
        </p:nvCxnSpPr>
        <p:spPr>
          <a:xfrm>
            <a:off x="634305" y="1035050"/>
            <a:ext cx="104527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1540C-903D-2636-59C6-EB5ECF0B0FED}"/>
              </a:ext>
            </a:extLst>
          </p:cNvPr>
          <p:cNvSpPr txBox="1"/>
          <p:nvPr/>
        </p:nvSpPr>
        <p:spPr>
          <a:xfrm>
            <a:off x="551724" y="813792"/>
            <a:ext cx="10754563" cy="56015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0. Pre-processing step: addressing the issue that all CDE repositories have slightly different templates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From Project 5 COVID CDE spreadsheet take 2 columns: CDE Name and Question Text. Save as a CSV.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Run through cde-pre-processing.py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Save the output as a CSV file</a:t>
            </a:r>
          </a:p>
          <a:p>
            <a:pPr marL="0" lvl="1"/>
            <a:r>
              <a:rPr lang="en-US" dirty="0"/>
              <a:t>1. API to MetaMap set of scripts (</a:t>
            </a:r>
            <a:r>
              <a:rPr lang="en-US" sz="1800" dirty="0">
                <a:solidFill>
                  <a:srgbClr val="000000"/>
                </a:solidFill>
              </a:rPr>
              <a:t>batch_query_pipeline.py )</a:t>
            </a:r>
            <a:r>
              <a:rPr lang="en-US" dirty="0"/>
              <a:t>: load in a data dictionary and map CDE semantics to UMLS CUIs using MetaMap API from NLM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Set up the </a:t>
            </a:r>
            <a:r>
              <a:rPr lang="en-US" sz="1400" dirty="0">
                <a:hlinkClick r:id="rId2"/>
              </a:rPr>
              <a:t>configuration file </a:t>
            </a:r>
            <a:r>
              <a:rPr lang="en-US" sz="1400" dirty="0"/>
              <a:t>(can be done once)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Specifically enter user name and API key (can be done once)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Take the output from step #0c, run through </a:t>
            </a:r>
            <a:r>
              <a:rPr lang="en-US" sz="1400" dirty="0">
                <a:hlinkClick r:id="rId3"/>
              </a:rPr>
              <a:t>batch_query_pipeline.py</a:t>
            </a:r>
            <a:endParaRPr lang="en-US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Review the output, select the UMLS CUIs best match CDE semantics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Format and save the output as .</a:t>
            </a:r>
            <a:r>
              <a:rPr lang="en-US" sz="1400" dirty="0" err="1"/>
              <a:t>xls</a:t>
            </a:r>
            <a:r>
              <a:rPr lang="en-US" sz="1400" dirty="0"/>
              <a:t> file</a:t>
            </a:r>
          </a:p>
          <a:p>
            <a:pPr marL="0" lvl="1"/>
            <a:r>
              <a:rPr lang="en-US" dirty="0"/>
              <a:t>2. UMLS to NCIt (umls-to-vocabularies.py): returning NCIt CUIs for UMLS CUIs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Take the output from the step #1e.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Run thorough umls-to-vocabularies.py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Save the output as a CSV file</a:t>
            </a:r>
          </a:p>
          <a:p>
            <a:pPr marL="0" lvl="1"/>
            <a:r>
              <a:rPr lang="en-US" dirty="0"/>
              <a:t>3. Retrieve NCIt concept lineage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Take the output from #2c and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Apply the MS Excel formula from “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NCIt concept lineage retrieval from EVS file.xlsx</a:t>
            </a:r>
            <a:r>
              <a:rPr lang="en-US" sz="1400" dirty="0"/>
              <a:t>”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Save the output file as a CSV file.</a:t>
            </a:r>
          </a:p>
          <a:p>
            <a:pPr marL="0" lvl="1"/>
            <a:r>
              <a:rPr lang="en-US" dirty="0"/>
              <a:t>4. Build NCIt concept tree for each CDE (</a:t>
            </a:r>
            <a:r>
              <a:rPr lang="en-US" sz="1800" u="sng" dirty="0">
                <a:solidFill>
                  <a:srgbClr val="0070C0"/>
                </a:solidFill>
                <a:hlinkClick r:id="rId5" tooltip="nci-concept-to-tree.z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nci-concept-to-tree.</a:t>
            </a:r>
            <a:r>
              <a:rPr lang="en-US" sz="1800" u="sng" dirty="0">
                <a:solidFill>
                  <a:srgbClr val="0070C0"/>
                </a:solidFill>
              </a:rPr>
              <a:t>py )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Take an output from 3c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Run through </a:t>
            </a:r>
            <a:r>
              <a:rPr lang="en-US" sz="1400" u="sng" dirty="0">
                <a:hlinkClick r:id="rId5" tooltip="nci-concept-to-tree.z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nci-concept-to-tree.</a:t>
            </a:r>
            <a:r>
              <a:rPr lang="en-US" sz="1400" u="sng" dirty="0"/>
              <a:t>py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Review and save the output as a TXT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7259F-5133-66CB-FF48-664868BB0344}"/>
              </a:ext>
            </a:extLst>
          </p:cNvPr>
          <p:cNvSpPr txBox="1">
            <a:spLocks/>
          </p:cNvSpPr>
          <p:nvPr/>
        </p:nvSpPr>
        <p:spPr>
          <a:xfrm>
            <a:off x="551724" y="163647"/>
            <a:ext cx="10058400" cy="558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fontAlgn="base">
              <a:spcBef>
                <a:spcPts val="600"/>
              </a:spcBef>
              <a:spcAft>
                <a:spcPts val="200"/>
              </a:spcAft>
              <a:buSzPct val="100000"/>
            </a:pPr>
            <a:r>
              <a:rPr lang="en-US" sz="3200" kern="0" dirty="0">
                <a:solidFill>
                  <a:srgbClr val="000000"/>
                </a:solidFill>
                <a:latin typeface="+mj-lt"/>
              </a:rPr>
              <a:t>Proof of concept - Python pipeline on CBIIT GitHub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E3C682-F17C-BAC4-9CEC-6F5E5DD8D707}"/>
              </a:ext>
            </a:extLst>
          </p:cNvPr>
          <p:cNvCxnSpPr>
            <a:cxnSpLocks/>
          </p:cNvCxnSpPr>
          <p:nvPr/>
        </p:nvCxnSpPr>
        <p:spPr>
          <a:xfrm>
            <a:off x="551724" y="721702"/>
            <a:ext cx="104527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FE9D-C2C2-44AA-B2DC-F300B256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24" y="278854"/>
            <a:ext cx="10058400" cy="558055"/>
          </a:xfrm>
        </p:spPr>
        <p:txBody>
          <a:bodyPr>
            <a:noAutofit/>
          </a:bodyPr>
          <a:lstStyle/>
          <a:p>
            <a:pPr lvl="1" fontAlgn="base">
              <a:spcBef>
                <a:spcPts val="600"/>
              </a:spcBef>
              <a:spcAft>
                <a:spcPts val="200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Proof of concept  Python pipeline on CBIIT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654E-37A1-4550-B970-D8D3C901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338" y="1486979"/>
            <a:ext cx="9341661" cy="311549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46075" indent="0" fontAlgn="base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linkClick r:id="rId2"/>
              </a:rPr>
              <a:t>cde-pre-processing.zip</a:t>
            </a:r>
            <a:r>
              <a:rPr lang="en-US" sz="1400" dirty="0">
                <a:solidFill>
                  <a:srgbClr val="000000"/>
                </a:solidFill>
              </a:rPr>
              <a:t> – transforms 2 column CSV file with Project 5 COVID CDE attributes: “CDE Name” and “Question Text” to feed to MetaMap. This step can be omitted</a:t>
            </a: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0" i="0" u="none" strike="noStrike" dirty="0">
                <a:effectLst/>
                <a:hlinkClick r:id="rId3" tooltip="batch_query_pipeline.zip"/>
              </a:rPr>
              <a:t>batch_query_pipeline.zip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API to MetaMap set of scripts, created and supported by BRICS. The main GitHub for developing these scripts is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Kevin A. GitHub repository</a:t>
            </a:r>
            <a:r>
              <a:rPr lang="en-US" sz="1400" dirty="0">
                <a:solidFill>
                  <a:srgbClr val="000000"/>
                </a:solidFill>
              </a:rPr>
              <a:t>. The package allows to load in a data dictionary and map CDE semantics to UMLS CUIs using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MetaMap API from NLM</a:t>
            </a:r>
            <a:endParaRPr lang="en-US" sz="1400" dirty="0">
              <a:solidFill>
                <a:srgbClr val="000000"/>
              </a:solidFill>
            </a:endParaRP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000000"/>
                </a:solidFill>
                <a:hlinkClick r:id="rId6"/>
              </a:rPr>
              <a:t>umls-to-vocabularies.py</a:t>
            </a:r>
            <a:r>
              <a:rPr lang="en-US" sz="1400" dirty="0">
                <a:solidFill>
                  <a:srgbClr val="000000"/>
                </a:solidFill>
              </a:rPr>
              <a:t> – the script which hits </a:t>
            </a:r>
            <a:r>
              <a:rPr lang="en-US" sz="1400" dirty="0">
                <a:solidFill>
                  <a:srgbClr val="000000"/>
                </a:solidFill>
                <a:hlinkClick r:id="rId7"/>
              </a:rPr>
              <a:t>API to UMLS </a:t>
            </a:r>
            <a:r>
              <a:rPr lang="en-US" sz="1400" dirty="0">
                <a:solidFill>
                  <a:srgbClr val="000000"/>
                </a:solidFill>
              </a:rPr>
              <a:t>and returns NCIt concept for each given UMLS concept for each CDE</a:t>
            </a: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</a:t>
            </a:r>
            <a:r>
              <a:rPr lang="en-US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-concept-lineage</a:t>
            </a:r>
            <a:r>
              <a:rPr lang="en-US" sz="1400" dirty="0">
                <a:solidFill>
                  <a:srgbClr val="000000"/>
                </a:solidFill>
              </a:rPr>
              <a:t> – contains “NCIt concept lineage retrieval form EVS file.xlsx” file which uses a formula applied to December 2022 NCI Thesaurus </a:t>
            </a:r>
            <a:r>
              <a:rPr lang="en-US" sz="1400" dirty="0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from EVS</a:t>
            </a:r>
            <a:endParaRPr lang="en-US" sz="1400" dirty="0">
              <a:solidFill>
                <a:srgbClr val="000000"/>
              </a:solidFill>
            </a:endParaRPr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  <a:hlinkClick r:id="rId10" tooltip="nci-concept-to-tree.z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nci-concept-to-tree.zip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- generates a tree like structure (as a TXT file) where NCIt concepts and CUIs are presented as branches and common data elements as leaves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600"/>
              </a:spcBef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90EA4A-BBEF-54B5-B351-1A7B67EF6C8D}"/>
              </a:ext>
            </a:extLst>
          </p:cNvPr>
          <p:cNvGrpSpPr/>
          <p:nvPr/>
        </p:nvGrpSpPr>
        <p:grpSpPr>
          <a:xfrm>
            <a:off x="634305" y="1538012"/>
            <a:ext cx="2093737" cy="2653430"/>
            <a:chOff x="796784" y="1526377"/>
            <a:chExt cx="2093737" cy="26534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086A60-A53C-DF84-E136-1725EAC7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8036" y="1526377"/>
              <a:ext cx="1545638" cy="35606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36B90D-5CDC-3674-2D58-048D92F2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5401" y="2091292"/>
              <a:ext cx="2085120" cy="34464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51D269-F8E4-A8CD-AC3D-E124ABCC1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6784" y="2700077"/>
              <a:ext cx="2093737" cy="34464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71A045-89DE-8351-BDE9-E9FA0BF28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6784" y="3265949"/>
              <a:ext cx="1714500" cy="3238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DFED3B8-1D07-AE18-F3B6-590D9E9C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5401" y="3855957"/>
              <a:ext cx="1781175" cy="32385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4FA897-0366-A27D-0C43-07CDD5E505C2}"/>
              </a:ext>
            </a:extLst>
          </p:cNvPr>
          <p:cNvSpPr txBox="1"/>
          <p:nvPr/>
        </p:nvSpPr>
        <p:spPr>
          <a:xfrm>
            <a:off x="578048" y="5737553"/>
            <a:ext cx="695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CBIIT GitHub: </a:t>
            </a:r>
            <a:r>
              <a:rPr lang="en-US" sz="1800" u="sng" dirty="0">
                <a:solidFill>
                  <a:srgbClr val="0000FF"/>
                </a:solidFill>
                <a:ea typeface="Times New Roman" panose="02020603050405020304" pitchFamily="18" charset="0"/>
                <a:hlinkClick r:id="rId16"/>
              </a:rPr>
              <a:t>https://github.com/CBIIT/UMLS-MetaMap-API-Scripts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1A4CD3-3950-5A1A-493D-2BD8BBC3109F}"/>
              </a:ext>
            </a:extLst>
          </p:cNvPr>
          <p:cNvSpPr/>
          <p:nvPr/>
        </p:nvSpPr>
        <p:spPr>
          <a:xfrm>
            <a:off x="2253008" y="1604494"/>
            <a:ext cx="475034" cy="22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B7CCA4-C587-C801-96D1-18DCC07B5853}"/>
              </a:ext>
            </a:extLst>
          </p:cNvPr>
          <p:cNvSpPr/>
          <p:nvPr/>
        </p:nvSpPr>
        <p:spPr>
          <a:xfrm>
            <a:off x="2615577" y="2156286"/>
            <a:ext cx="406706" cy="22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A721420-694C-4C34-E5A3-CF47F1608069}"/>
              </a:ext>
            </a:extLst>
          </p:cNvPr>
          <p:cNvSpPr/>
          <p:nvPr/>
        </p:nvSpPr>
        <p:spPr>
          <a:xfrm>
            <a:off x="2595989" y="2755159"/>
            <a:ext cx="406706" cy="22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6C49BED-60FB-0890-69B9-97FB7FA8B546}"/>
              </a:ext>
            </a:extLst>
          </p:cNvPr>
          <p:cNvSpPr/>
          <p:nvPr/>
        </p:nvSpPr>
        <p:spPr>
          <a:xfrm>
            <a:off x="2330218" y="3326142"/>
            <a:ext cx="614581" cy="22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21E1725-9DBB-8CB0-3158-B3FDADA18D3C}"/>
              </a:ext>
            </a:extLst>
          </p:cNvPr>
          <p:cNvSpPr/>
          <p:nvPr/>
        </p:nvSpPr>
        <p:spPr>
          <a:xfrm>
            <a:off x="2348805" y="3936585"/>
            <a:ext cx="595994" cy="22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B3D7DC-111C-41D8-6ABD-1015CBF8C61B}"/>
              </a:ext>
            </a:extLst>
          </p:cNvPr>
          <p:cNvGrpSpPr/>
          <p:nvPr/>
        </p:nvGrpSpPr>
        <p:grpSpPr>
          <a:xfrm>
            <a:off x="281943" y="1567462"/>
            <a:ext cx="290085" cy="369332"/>
            <a:chOff x="819807" y="4794995"/>
            <a:chExt cx="290085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A57556C-D441-AEF4-1053-4E78648B1F09}"/>
                </a:ext>
              </a:extLst>
            </p:cNvPr>
            <p:cNvSpPr/>
            <p:nvPr/>
          </p:nvSpPr>
          <p:spPr>
            <a:xfrm>
              <a:off x="819807" y="4830554"/>
              <a:ext cx="290085" cy="29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977005-3353-3909-E52E-89A7ACDFAE8E}"/>
                </a:ext>
              </a:extLst>
            </p:cNvPr>
            <p:cNvSpPr txBox="1"/>
            <p:nvPr/>
          </p:nvSpPr>
          <p:spPr>
            <a:xfrm>
              <a:off x="819807" y="4794995"/>
              <a:ext cx="22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E09A2A-3895-7F0C-75B3-59B48A22EA8B}"/>
              </a:ext>
            </a:extLst>
          </p:cNvPr>
          <p:cNvGrpSpPr/>
          <p:nvPr/>
        </p:nvGrpSpPr>
        <p:grpSpPr>
          <a:xfrm>
            <a:off x="281943" y="2078243"/>
            <a:ext cx="290085" cy="369332"/>
            <a:chOff x="819807" y="4794995"/>
            <a:chExt cx="290085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191496-B117-60C8-CD74-70F62D23B6D5}"/>
                </a:ext>
              </a:extLst>
            </p:cNvPr>
            <p:cNvSpPr/>
            <p:nvPr/>
          </p:nvSpPr>
          <p:spPr>
            <a:xfrm>
              <a:off x="819807" y="4830554"/>
              <a:ext cx="290085" cy="29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84F45D-A113-987B-1D96-CCDB62C9D45F}"/>
                </a:ext>
              </a:extLst>
            </p:cNvPr>
            <p:cNvSpPr txBox="1"/>
            <p:nvPr/>
          </p:nvSpPr>
          <p:spPr>
            <a:xfrm>
              <a:off x="819807" y="4794995"/>
              <a:ext cx="22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913D27-99B6-9884-3CBD-8CF1F2FDC68A}"/>
              </a:ext>
            </a:extLst>
          </p:cNvPr>
          <p:cNvGrpSpPr/>
          <p:nvPr/>
        </p:nvGrpSpPr>
        <p:grpSpPr>
          <a:xfrm>
            <a:off x="264772" y="2683175"/>
            <a:ext cx="290085" cy="369332"/>
            <a:chOff x="819807" y="4794995"/>
            <a:chExt cx="290085" cy="3693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0B923C1-99F2-C0E5-2006-117200DFE386}"/>
                </a:ext>
              </a:extLst>
            </p:cNvPr>
            <p:cNvSpPr/>
            <p:nvPr/>
          </p:nvSpPr>
          <p:spPr>
            <a:xfrm>
              <a:off x="819807" y="4830554"/>
              <a:ext cx="290085" cy="29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A593C6-AA1D-F262-4914-C6AEE9579043}"/>
                </a:ext>
              </a:extLst>
            </p:cNvPr>
            <p:cNvSpPr txBox="1"/>
            <p:nvPr/>
          </p:nvSpPr>
          <p:spPr>
            <a:xfrm>
              <a:off x="819807" y="4794995"/>
              <a:ext cx="22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7669D8-E821-3D8B-E013-E4421D359321}"/>
              </a:ext>
            </a:extLst>
          </p:cNvPr>
          <p:cNvGrpSpPr/>
          <p:nvPr/>
        </p:nvGrpSpPr>
        <p:grpSpPr>
          <a:xfrm>
            <a:off x="249084" y="3275665"/>
            <a:ext cx="290085" cy="369332"/>
            <a:chOff x="819807" y="4794995"/>
            <a:chExt cx="290085" cy="3693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405826-CE15-9387-BDA8-83263B6A9C18}"/>
                </a:ext>
              </a:extLst>
            </p:cNvPr>
            <p:cNvSpPr/>
            <p:nvPr/>
          </p:nvSpPr>
          <p:spPr>
            <a:xfrm>
              <a:off x="819807" y="4830554"/>
              <a:ext cx="290085" cy="29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6FE047-6964-9B71-B3B4-0EE8BC315638}"/>
                </a:ext>
              </a:extLst>
            </p:cNvPr>
            <p:cNvSpPr txBox="1"/>
            <p:nvPr/>
          </p:nvSpPr>
          <p:spPr>
            <a:xfrm>
              <a:off x="819807" y="4794995"/>
              <a:ext cx="22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577338-ECBB-2001-3313-9E4EAC7CFDE9}"/>
              </a:ext>
            </a:extLst>
          </p:cNvPr>
          <p:cNvGrpSpPr/>
          <p:nvPr/>
        </p:nvGrpSpPr>
        <p:grpSpPr>
          <a:xfrm>
            <a:off x="249084" y="3861862"/>
            <a:ext cx="290085" cy="369332"/>
            <a:chOff x="819807" y="4794995"/>
            <a:chExt cx="290085" cy="3693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5DF3BD8-7386-588D-0DFD-08492D48F27B}"/>
                </a:ext>
              </a:extLst>
            </p:cNvPr>
            <p:cNvSpPr/>
            <p:nvPr/>
          </p:nvSpPr>
          <p:spPr>
            <a:xfrm>
              <a:off x="819807" y="4830554"/>
              <a:ext cx="290085" cy="29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EBB8C0-CBF1-1DF2-40BE-BB188ED56EBE}"/>
                </a:ext>
              </a:extLst>
            </p:cNvPr>
            <p:cNvSpPr txBox="1"/>
            <p:nvPr/>
          </p:nvSpPr>
          <p:spPr>
            <a:xfrm>
              <a:off x="819807" y="4794995"/>
              <a:ext cx="22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AF98C4-216D-8C44-8C0D-6A6D59DDBDB1}"/>
              </a:ext>
            </a:extLst>
          </p:cNvPr>
          <p:cNvCxnSpPr>
            <a:cxnSpLocks/>
          </p:cNvCxnSpPr>
          <p:nvPr/>
        </p:nvCxnSpPr>
        <p:spPr>
          <a:xfrm>
            <a:off x="634305" y="908050"/>
            <a:ext cx="104527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14713"/>
            <a:ext cx="10783893" cy="814400"/>
          </a:xfrm>
        </p:spPr>
        <p:txBody>
          <a:bodyPr>
            <a:noAutofit/>
          </a:bodyPr>
          <a:lstStyle/>
          <a:p>
            <a:r>
              <a:rPr lang="en-US" sz="2800" dirty="0"/>
              <a:t>Process outline: API to MetaMap to map CDE attributes to UMLS CUIs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>
                <a:solidFill>
                  <a:srgbClr val="000000"/>
                </a:solidFill>
              </a:rPr>
              <a:t>batch_query_pipeline.py)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613410" y="1021275"/>
            <a:ext cx="11259486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For each CDEs from Project 5 COVID CDEs spreadsheet </a:t>
            </a:r>
            <a:r>
              <a:rPr lang="en-US" sz="2000" b="0" i="0" u="none" strike="noStrike" dirty="0">
                <a:effectLst/>
                <a:hlinkClick r:id="rId3" tooltip="batch_query_pipeline.zip"/>
              </a:rPr>
              <a:t>batch_query_pipeline.py </a:t>
            </a:r>
            <a:r>
              <a:rPr lang="en-US" sz="2000" b="0" i="0" u="none" strike="noStrike" dirty="0">
                <a:effectLst/>
              </a:rPr>
              <a:t>script: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Takes a CSV file with CDE attributes from step #0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Removes stop words and punctuation marks. </a:t>
            </a:r>
            <a:r>
              <a:rPr lang="en-US" sz="2000" dirty="0">
                <a:hlinkClick r:id="rId4"/>
              </a:rPr>
              <a:t>Stop words on GitHub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Saves the CDE attributes file in tab delimited format, where each row represents a single CDE.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Runs the file from #3 through API to MetaMap using the settings, </a:t>
            </a:r>
          </a:p>
          <a:p>
            <a:r>
              <a:rPr lang="en-US" sz="2000" dirty="0"/>
              <a:t>specified in “</a:t>
            </a:r>
            <a:r>
              <a:rPr lang="en-US" sz="2000" dirty="0" err="1"/>
              <a:t>config_metamap_api.yml</a:t>
            </a:r>
            <a:r>
              <a:rPr lang="en-US" sz="2000" dirty="0"/>
              <a:t>” file (next slide). </a:t>
            </a:r>
          </a:p>
          <a:p>
            <a:r>
              <a:rPr lang="en-US" sz="2000" dirty="0"/>
              <a:t>5. Outputs the MetaMap mapping as an MS Excel file (next slide).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9D1E756-25F5-663B-1A76-003D00BAE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41802"/>
              </p:ext>
            </p:extLst>
          </p:nvPr>
        </p:nvGraphicFramePr>
        <p:xfrm>
          <a:off x="1143491" y="3209909"/>
          <a:ext cx="2616200" cy="438182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3671250326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var1_1|middle name middle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50186"/>
                  </a:ext>
                </a:extLst>
              </a:tr>
              <a:tr h="145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var2_2|sex biological sex assigned birth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42128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A1BDDC8-5B3F-79B8-E482-098BD7F2B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08" y="1602152"/>
            <a:ext cx="2654013" cy="786891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48985C1B-1C20-2BE3-8B34-BAE6EAD86D44}"/>
              </a:ext>
            </a:extLst>
          </p:cNvPr>
          <p:cNvSpPr/>
          <p:nvPr/>
        </p:nvSpPr>
        <p:spPr>
          <a:xfrm>
            <a:off x="10479477" y="1344405"/>
            <a:ext cx="561253" cy="327258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0E626-1E1C-0B09-B54A-090425F95926}"/>
              </a:ext>
            </a:extLst>
          </p:cNvPr>
          <p:cNvSpPr txBox="1"/>
          <p:nvPr/>
        </p:nvSpPr>
        <p:spPr>
          <a:xfrm>
            <a:off x="10662502" y="2329326"/>
            <a:ext cx="1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998E3"/>
                </a:solidFill>
                <a:effectLst/>
                <a:hlinkClick r:id="rId3" tooltip="batch_query_pipeline.z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batch_query_pipeline</a:t>
            </a:r>
            <a:r>
              <a:rPr lang="en-US" sz="1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 tooltip="batch_query_pipeline.z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dirty="0">
                <a:solidFill>
                  <a:srgbClr val="2998E3"/>
                </a:solidFill>
              </a:rPr>
              <a:t>py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9AE281-301C-4FE8-FA00-AFD33AC5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4" y="146821"/>
            <a:ext cx="565386" cy="7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5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F8-BD5E-2693-354E-EC624A1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14713"/>
            <a:ext cx="10783893" cy="814400"/>
          </a:xfrm>
        </p:spPr>
        <p:txBody>
          <a:bodyPr>
            <a:noAutofit/>
          </a:bodyPr>
          <a:lstStyle/>
          <a:p>
            <a:r>
              <a:rPr lang="en-US" sz="2800" dirty="0"/>
              <a:t>Process outline: API to MetaMap to map CDE attributes to UMLS CUIs</a:t>
            </a:r>
            <a:br>
              <a:rPr lang="en-US" sz="2800" dirty="0"/>
            </a:br>
            <a:r>
              <a:rPr lang="en-US" sz="2800" dirty="0"/>
              <a:t>(configuration file)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7838-8534-75D7-AE24-4F35A91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787" y="869427"/>
            <a:ext cx="11003862" cy="7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4E3A5-6967-5987-2CB9-909FFE657804}"/>
              </a:ext>
            </a:extLst>
          </p:cNvPr>
          <p:cNvSpPr txBox="1"/>
          <p:nvPr/>
        </p:nvSpPr>
        <p:spPr>
          <a:xfrm>
            <a:off x="605117" y="967096"/>
            <a:ext cx="4201865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config_metamap_api.yml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</a:t>
            </a:r>
            <a:r>
              <a:rPr lang="en-US" dirty="0"/>
              <a:t>to configure</a:t>
            </a:r>
          </a:p>
          <a:p>
            <a:endParaRPr lang="en-US" dirty="0"/>
          </a:p>
          <a:p>
            <a:r>
              <a:rPr lang="en-US" dirty="0"/>
              <a:t>1. Access to UMLS </a:t>
            </a:r>
            <a:r>
              <a:rPr lang="en-US" dirty="0" err="1"/>
              <a:t>Metathesaurus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MetaMap API settings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MetaMap output settings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This can be done once.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8985C1B-1C20-2BE3-8B34-BAE6EAD86D44}"/>
              </a:ext>
            </a:extLst>
          </p:cNvPr>
          <p:cNvSpPr/>
          <p:nvPr/>
        </p:nvSpPr>
        <p:spPr>
          <a:xfrm>
            <a:off x="9760026" y="1396008"/>
            <a:ext cx="561253" cy="459256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0E626-1E1C-0B09-B54A-090425F95926}"/>
              </a:ext>
            </a:extLst>
          </p:cNvPr>
          <p:cNvSpPr txBox="1"/>
          <p:nvPr/>
        </p:nvSpPr>
        <p:spPr>
          <a:xfrm>
            <a:off x="10230260" y="2546692"/>
            <a:ext cx="1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hlinkClick r:id="rId3"/>
              </a:rPr>
              <a:t>config_metamap_api.yaml</a:t>
            </a:r>
            <a:endParaRPr lang="en-US" sz="1600" dirty="0">
              <a:solidFill>
                <a:srgbClr val="2998E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9AE281-301C-4FE8-FA00-AFD33AC59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" y="140488"/>
            <a:ext cx="554260" cy="6886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CA1CC-22DC-BAB1-5BC4-B6B00AF0FDAE}"/>
              </a:ext>
            </a:extLst>
          </p:cNvPr>
          <p:cNvGrpSpPr/>
          <p:nvPr/>
        </p:nvGrpSpPr>
        <p:grpSpPr>
          <a:xfrm>
            <a:off x="4994177" y="1396008"/>
            <a:ext cx="4742606" cy="4592565"/>
            <a:chOff x="4994177" y="1132717"/>
            <a:chExt cx="4742606" cy="45925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E557F3-0B0F-9E12-AD49-31E556004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4177" y="1132717"/>
              <a:ext cx="4742606" cy="459256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ACF86B-F0D0-86E9-BB56-246D1ACE569F}"/>
                </a:ext>
              </a:extLst>
            </p:cNvPr>
            <p:cNvSpPr/>
            <p:nvPr/>
          </p:nvSpPr>
          <p:spPr>
            <a:xfrm>
              <a:off x="5524500" y="1276350"/>
              <a:ext cx="1898650" cy="196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F05C76-EA31-CFA5-D0E9-8D5B1B618D71}"/>
              </a:ext>
            </a:extLst>
          </p:cNvPr>
          <p:cNvSpPr/>
          <p:nvPr/>
        </p:nvSpPr>
        <p:spPr>
          <a:xfrm>
            <a:off x="4127500" y="1649982"/>
            <a:ext cx="948880" cy="1651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9DD0CB-9E00-34B1-E38C-F4E03FD3EA7F}"/>
              </a:ext>
            </a:extLst>
          </p:cNvPr>
          <p:cNvSpPr/>
          <p:nvPr/>
        </p:nvSpPr>
        <p:spPr>
          <a:xfrm flipH="1">
            <a:off x="4563345" y="1942109"/>
            <a:ext cx="292248" cy="202029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1477C66-4298-58FC-BA58-77B163D9637B}"/>
              </a:ext>
            </a:extLst>
          </p:cNvPr>
          <p:cNvSpPr/>
          <p:nvPr/>
        </p:nvSpPr>
        <p:spPr>
          <a:xfrm>
            <a:off x="3312452" y="2724617"/>
            <a:ext cx="1091159" cy="1651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4C914A4-D39F-6942-14FD-5F866CBADCC4}"/>
              </a:ext>
            </a:extLst>
          </p:cNvPr>
          <p:cNvSpPr/>
          <p:nvPr/>
        </p:nvSpPr>
        <p:spPr>
          <a:xfrm flipH="1">
            <a:off x="4563345" y="4181242"/>
            <a:ext cx="292248" cy="170966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9E8F1-888A-09AB-CB25-7CFEE2BA3E44}"/>
              </a:ext>
            </a:extLst>
          </p:cNvPr>
          <p:cNvSpPr/>
          <p:nvPr/>
        </p:nvSpPr>
        <p:spPr>
          <a:xfrm>
            <a:off x="3448943" y="4647238"/>
            <a:ext cx="1091159" cy="1651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1C559-595D-156D-C9C2-D70AB64DC80A}"/>
              </a:ext>
            </a:extLst>
          </p:cNvPr>
          <p:cNvSpPr txBox="1"/>
          <p:nvPr/>
        </p:nvSpPr>
        <p:spPr>
          <a:xfrm>
            <a:off x="114201" y="5989980"/>
            <a:ext cx="948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MetaMap FAQ </a:t>
            </a:r>
            <a:r>
              <a:rPr lang="en-US" sz="1200" dirty="0">
                <a:hlinkClick r:id="rId6"/>
              </a:rPr>
              <a:t>https://lhncbc.nlm.nih.gov/ii/tools/MetaMap/Docs/MM_FAQ.pdf</a:t>
            </a:r>
            <a:endParaRPr lang="en-US" sz="1200" dirty="0"/>
          </a:p>
          <a:p>
            <a:r>
              <a:rPr lang="en-US" sz="1200" dirty="0"/>
              <a:t>https://lhncbc.nlm.nih.gov/ii/tools/MetaMap/Docs/MM12_XML_Info.html</a:t>
            </a:r>
          </a:p>
        </p:txBody>
      </p:sp>
    </p:spTree>
    <p:extLst>
      <p:ext uri="{BB962C8B-B14F-4D97-AF65-F5344CB8AC3E}">
        <p14:creationId xmlns:p14="http://schemas.microsoft.com/office/powerpoint/2010/main" val="1303505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11077</TotalTime>
  <Words>2851</Words>
  <Application>Microsoft Office PowerPoint</Application>
  <PresentationFormat>Widescreen</PresentationFormat>
  <Paragraphs>432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Courier New</vt:lpstr>
      <vt:lpstr>Wingdings</vt:lpstr>
      <vt:lpstr>Retrospect</vt:lpstr>
      <vt:lpstr>Pipeline for organizing Project 5 COVID  CDEs by their semantic meaning instructions</vt:lpstr>
      <vt:lpstr>Proof of Concept  Python Pipeline on CBIIT GitHub </vt:lpstr>
      <vt:lpstr>PowerPoint Presentation</vt:lpstr>
      <vt:lpstr>PowerPoint Presentation</vt:lpstr>
      <vt:lpstr>Software and hardware requirements</vt:lpstr>
      <vt:lpstr>PowerPoint Presentation</vt:lpstr>
      <vt:lpstr>Proof of concept  Python pipeline on CBIIT GitHub</vt:lpstr>
      <vt:lpstr>Process outline: API to MetaMap to map CDE attributes to UMLS CUIs (batch_query_pipeline.py)</vt:lpstr>
      <vt:lpstr>Process outline: API to MetaMap to map CDE attributes to UMLS CUIs (configuration file)</vt:lpstr>
      <vt:lpstr>Process outline: manually review MetaMap output</vt:lpstr>
      <vt:lpstr>Process outline: save  curated MetaMap output</vt:lpstr>
      <vt:lpstr>Process outline: API to MetaMap - notes</vt:lpstr>
      <vt:lpstr>Process outline: UMLS to NCIt</vt:lpstr>
      <vt:lpstr>Process outline: for each CDE retrieve NCIt concept lineage</vt:lpstr>
      <vt:lpstr>Process outline: build NCIt concept tree for each CDE</vt:lpstr>
      <vt:lpstr>Process outline: aggregated  NCIt concept tree for Project 5 COVID CDEs</vt:lpstr>
      <vt:lpstr>Team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CDEs to UMLS concepts using MetaMap + n-gramms+ semantic rules</dc:title>
  <dc:creator>Olga</dc:creator>
  <cp:lastModifiedBy>Olga</cp:lastModifiedBy>
  <cp:revision>243</cp:revision>
  <dcterms:created xsi:type="dcterms:W3CDTF">2022-11-22T16:14:12Z</dcterms:created>
  <dcterms:modified xsi:type="dcterms:W3CDTF">2023-04-07T18:15:21Z</dcterms:modified>
</cp:coreProperties>
</file>