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7" r:id="rId3"/>
    <p:sldId id="413" r:id="rId4"/>
    <p:sldId id="401" r:id="rId5"/>
    <p:sldId id="414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7C80"/>
    <a:srgbClr val="009900"/>
    <a:srgbClr val="0000FF"/>
    <a:srgbClr val="0040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4" autoAdjust="0"/>
    <p:restoredTop sz="95657" autoAdjust="0"/>
  </p:normalViewPr>
  <p:slideViewPr>
    <p:cSldViewPr>
      <p:cViewPr varScale="1">
        <p:scale>
          <a:sx n="72" d="100"/>
          <a:sy n="72" d="100"/>
        </p:scale>
        <p:origin x="106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CEB4E-6DC4-4B69-BF35-E80BAB4D84F7}" type="datetimeFigureOut">
              <a:rPr lang="en-US" smtClean="0"/>
              <a:pPr/>
              <a:t>9/12/2017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F671BD-54FD-4184-9C5E-DDEA158D2E4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18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Precision Medicine</a:t>
            </a:r>
          </a:p>
          <a:p>
            <a:r>
              <a:rPr lang="en-US" dirty="0" err="1" smtClean="0"/>
              <a:t>MoonShot</a:t>
            </a:r>
            <a:r>
              <a:rPr lang="en-US" dirty="0" smtClean="0"/>
              <a:t> effort</a:t>
            </a:r>
          </a:p>
          <a:p>
            <a:r>
              <a:rPr lang="en-US" dirty="0" smtClean="0"/>
              <a:t>Oncology related context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F671BD-54FD-4184-9C5E-DDEA158D2E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541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BIIT_cover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114800"/>
            <a:ext cx="6781800" cy="609599"/>
          </a:xfrm>
        </p:spPr>
        <p:txBody>
          <a:bodyPr>
            <a:normAutofit/>
          </a:bodyPr>
          <a:lstStyle>
            <a:lvl1pPr algn="r">
              <a:defRPr sz="2800" b="1">
                <a:solidFill>
                  <a:srgbClr val="00406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4876798"/>
            <a:ext cx="6781800" cy="762001"/>
          </a:xfrm>
        </p:spPr>
        <p:txBody>
          <a:bodyPr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BIIT_inside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/>
          </a:bodyPr>
          <a:lstStyle>
            <a:lvl1pPr algn="l">
              <a:defRPr sz="2800" b="1">
                <a:solidFill>
                  <a:srgbClr val="004065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229600" cy="5029200"/>
          </a:xfrm>
        </p:spPr>
        <p:txBody>
          <a:bodyPr>
            <a:normAutofit/>
          </a:bodyPr>
          <a:lstStyle>
            <a:lvl1pPr>
              <a:buClr>
                <a:srgbClr val="00ADF1"/>
              </a:buClr>
              <a:defRPr sz="2400">
                <a:latin typeface="Arial" pitchFamily="34" charset="0"/>
                <a:cs typeface="Arial" pitchFamily="34" charset="0"/>
              </a:defRPr>
            </a:lvl1pPr>
            <a:lvl2pPr>
              <a:buClr>
                <a:srgbClr val="00ADF1"/>
              </a:buClr>
              <a:defRPr sz="2200">
                <a:latin typeface="Arial" pitchFamily="34" charset="0"/>
                <a:cs typeface="Arial" pitchFamily="34" charset="0"/>
              </a:defRPr>
            </a:lvl2pPr>
            <a:lvl3pPr>
              <a:buClr>
                <a:srgbClr val="00ADF1"/>
              </a:buClr>
              <a:defRPr sz="2000">
                <a:latin typeface="Arial" pitchFamily="34" charset="0"/>
                <a:cs typeface="Arial" pitchFamily="34" charset="0"/>
              </a:defRPr>
            </a:lvl3pPr>
            <a:lvl4pPr>
              <a:buClr>
                <a:srgbClr val="00ADF1"/>
              </a:buClr>
              <a:defRPr sz="1800">
                <a:latin typeface="Arial" pitchFamily="34" charset="0"/>
                <a:cs typeface="Arial" pitchFamily="34" charset="0"/>
              </a:defRPr>
            </a:lvl4pPr>
            <a:lvl5pPr>
              <a:buClr>
                <a:srgbClr val="00ADF1"/>
              </a:buClr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430700"/>
            <a:ext cx="533400" cy="365125"/>
          </a:xfrm>
        </p:spPr>
        <p:txBody>
          <a:bodyPr/>
          <a:lstStyle>
            <a:lvl1pPr algn="l">
              <a:defRPr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E471EB7D-9091-4FFC-9549-230ABD03EF0C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BC12C-3FF2-490F-B986-C2AC94AB07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ridgmodel.nci.nih.gov/download-model/bridg-releases/release-501/release-packa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BIIT/bridg-mod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2971800"/>
            <a:ext cx="67818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>BRIDG </a:t>
            </a:r>
            <a:r>
              <a:rPr lang="en-US" dirty="0" smtClean="0"/>
              <a:t>Model Status Update</a:t>
            </a:r>
            <a:br>
              <a:rPr lang="en-US" dirty="0" smtClean="0"/>
            </a:br>
            <a:r>
              <a:rPr lang="en-US" dirty="0" smtClean="0"/>
              <a:t>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953000"/>
            <a:ext cx="6781800" cy="76200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HL7 WGM, BRR Work Group</a:t>
            </a:r>
          </a:p>
          <a:p>
            <a:r>
              <a:rPr lang="en-US" b="1" dirty="0" smtClean="0"/>
              <a:t>San Diego, CA</a:t>
            </a:r>
          </a:p>
          <a:p>
            <a:r>
              <a:rPr lang="en-US" b="1" dirty="0" smtClean="0"/>
              <a:t>Sep. 12, 2017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05000" y="3505201"/>
            <a:ext cx="6781800" cy="990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004065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 5.0.1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BRIDG 5.0.1 is a minor release and was published on the BRIDG website on Sep. 8</a:t>
            </a:r>
            <a:r>
              <a:rPr lang="en-US" baseline="30000" dirty="0" smtClean="0"/>
              <a:t>th</a:t>
            </a:r>
            <a:r>
              <a:rPr lang="en-US" dirty="0" smtClean="0"/>
              <a:t>, 2017</a:t>
            </a:r>
          </a:p>
          <a:p>
            <a:pPr lvl="1"/>
            <a:r>
              <a:rPr lang="en-US" dirty="0"/>
              <a:t>addresses comments from the HL7 May 2017 Informative Ballot (BRIDG R3).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ballot elicited 31 comments, 12 of which were deemed to be persuasive or persuasive with modifications, according to the HL7 ballot process. These comments resulted in a small number of minor changes to the User’s Guide and the UML Model.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Download </a:t>
            </a:r>
            <a:r>
              <a:rPr lang="en-US" dirty="0" err="1" smtClean="0"/>
              <a:t>url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bridgmodel.nci.nih.gov/download-model/bridg-releases/release-501/release-package</a:t>
            </a:r>
            <a:endParaRPr lang="en-US" dirty="0" smtClean="0"/>
          </a:p>
          <a:p>
            <a:endParaRPr lang="en-US" dirty="0"/>
          </a:p>
          <a:p>
            <a:pPr marL="914400" lvl="2" indent="0">
              <a:buNone/>
            </a:pPr>
            <a:endParaRPr lang="en-US" dirty="0" smtClean="0"/>
          </a:p>
          <a:p>
            <a:pPr marL="914400" lvl="2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B7D-9091-4FFC-9549-230ABD03EF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31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BRIDG 5.0 and ISO Balloting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BRIDG 5.0 has been submitted for ISO balloting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Has been officially posted for a 8-week ISO/TC215 ballot</a:t>
            </a:r>
          </a:p>
          <a:p>
            <a:pPr lvl="1"/>
            <a:r>
              <a:rPr lang="en-US" dirty="0" smtClean="0"/>
              <a:t>ISO/NP 23042</a:t>
            </a:r>
          </a:p>
          <a:p>
            <a:pPr lvl="1"/>
            <a:r>
              <a:rPr lang="en-US" dirty="0" smtClean="0"/>
              <a:t>Ballot period closes on Oct. 06, 2017</a:t>
            </a:r>
          </a:p>
          <a:p>
            <a:pPr lvl="1"/>
            <a:endParaRPr lang="en-US" dirty="0"/>
          </a:p>
          <a:p>
            <a:r>
              <a:rPr lang="en-US" dirty="0" smtClean="0"/>
              <a:t>Tentative Plan:  Resolve/reconcile ISO ballot comments in Nov-Dec. 2017 and publish updates with next release of the BRIDG model (TBD)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B7D-9091-4FFC-9549-230ABD03EF0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280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BRIDG Model – Moved to GitHub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BRIDG model repository has moved from NCI SVN to GitHub</a:t>
            </a:r>
          </a:p>
          <a:p>
            <a:pPr lvl="1"/>
            <a:r>
              <a:rPr lang="en-US" sz="2400" dirty="0">
                <a:hlinkClick r:id="rId2"/>
              </a:rPr>
              <a:t>h</a:t>
            </a:r>
            <a:r>
              <a:rPr lang="en-US" sz="2400" dirty="0" smtClean="0">
                <a:hlinkClick r:id="rId2"/>
              </a:rPr>
              <a:t>ttps://github.com/CBIIT/bridg-model</a:t>
            </a:r>
            <a:endParaRPr lang="en-US" sz="2400" dirty="0" smtClean="0"/>
          </a:p>
          <a:p>
            <a:pPr lvl="1"/>
            <a:endParaRPr lang="en-US" sz="2400" dirty="0"/>
          </a:p>
          <a:p>
            <a:r>
              <a:rPr lang="en-US" dirty="0" smtClean="0"/>
              <a:t>The </a:t>
            </a:r>
            <a:r>
              <a:rPr lang="en-US" dirty="0" err="1" smtClean="0"/>
              <a:t>BRIDG.eap</a:t>
            </a:r>
            <a:r>
              <a:rPr lang="en-US" dirty="0" smtClean="0"/>
              <a:t> working file will be managed and maintained on GitHub</a:t>
            </a:r>
          </a:p>
          <a:p>
            <a:endParaRPr lang="en-US" dirty="0"/>
          </a:p>
          <a:p>
            <a:r>
              <a:rPr lang="en-US" dirty="0" smtClean="0"/>
              <a:t>We are still working out the directory structure and cleaning through  the files</a:t>
            </a:r>
          </a:p>
          <a:p>
            <a:pPr lvl="1"/>
            <a:r>
              <a:rPr lang="en-US" dirty="0" smtClean="0"/>
              <a:t>Comments/ideas?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B7D-9091-4FFC-9549-230ABD03EF0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97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Will be submitting BRIDG 5.0 for HL7 Publication</a:t>
            </a:r>
          </a:p>
          <a:p>
            <a:r>
              <a:rPr lang="en-US" dirty="0" smtClean="0"/>
              <a:t>Loading BRIDG 5.0.1 in NCI </a:t>
            </a:r>
            <a:r>
              <a:rPr lang="en-US" dirty="0" err="1" smtClean="0"/>
              <a:t>caDSR</a:t>
            </a:r>
            <a:r>
              <a:rPr lang="en-US" dirty="0" smtClean="0"/>
              <a:t>/NCI EVS</a:t>
            </a:r>
          </a:p>
          <a:p>
            <a:r>
              <a:rPr lang="en-US" dirty="0" smtClean="0"/>
              <a:t>Working on NCI efforts for leveraging BRIDG</a:t>
            </a:r>
          </a:p>
          <a:p>
            <a:pPr lvl="1"/>
            <a:r>
              <a:rPr lang="en-US" dirty="0" smtClean="0"/>
              <a:t>In Cancer Ecosystem Data Commons</a:t>
            </a:r>
          </a:p>
          <a:p>
            <a:pPr lvl="2"/>
            <a:r>
              <a:rPr lang="en-US" dirty="0" smtClean="0"/>
              <a:t>Imaging Data Commons Node</a:t>
            </a:r>
          </a:p>
          <a:p>
            <a:pPr lvl="2"/>
            <a:r>
              <a:rPr lang="en-US" dirty="0" smtClean="0"/>
              <a:t>SEER/Clinical Data Commons Node</a:t>
            </a:r>
            <a:endParaRPr lang="en-US" dirty="0" smtClean="0"/>
          </a:p>
          <a:p>
            <a:r>
              <a:rPr lang="en-US" dirty="0" smtClean="0"/>
              <a:t>Vocabulary Binding?</a:t>
            </a:r>
          </a:p>
          <a:p>
            <a:r>
              <a:rPr lang="en-US" dirty="0" smtClean="0"/>
              <a:t>BR&amp;R 3 year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71EB7D-9091-4FFC-9549-230ABD03EF0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69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49557</TotalTime>
  <Words>263</Words>
  <Application>Microsoft Office PowerPoint</Application>
  <PresentationFormat>On-screen Show (4:3)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BRIDG Model Status Update  </vt:lpstr>
      <vt:lpstr>BRIDG 5.0.1 Release</vt:lpstr>
      <vt:lpstr>BRIDG 5.0 and ISO Balloting</vt:lpstr>
      <vt:lpstr>BRIDG Model – Moved to GitHub</vt:lpstr>
      <vt:lpstr>Next Steps </vt:lpstr>
    </vt:vector>
  </TitlesOfParts>
  <Company>Ogilvy and Mather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Placed Here</dc:title>
  <dc:creator>Hadad, Jillian</dc:creator>
  <cp:lastModifiedBy>wverhoef</cp:lastModifiedBy>
  <cp:revision>212</cp:revision>
  <dcterms:created xsi:type="dcterms:W3CDTF">2011-07-13T17:10:01Z</dcterms:created>
  <dcterms:modified xsi:type="dcterms:W3CDTF">2017-09-12T21:45:30Z</dcterms:modified>
</cp:coreProperties>
</file>