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68" autoAdjust="0"/>
    <p:restoredTop sz="94660"/>
  </p:normalViewPr>
  <p:slideViewPr>
    <p:cSldViewPr snapToGrid="0">
      <p:cViewPr varScale="1">
        <p:scale>
          <a:sx n="72" d="100"/>
          <a:sy n="72" d="100"/>
        </p:scale>
        <p:origin x="2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66A6F5-910E-444A-912D-97ACAED3E8C1}"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324326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6A6F5-910E-444A-912D-97ACAED3E8C1}"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276269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6A6F5-910E-444A-912D-97ACAED3E8C1}"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58087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6A6F5-910E-444A-912D-97ACAED3E8C1}"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302174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66A6F5-910E-444A-912D-97ACAED3E8C1}"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71517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66A6F5-910E-444A-912D-97ACAED3E8C1}"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321728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66A6F5-910E-444A-912D-97ACAED3E8C1}"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87677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66A6F5-910E-444A-912D-97ACAED3E8C1}"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336570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6A6F5-910E-444A-912D-97ACAED3E8C1}"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363102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6A6F5-910E-444A-912D-97ACAED3E8C1}"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212919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6A6F5-910E-444A-912D-97ACAED3E8C1}"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87339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6A6F5-910E-444A-912D-97ACAED3E8C1}" type="datetimeFigureOut">
              <a:rPr lang="en-US" smtClean="0"/>
              <a:t>1/15/2019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F7C59-9BE4-46CA-87E0-565C439CF2DA}" type="slidenum">
              <a:rPr lang="en-US" smtClean="0"/>
              <a:t>‹#›</a:t>
            </a:fld>
            <a:endParaRPr lang="en-US"/>
          </a:p>
        </p:txBody>
      </p:sp>
    </p:spTree>
    <p:extLst>
      <p:ext uri="{BB962C8B-B14F-4D97-AF65-F5344CB8AC3E}">
        <p14:creationId xmlns:p14="http://schemas.microsoft.com/office/powerpoint/2010/main" val="752109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BRIDG Update</a:t>
            </a:r>
            <a:endParaRPr lang="en-US" dirty="0"/>
          </a:p>
        </p:txBody>
      </p:sp>
      <p:sp>
        <p:nvSpPr>
          <p:cNvPr id="3" name="Subtitle 2"/>
          <p:cNvSpPr>
            <a:spLocks noGrp="1"/>
          </p:cNvSpPr>
          <p:nvPr>
            <p:ph type="subTitle" idx="1"/>
          </p:nvPr>
        </p:nvSpPr>
        <p:spPr/>
        <p:txBody>
          <a:bodyPr/>
          <a:lstStyle/>
          <a:p>
            <a:r>
              <a:rPr lang="en-US" dirty="0" smtClean="0"/>
              <a:t>Jan., 2019 HL7 WGM</a:t>
            </a:r>
          </a:p>
          <a:p>
            <a:r>
              <a:rPr lang="en-US" dirty="0" smtClean="0"/>
              <a:t>Q1</a:t>
            </a:r>
            <a:r>
              <a:rPr lang="en-US" dirty="0"/>
              <a:t> </a:t>
            </a:r>
            <a:r>
              <a:rPr lang="en-US" dirty="0" smtClean="0"/>
              <a:t>&amp; Q2, Jan. 15, 2019</a:t>
            </a:r>
          </a:p>
          <a:p>
            <a:r>
              <a:rPr lang="en-US" dirty="0" smtClean="0"/>
              <a:t>San Antonio, TX</a:t>
            </a:r>
          </a:p>
          <a:p>
            <a:endParaRPr lang="en-US" dirty="0"/>
          </a:p>
        </p:txBody>
      </p:sp>
    </p:spTree>
    <p:extLst>
      <p:ext uri="{BB962C8B-B14F-4D97-AF65-F5344CB8AC3E}">
        <p14:creationId xmlns:p14="http://schemas.microsoft.com/office/powerpoint/2010/main" val="10339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 Web Site</a:t>
            </a:r>
            <a:endParaRPr lang="en-US" dirty="0"/>
          </a:p>
        </p:txBody>
      </p:sp>
      <p:sp>
        <p:nvSpPr>
          <p:cNvPr id="3" name="Content Placeholder 2"/>
          <p:cNvSpPr>
            <a:spLocks noGrp="1"/>
          </p:cNvSpPr>
          <p:nvPr>
            <p:ph idx="1"/>
          </p:nvPr>
        </p:nvSpPr>
        <p:spPr/>
        <p:txBody>
          <a:bodyPr/>
          <a:lstStyle/>
          <a:p>
            <a:r>
              <a:rPr lang="en-US" dirty="0" smtClean="0"/>
              <a:t>NCI is redesigning the BRIDG website, based on:</a:t>
            </a:r>
          </a:p>
          <a:p>
            <a:pPr lvl="1"/>
            <a:r>
              <a:rPr lang="en-US" dirty="0" smtClean="0"/>
              <a:t>Added HTML link on main page - DONE</a:t>
            </a:r>
          </a:p>
          <a:p>
            <a:pPr lvl="1"/>
            <a:r>
              <a:rPr lang="en-US" dirty="0" smtClean="0"/>
              <a:t>NCI requirements</a:t>
            </a:r>
          </a:p>
          <a:p>
            <a:pPr lvl="1"/>
            <a:r>
              <a:rPr lang="en-US" dirty="0" smtClean="0"/>
              <a:t>BRIDG Stakeholder requirements</a:t>
            </a:r>
          </a:p>
          <a:p>
            <a:pPr lvl="1"/>
            <a:r>
              <a:rPr lang="en-US" dirty="0" smtClean="0"/>
              <a:t>User Requirements</a:t>
            </a:r>
          </a:p>
          <a:p>
            <a:r>
              <a:rPr lang="en-US" dirty="0" smtClean="0"/>
              <a:t>Timeline is over several months</a:t>
            </a:r>
          </a:p>
          <a:p>
            <a:r>
              <a:rPr lang="en-US" dirty="0" smtClean="0"/>
              <a:t>May implement sets of improvements in stages as they are ready</a:t>
            </a:r>
          </a:p>
          <a:p>
            <a:r>
              <a:rPr lang="en-US" dirty="0" smtClean="0"/>
              <a:t>Key focus is on making it more usable, easier to find things</a:t>
            </a:r>
          </a:p>
          <a:p>
            <a:pPr lvl="1"/>
            <a:endParaRPr lang="en-US" dirty="0"/>
          </a:p>
        </p:txBody>
      </p:sp>
    </p:spTree>
    <p:extLst>
      <p:ext uri="{BB962C8B-B14F-4D97-AF65-F5344CB8AC3E}">
        <p14:creationId xmlns:p14="http://schemas.microsoft.com/office/powerpoint/2010/main" val="2825386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53931" cy="1325563"/>
          </a:xfrm>
        </p:spPr>
        <p:txBody>
          <a:bodyPr>
            <a:normAutofit/>
          </a:bodyPr>
          <a:lstStyle/>
          <a:p>
            <a:r>
              <a:rPr lang="en-US" dirty="0" smtClean="0"/>
              <a:t>BRIDG Implementation Best Practices Document</a:t>
            </a:r>
            <a:endParaRPr lang="en-US" dirty="0"/>
          </a:p>
        </p:txBody>
      </p:sp>
      <p:sp>
        <p:nvSpPr>
          <p:cNvPr id="3" name="Content Placeholder 2"/>
          <p:cNvSpPr>
            <a:spLocks noGrp="1"/>
          </p:cNvSpPr>
          <p:nvPr>
            <p:ph idx="1"/>
          </p:nvPr>
        </p:nvSpPr>
        <p:spPr/>
        <p:txBody>
          <a:bodyPr/>
          <a:lstStyle/>
          <a:p>
            <a:r>
              <a:rPr lang="en-US" dirty="0" smtClean="0"/>
              <a:t>NCI is writing a BRIDG implementation best practices document</a:t>
            </a:r>
          </a:p>
          <a:p>
            <a:r>
              <a:rPr lang="en-US" dirty="0" smtClean="0"/>
              <a:t>Has been needed for a while, requested periodically</a:t>
            </a:r>
          </a:p>
          <a:p>
            <a:r>
              <a:rPr lang="en-US" dirty="0" smtClean="0"/>
              <a:t>Will seek input from BR&amp;R after first draft is ready</a:t>
            </a:r>
          </a:p>
          <a:p>
            <a:r>
              <a:rPr lang="en-US" dirty="0" smtClean="0"/>
              <a:t>Will </a:t>
            </a:r>
            <a:r>
              <a:rPr lang="en-US" dirty="0" smtClean="0"/>
              <a:t>eventually be published on BRIDG web site</a:t>
            </a:r>
          </a:p>
          <a:p>
            <a:r>
              <a:rPr lang="en-US" dirty="0" smtClean="0"/>
              <a:t>Timeline is over several months</a:t>
            </a:r>
          </a:p>
          <a:p>
            <a:pPr lvl="1"/>
            <a:endParaRPr lang="en-US" dirty="0"/>
          </a:p>
        </p:txBody>
      </p:sp>
    </p:spTree>
    <p:extLst>
      <p:ext uri="{BB962C8B-B14F-4D97-AF65-F5344CB8AC3E}">
        <p14:creationId xmlns:p14="http://schemas.microsoft.com/office/powerpoint/2010/main" val="3240152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BRIDG 5.2.1 Released – quick overview</a:t>
            </a:r>
          </a:p>
          <a:p>
            <a:r>
              <a:rPr lang="en-US" dirty="0" smtClean="0"/>
              <a:t>BRIDG 5.3 PSS - vote</a:t>
            </a:r>
          </a:p>
          <a:p>
            <a:r>
              <a:rPr lang="en-US" dirty="0" smtClean="0"/>
              <a:t>BRIDG documentation at HL7 needs updated</a:t>
            </a:r>
          </a:p>
          <a:p>
            <a:r>
              <a:rPr lang="en-US" dirty="0" smtClean="0"/>
              <a:t>NCI Cancer Ecosystem</a:t>
            </a:r>
          </a:p>
          <a:p>
            <a:r>
              <a:rPr lang="en-US" dirty="0" smtClean="0"/>
              <a:t>NCI is re-designing the BRIDG website</a:t>
            </a:r>
          </a:p>
          <a:p>
            <a:r>
              <a:rPr lang="en-US" dirty="0" smtClean="0"/>
              <a:t>BRIDG Implementation Best Practices Document</a:t>
            </a:r>
            <a:endParaRPr lang="en-US" dirty="0"/>
          </a:p>
        </p:txBody>
      </p:sp>
    </p:spTree>
    <p:extLst>
      <p:ext uri="{BB962C8B-B14F-4D97-AF65-F5344CB8AC3E}">
        <p14:creationId xmlns:p14="http://schemas.microsoft.com/office/powerpoint/2010/main" val="653512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 5.2.1 Released</a:t>
            </a:r>
            <a:endParaRPr lang="en-US" dirty="0"/>
          </a:p>
        </p:txBody>
      </p:sp>
      <p:sp>
        <p:nvSpPr>
          <p:cNvPr id="3" name="Content Placeholder 2"/>
          <p:cNvSpPr>
            <a:spLocks noGrp="1"/>
          </p:cNvSpPr>
          <p:nvPr>
            <p:ph idx="1"/>
          </p:nvPr>
        </p:nvSpPr>
        <p:spPr/>
        <p:txBody>
          <a:bodyPr/>
          <a:lstStyle/>
          <a:p>
            <a:r>
              <a:rPr lang="en-US" dirty="0" smtClean="0"/>
              <a:t>Primarily ballot reconciliation for 5.2</a:t>
            </a:r>
          </a:p>
          <a:p>
            <a:pPr lvl="1"/>
            <a:r>
              <a:rPr lang="en-US" dirty="0" smtClean="0"/>
              <a:t>One definition change for </a:t>
            </a:r>
            <a:r>
              <a:rPr lang="en-US" dirty="0" err="1" smtClean="0"/>
              <a:t>AnatomicPathologyReportVersion</a:t>
            </a:r>
            <a:r>
              <a:rPr lang="en-US" dirty="0" smtClean="0"/>
              <a:t> class</a:t>
            </a:r>
          </a:p>
          <a:p>
            <a:r>
              <a:rPr lang="en-US" dirty="0" smtClean="0"/>
              <a:t>Also includes a new CDMH View (no new semantics, just a diagram)</a:t>
            </a:r>
          </a:p>
          <a:p>
            <a:r>
              <a:rPr lang="en-US" dirty="0" smtClean="0"/>
              <a:t>Submitted to HL7 for publishing</a:t>
            </a:r>
          </a:p>
          <a:p>
            <a:r>
              <a:rPr lang="en-US" dirty="0" smtClean="0"/>
              <a:t>BRIDG website – added a link for the HTML version</a:t>
            </a:r>
          </a:p>
          <a:p>
            <a:endParaRPr lang="en-US" dirty="0"/>
          </a:p>
        </p:txBody>
      </p:sp>
    </p:spTree>
    <p:extLst>
      <p:ext uri="{BB962C8B-B14F-4D97-AF65-F5344CB8AC3E}">
        <p14:creationId xmlns:p14="http://schemas.microsoft.com/office/powerpoint/2010/main" val="149775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8676" b="3359"/>
          <a:stretch/>
        </p:blipFill>
        <p:spPr>
          <a:xfrm>
            <a:off x="0" y="848136"/>
            <a:ext cx="12192000" cy="6029739"/>
          </a:xfrm>
          <a:prstGeom prst="rect">
            <a:avLst/>
          </a:prstGeom>
          <a:ln>
            <a:solidFill>
              <a:schemeClr val="tx1"/>
            </a:solidFill>
          </a:ln>
        </p:spPr>
      </p:pic>
      <p:sp>
        <p:nvSpPr>
          <p:cNvPr id="3" name="Title 1"/>
          <p:cNvSpPr txBox="1">
            <a:spLocks/>
          </p:cNvSpPr>
          <p:nvPr/>
        </p:nvSpPr>
        <p:spPr>
          <a:xfrm>
            <a:off x="838200" y="145773"/>
            <a:ext cx="10515600" cy="7831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t>
            </a:r>
            <a:r>
              <a:rPr lang="en-US" dirty="0" smtClean="0"/>
              <a:t>ridgmodel.nci.nih.gov</a:t>
            </a:r>
            <a:endParaRPr lang="en-US" dirty="0"/>
          </a:p>
        </p:txBody>
      </p:sp>
      <p:sp>
        <p:nvSpPr>
          <p:cNvPr id="4" name="Oval 3"/>
          <p:cNvSpPr/>
          <p:nvPr/>
        </p:nvSpPr>
        <p:spPr>
          <a:xfrm>
            <a:off x="7818783" y="4876800"/>
            <a:ext cx="3034747" cy="115293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srcRect t="7709" b="3552"/>
          <a:stretch/>
        </p:blipFill>
        <p:spPr>
          <a:xfrm>
            <a:off x="0" y="3294303"/>
            <a:ext cx="7142922" cy="3563697"/>
          </a:xfrm>
          <a:prstGeom prst="rect">
            <a:avLst/>
          </a:prstGeom>
          <a:ln w="38100">
            <a:solidFill>
              <a:srgbClr val="FF0000"/>
            </a:solidFill>
          </a:ln>
        </p:spPr>
      </p:pic>
      <p:sp>
        <p:nvSpPr>
          <p:cNvPr id="6" name="Arc 5"/>
          <p:cNvSpPr/>
          <p:nvPr/>
        </p:nvSpPr>
        <p:spPr>
          <a:xfrm>
            <a:off x="4015410" y="4028662"/>
            <a:ext cx="5088834" cy="2723322"/>
          </a:xfrm>
          <a:prstGeom prst="arc">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4451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 5.3 </a:t>
            </a:r>
            <a:r>
              <a:rPr lang="en-US" dirty="0" smtClean="0"/>
              <a:t>PSS Summary</a:t>
            </a:r>
            <a:endParaRPr lang="en-US" dirty="0"/>
          </a:p>
        </p:txBody>
      </p:sp>
      <p:sp>
        <p:nvSpPr>
          <p:cNvPr id="3" name="Content Placeholder 2"/>
          <p:cNvSpPr>
            <a:spLocks noGrp="1"/>
          </p:cNvSpPr>
          <p:nvPr>
            <p:ph idx="1"/>
          </p:nvPr>
        </p:nvSpPr>
        <p:spPr>
          <a:xfrm>
            <a:off x="838199" y="1825624"/>
            <a:ext cx="11108961" cy="5032375"/>
          </a:xfrm>
        </p:spPr>
        <p:txBody>
          <a:bodyPr>
            <a:normAutofit fontScale="92500" lnSpcReduction="10000"/>
          </a:bodyPr>
          <a:lstStyle/>
          <a:p>
            <a:r>
              <a:rPr lang="en-US" dirty="0" smtClean="0"/>
              <a:t>SDTM 3.2 – new domains added, existing domains updated, some domains unchanged (next slide), stats so far (80+% done):</a:t>
            </a:r>
          </a:p>
          <a:p>
            <a:pPr lvl="1"/>
            <a:r>
              <a:rPr lang="en-US" dirty="0" smtClean="0"/>
              <a:t>18 BRIDG changes out of 724 rows total</a:t>
            </a:r>
          </a:p>
          <a:p>
            <a:pPr lvl="1"/>
            <a:r>
              <a:rPr lang="en-US" dirty="0" smtClean="0"/>
              <a:t>4 Path support changes</a:t>
            </a:r>
          </a:p>
          <a:p>
            <a:pPr lvl="1"/>
            <a:r>
              <a:rPr lang="en-US" dirty="0" smtClean="0"/>
              <a:t>501 Supported, 22 Derived, 26 Deferred (Statistics), 92 Implementation-specific</a:t>
            </a:r>
          </a:p>
          <a:p>
            <a:r>
              <a:rPr lang="en-US" dirty="0" smtClean="0"/>
              <a:t>NBIA Harmonization – (overview coming up)</a:t>
            </a:r>
          </a:p>
          <a:p>
            <a:pPr lvl="1"/>
            <a:r>
              <a:rPr lang="en-US" dirty="0" smtClean="0"/>
              <a:t>1 new attribute (smallest harmonization impact ever)</a:t>
            </a:r>
          </a:p>
          <a:p>
            <a:pPr lvl="1"/>
            <a:r>
              <a:rPr lang="en-US" dirty="0" smtClean="0"/>
              <a:t>89 out of 463 rows Supported, 2 Derived, 5 Deferred, 300 Implementation-Specific, 63 Out-of-Scope</a:t>
            </a:r>
          </a:p>
          <a:p>
            <a:r>
              <a:rPr lang="en-US" dirty="0" smtClean="0"/>
              <a:t>New views for SDTM 3.2, NBIA, some other small collections of classes, possible reorganization of model to make it more accessible and easily navigated</a:t>
            </a:r>
          </a:p>
          <a:p>
            <a:r>
              <a:rPr lang="en-US" dirty="0" smtClean="0"/>
              <a:t>Review/Vote on PSS – Capture voting results:  </a:t>
            </a:r>
            <a:r>
              <a:rPr lang="en-US" dirty="0" smtClean="0"/>
              <a:t>Wendy moved that PSS for BRIDG 5.3 as edited in Q1 be approved by the WG, Hugh seconded</a:t>
            </a:r>
            <a:endParaRPr lang="en-US" dirty="0" smtClean="0"/>
          </a:p>
          <a:p>
            <a:pPr lvl="1"/>
            <a:r>
              <a:rPr lang="en-US" dirty="0" smtClean="0"/>
              <a:t>For:  </a:t>
            </a:r>
            <a:r>
              <a:rPr lang="en-US" dirty="0" smtClean="0"/>
              <a:t>11  </a:t>
            </a:r>
            <a:r>
              <a:rPr lang="en-US" dirty="0" smtClean="0"/>
              <a:t>Against:  </a:t>
            </a:r>
            <a:r>
              <a:rPr lang="en-US" dirty="0" smtClean="0"/>
              <a:t>0  </a:t>
            </a:r>
            <a:r>
              <a:rPr lang="en-US" dirty="0" smtClean="0"/>
              <a:t>Abstained:  </a:t>
            </a:r>
            <a:r>
              <a:rPr lang="en-US" dirty="0" smtClean="0"/>
              <a:t>1</a:t>
            </a:r>
            <a:endParaRPr lang="en-US" dirty="0"/>
          </a:p>
        </p:txBody>
      </p:sp>
      <p:sp>
        <p:nvSpPr>
          <p:cNvPr id="4" name="TextBox 3"/>
          <p:cNvSpPr txBox="1"/>
          <p:nvPr/>
        </p:nvSpPr>
        <p:spPr>
          <a:xfrm>
            <a:off x="10762935" y="0"/>
            <a:ext cx="1430841" cy="769441"/>
          </a:xfrm>
          <a:prstGeom prst="rect">
            <a:avLst/>
          </a:prstGeom>
          <a:noFill/>
        </p:spPr>
        <p:txBody>
          <a:bodyPr wrap="none" rtlCol="0">
            <a:spAutoFit/>
          </a:bodyPr>
          <a:lstStyle/>
          <a:p>
            <a:r>
              <a:rPr lang="en-US" sz="4400" b="1" dirty="0" smtClean="0">
                <a:solidFill>
                  <a:srgbClr val="00B050"/>
                </a:solidFill>
              </a:rPr>
              <a:t>VOTE</a:t>
            </a:r>
            <a:endParaRPr lang="en-US" sz="4400" b="1" dirty="0">
              <a:solidFill>
                <a:srgbClr val="00B050"/>
              </a:solidFill>
            </a:endParaRPr>
          </a:p>
        </p:txBody>
      </p:sp>
    </p:spTree>
    <p:extLst>
      <p:ext uri="{BB962C8B-B14F-4D97-AF65-F5344CB8AC3E}">
        <p14:creationId xmlns:p14="http://schemas.microsoft.com/office/powerpoint/2010/main" val="2431600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 5.3 PSS:  SDTM 3.2</a:t>
            </a:r>
            <a:endParaRPr lang="en-US" dirty="0"/>
          </a:p>
        </p:txBody>
      </p:sp>
      <p:sp>
        <p:nvSpPr>
          <p:cNvPr id="3" name="Content Placeholder 2"/>
          <p:cNvSpPr>
            <a:spLocks noGrp="1"/>
          </p:cNvSpPr>
          <p:nvPr>
            <p:ph idx="1"/>
          </p:nvPr>
        </p:nvSpPr>
        <p:spPr>
          <a:xfrm>
            <a:off x="838200" y="1825624"/>
            <a:ext cx="5430078" cy="5032375"/>
          </a:xfrm>
        </p:spPr>
        <p:txBody>
          <a:bodyPr/>
          <a:lstStyle/>
          <a:p>
            <a:r>
              <a:rPr lang="en-US" dirty="0" smtClean="0"/>
              <a:t>New domains added:</a:t>
            </a:r>
          </a:p>
          <a:p>
            <a:pPr lvl="1"/>
            <a:r>
              <a:rPr lang="en-US" dirty="0" smtClean="0"/>
              <a:t>DD – Death Details</a:t>
            </a:r>
          </a:p>
          <a:p>
            <a:pPr lvl="1"/>
            <a:r>
              <a:rPr lang="en-US" dirty="0" smtClean="0"/>
              <a:t>EC – Exposure as Collected</a:t>
            </a:r>
          </a:p>
          <a:p>
            <a:pPr lvl="1"/>
            <a:r>
              <a:rPr lang="en-US" dirty="0" smtClean="0"/>
              <a:t>HO – Healthcare Encounters</a:t>
            </a:r>
          </a:p>
          <a:p>
            <a:pPr lvl="1"/>
            <a:r>
              <a:rPr lang="en-US" dirty="0" smtClean="0"/>
              <a:t>IS – Immunogenicity Specimen</a:t>
            </a:r>
          </a:p>
          <a:p>
            <a:pPr lvl="1"/>
            <a:r>
              <a:rPr lang="en-US" dirty="0" smtClean="0"/>
              <a:t>MI – Microscopic Findings</a:t>
            </a:r>
          </a:p>
          <a:p>
            <a:pPr lvl="1"/>
            <a:r>
              <a:rPr lang="en-US" dirty="0" smtClean="0"/>
              <a:t>MO – Morphology</a:t>
            </a:r>
          </a:p>
          <a:p>
            <a:pPr lvl="1"/>
            <a:r>
              <a:rPr lang="en-US" dirty="0" smtClean="0"/>
              <a:t>PR – Procedures</a:t>
            </a:r>
          </a:p>
          <a:p>
            <a:pPr lvl="1"/>
            <a:r>
              <a:rPr lang="en-US" dirty="0" smtClean="0"/>
              <a:t>RP – Reproductive System Findings</a:t>
            </a:r>
          </a:p>
          <a:p>
            <a:pPr lvl="1"/>
            <a:r>
              <a:rPr lang="en-US" dirty="0" smtClean="0"/>
              <a:t>SR – Skin Response (Findings About)</a:t>
            </a:r>
          </a:p>
          <a:p>
            <a:pPr lvl="1"/>
            <a:r>
              <a:rPr lang="en-US" dirty="0" smtClean="0"/>
              <a:t>SS – Subject Status</a:t>
            </a:r>
          </a:p>
          <a:p>
            <a:pPr lvl="1"/>
            <a:r>
              <a:rPr lang="en-US" dirty="0" smtClean="0"/>
              <a:t>TD – Trial Disease Assessments</a:t>
            </a:r>
            <a:endParaRPr lang="en-US" dirty="0"/>
          </a:p>
        </p:txBody>
      </p:sp>
      <p:sp>
        <p:nvSpPr>
          <p:cNvPr id="4" name="Content Placeholder 2"/>
          <p:cNvSpPr txBox="1">
            <a:spLocks/>
          </p:cNvSpPr>
          <p:nvPr/>
        </p:nvSpPr>
        <p:spPr>
          <a:xfrm>
            <a:off x="5880650" y="1819000"/>
            <a:ext cx="6311349"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Existing domains with changes:</a:t>
            </a:r>
          </a:p>
          <a:p>
            <a:pPr lvl="1"/>
            <a:r>
              <a:rPr lang="en-US" dirty="0" smtClean="0"/>
              <a:t>AE – Adverse Events</a:t>
            </a:r>
          </a:p>
          <a:p>
            <a:pPr lvl="1"/>
            <a:r>
              <a:rPr lang="en-US" dirty="0" smtClean="0"/>
              <a:t>EG – ECG Results</a:t>
            </a:r>
          </a:p>
          <a:p>
            <a:pPr lvl="1"/>
            <a:r>
              <a:rPr lang="en-US" dirty="0" smtClean="0"/>
              <a:t>EX – Exposure </a:t>
            </a:r>
          </a:p>
          <a:p>
            <a:pPr lvl="1"/>
            <a:r>
              <a:rPr lang="en-US" dirty="0" smtClean="0"/>
              <a:t>MB – Microbiology Specimen</a:t>
            </a:r>
          </a:p>
          <a:p>
            <a:pPr lvl="1"/>
            <a:r>
              <a:rPr lang="en-US" dirty="0" smtClean="0"/>
              <a:t>MH – Medical History</a:t>
            </a:r>
          </a:p>
          <a:p>
            <a:pPr lvl="1"/>
            <a:r>
              <a:rPr lang="en-US" dirty="0" smtClean="0"/>
              <a:t>PC – Pharmacokinetics Concentrations</a:t>
            </a:r>
          </a:p>
          <a:p>
            <a:pPr lvl="1"/>
            <a:r>
              <a:rPr lang="en-US" dirty="0" smtClean="0"/>
              <a:t>PP – Pharmacokinetics Parameters</a:t>
            </a:r>
          </a:p>
          <a:p>
            <a:pPr lvl="1"/>
            <a:r>
              <a:rPr lang="en-US" dirty="0" smtClean="0"/>
              <a:t>SU – Substance Use</a:t>
            </a:r>
          </a:p>
          <a:p>
            <a:pPr lvl="1"/>
            <a:r>
              <a:rPr lang="en-US" dirty="0" smtClean="0"/>
              <a:t>VS – Vital Signs</a:t>
            </a:r>
          </a:p>
          <a:p>
            <a:pPr lvl="1"/>
            <a:r>
              <a:rPr lang="en-US" dirty="0" smtClean="0"/>
              <a:t>TV – Trial Visits</a:t>
            </a:r>
          </a:p>
          <a:p>
            <a:r>
              <a:rPr lang="en-US" dirty="0" smtClean="0"/>
              <a:t>Remaining domains – updated mappings</a:t>
            </a:r>
            <a:endParaRPr lang="en-US" dirty="0"/>
          </a:p>
        </p:txBody>
      </p:sp>
    </p:spTree>
    <p:extLst>
      <p:ext uri="{BB962C8B-B14F-4D97-AF65-F5344CB8AC3E}">
        <p14:creationId xmlns:p14="http://schemas.microsoft.com/office/powerpoint/2010/main" val="750634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 5.3 PSS:  NBIA</a:t>
            </a:r>
            <a:endParaRPr lang="en-US" dirty="0"/>
          </a:p>
        </p:txBody>
      </p:sp>
      <p:sp>
        <p:nvSpPr>
          <p:cNvPr id="3" name="Content Placeholder 2"/>
          <p:cNvSpPr>
            <a:spLocks noGrp="1"/>
          </p:cNvSpPr>
          <p:nvPr>
            <p:ph idx="1"/>
          </p:nvPr>
        </p:nvSpPr>
        <p:spPr>
          <a:xfrm>
            <a:off x="838200" y="1825624"/>
            <a:ext cx="10770704" cy="5032375"/>
          </a:xfrm>
        </p:spPr>
        <p:txBody>
          <a:bodyPr/>
          <a:lstStyle/>
          <a:p>
            <a:r>
              <a:rPr lang="en-US" b="1" dirty="0" smtClean="0"/>
              <a:t>N</a:t>
            </a:r>
            <a:r>
              <a:rPr lang="en-US" dirty="0" smtClean="0"/>
              <a:t>ational </a:t>
            </a:r>
            <a:r>
              <a:rPr lang="en-US" b="1" dirty="0" smtClean="0"/>
              <a:t>B</a:t>
            </a:r>
            <a:r>
              <a:rPr lang="en-US" dirty="0" smtClean="0"/>
              <a:t>iomedical </a:t>
            </a:r>
            <a:r>
              <a:rPr lang="en-US" b="1" dirty="0" smtClean="0"/>
              <a:t>I</a:t>
            </a:r>
            <a:r>
              <a:rPr lang="en-US" dirty="0" smtClean="0"/>
              <a:t>maging </a:t>
            </a:r>
            <a:r>
              <a:rPr lang="en-US" b="1" dirty="0" smtClean="0"/>
              <a:t>A</a:t>
            </a:r>
            <a:r>
              <a:rPr lang="en-US" dirty="0" smtClean="0"/>
              <a:t>rchive</a:t>
            </a:r>
          </a:p>
          <a:p>
            <a:r>
              <a:rPr lang="en-US" dirty="0" smtClean="0"/>
              <a:t>“…searchable repository of in vivo images that provides the biomedical research community, industry, and academia with access to image archives to be used in the development and validation of analytical software tools that support:</a:t>
            </a:r>
          </a:p>
          <a:p>
            <a:pPr lvl="1"/>
            <a:r>
              <a:rPr lang="en-US" dirty="0" smtClean="0"/>
              <a:t>    Lesion detection and classification</a:t>
            </a:r>
          </a:p>
          <a:p>
            <a:pPr lvl="1"/>
            <a:r>
              <a:rPr lang="en-US" dirty="0" smtClean="0"/>
              <a:t>    Accelerated diagnostic imaging decision</a:t>
            </a:r>
          </a:p>
          <a:p>
            <a:pPr lvl="1"/>
            <a:r>
              <a:rPr lang="en-US" dirty="0" smtClean="0"/>
              <a:t>    Quantitative imaging assessment of drug response”</a:t>
            </a:r>
          </a:p>
          <a:p>
            <a:r>
              <a:rPr lang="en-US" dirty="0" smtClean="0"/>
              <a:t>48-table data dictionary, 413 columns; many correspond w/ DICOM</a:t>
            </a:r>
          </a:p>
          <a:p>
            <a:r>
              <a:rPr lang="en-US" dirty="0" smtClean="0"/>
              <a:t>Comments from Ed and/or </a:t>
            </a:r>
            <a:r>
              <a:rPr lang="en-US" dirty="0" err="1" smtClean="0"/>
              <a:t>Ulli</a:t>
            </a:r>
            <a:endParaRPr lang="en-US" dirty="0" smtClean="0"/>
          </a:p>
          <a:p>
            <a:r>
              <a:rPr lang="en-US" b="1" dirty="0" smtClean="0">
                <a:solidFill>
                  <a:srgbClr val="00B050"/>
                </a:solidFill>
              </a:rPr>
              <a:t>GO BACK A FEW SLIDES, REVIEW PSS AND CAPTURE VOTE</a:t>
            </a:r>
            <a:endParaRPr lang="en-US" b="1" dirty="0">
              <a:solidFill>
                <a:srgbClr val="00B050"/>
              </a:solidFill>
            </a:endParaRPr>
          </a:p>
        </p:txBody>
      </p:sp>
      <p:sp>
        <p:nvSpPr>
          <p:cNvPr id="6" name="Bent-Up Arrow 5"/>
          <p:cNvSpPr/>
          <p:nvPr/>
        </p:nvSpPr>
        <p:spPr>
          <a:xfrm>
            <a:off x="10298243" y="5501390"/>
            <a:ext cx="1349115" cy="1034321"/>
          </a:xfrm>
          <a:prstGeom prst="ben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135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BRIDG Documentation at HL7</a:t>
            </a:r>
            <a:endParaRPr lang="en-US" dirty="0"/>
          </a:p>
        </p:txBody>
      </p:sp>
      <p:sp>
        <p:nvSpPr>
          <p:cNvPr id="3" name="Content Placeholder 2"/>
          <p:cNvSpPr>
            <a:spLocks noGrp="1"/>
          </p:cNvSpPr>
          <p:nvPr>
            <p:ph idx="1"/>
          </p:nvPr>
        </p:nvSpPr>
        <p:spPr/>
        <p:txBody>
          <a:bodyPr/>
          <a:lstStyle/>
          <a:p>
            <a:r>
              <a:rPr lang="en-US" dirty="0" smtClean="0"/>
              <a:t>Product brief is a little out of date</a:t>
            </a:r>
          </a:p>
          <a:p>
            <a:r>
              <a:rPr lang="en-US" dirty="0" smtClean="0"/>
              <a:t>Search on HL7 website for BRIDG brings up some very old documents</a:t>
            </a:r>
          </a:p>
          <a:p>
            <a:r>
              <a:rPr lang="en-US" dirty="0" smtClean="0"/>
              <a:t>Want to reconcile BRIDG version numbers (e.g. 5.2.1) with HL7 release numbers (e.g. R5)</a:t>
            </a:r>
          </a:p>
          <a:p>
            <a:r>
              <a:rPr lang="en-US" dirty="0" smtClean="0"/>
              <a:t>Ed and Wendy will work with Lynn </a:t>
            </a:r>
            <a:r>
              <a:rPr lang="en-US" dirty="0" err="1" smtClean="0"/>
              <a:t>Laakso</a:t>
            </a:r>
            <a:r>
              <a:rPr lang="en-US" dirty="0" smtClean="0"/>
              <a:t> to bring things up to </a:t>
            </a:r>
            <a:r>
              <a:rPr lang="en-US" dirty="0" smtClean="0"/>
              <a:t>date</a:t>
            </a:r>
          </a:p>
          <a:p>
            <a:pPr lvl="1"/>
            <a:r>
              <a:rPr lang="en-US" dirty="0" smtClean="0"/>
              <a:t>Include discussion of requirement that all master documents be stored on Confluence vs bridgmodel.nci.nih.gov &amp; </a:t>
            </a:r>
            <a:r>
              <a:rPr lang="en-US" dirty="0" err="1" smtClean="0"/>
              <a:t>github</a:t>
            </a:r>
            <a:endParaRPr lang="en-US" dirty="0" smtClean="0"/>
          </a:p>
          <a:p>
            <a:endParaRPr lang="en-US" dirty="0"/>
          </a:p>
        </p:txBody>
      </p:sp>
    </p:spTree>
    <p:extLst>
      <p:ext uri="{BB962C8B-B14F-4D97-AF65-F5344CB8AC3E}">
        <p14:creationId xmlns:p14="http://schemas.microsoft.com/office/powerpoint/2010/main" val="3311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NCI Cancer Ecosystem</a:t>
            </a:r>
            <a:endParaRPr lang="en-US" dirty="0"/>
          </a:p>
        </p:txBody>
      </p:sp>
      <p:sp>
        <p:nvSpPr>
          <p:cNvPr id="3" name="Content Placeholder 2"/>
          <p:cNvSpPr>
            <a:spLocks noGrp="1"/>
          </p:cNvSpPr>
          <p:nvPr>
            <p:ph idx="1"/>
          </p:nvPr>
        </p:nvSpPr>
        <p:spPr>
          <a:xfrm>
            <a:off x="838200" y="1825624"/>
            <a:ext cx="10515600" cy="4893227"/>
          </a:xfrm>
        </p:spPr>
        <p:txBody>
          <a:bodyPr/>
          <a:lstStyle/>
          <a:p>
            <a:r>
              <a:rPr lang="en-US" dirty="0" smtClean="0"/>
              <a:t>Leveraging BRIDG for Data </a:t>
            </a:r>
            <a:r>
              <a:rPr lang="en-US" dirty="0" smtClean="0"/>
              <a:t>Commons</a:t>
            </a:r>
          </a:p>
          <a:p>
            <a:r>
              <a:rPr lang="en-US" dirty="0" smtClean="0"/>
              <a:t>Comments from Ed Helton</a:t>
            </a:r>
          </a:p>
          <a:p>
            <a:pPr lvl="1"/>
            <a:r>
              <a:rPr lang="en-US" dirty="0" smtClean="0"/>
              <a:t>Drivers:  FDA Cures Act, Beau Biden Moonshot =&gt; Blue Ribbon Panel identified top 10 things </a:t>
            </a:r>
            <a:endParaRPr lang="en-US" dirty="0" smtClean="0"/>
          </a:p>
        </p:txBody>
      </p:sp>
    </p:spTree>
    <p:extLst>
      <p:ext uri="{BB962C8B-B14F-4D97-AF65-F5344CB8AC3E}">
        <p14:creationId xmlns:p14="http://schemas.microsoft.com/office/powerpoint/2010/main" val="1890944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659</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BRIDG Update</vt:lpstr>
      <vt:lpstr>Agenda</vt:lpstr>
      <vt:lpstr>BRIDG 5.2.1 Released</vt:lpstr>
      <vt:lpstr>PowerPoint Presentation</vt:lpstr>
      <vt:lpstr>BRIDG 5.3 PSS Summary</vt:lpstr>
      <vt:lpstr>BRIDG 5.3 PSS:  SDTM 3.2</vt:lpstr>
      <vt:lpstr>BRIDG 5.3 PSS:  NBIA</vt:lpstr>
      <vt:lpstr>Updating BRIDG Documentation at HL7</vt:lpstr>
      <vt:lpstr>NCI Cancer Ecosystem</vt:lpstr>
      <vt:lpstr>BRIDG Web Site</vt:lpstr>
      <vt:lpstr>BRIDG Implementation Best Practices Document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 Update</dc:title>
  <dc:creator>wverhoef</dc:creator>
  <cp:lastModifiedBy>wverhoef</cp:lastModifiedBy>
  <cp:revision>25</cp:revision>
  <dcterms:created xsi:type="dcterms:W3CDTF">2019-01-15T04:35:33Z</dcterms:created>
  <dcterms:modified xsi:type="dcterms:W3CDTF">2019-01-15T18:40:36Z</dcterms:modified>
</cp:coreProperties>
</file>