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92" r:id="rId4"/>
    <p:sldId id="291" r:id="rId5"/>
    <p:sldId id="286" r:id="rId6"/>
    <p:sldId id="288" r:id="rId7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Tucker" initials="J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292929"/>
    <a:srgbClr val="5F5F5F"/>
    <a:srgbClr val="333333"/>
    <a:srgbClr val="AFAFFF"/>
    <a:srgbClr val="FF0000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94748" autoAdjust="0"/>
  </p:normalViewPr>
  <p:slideViewPr>
    <p:cSldViewPr>
      <p:cViewPr varScale="1">
        <p:scale>
          <a:sx n="70" d="100"/>
          <a:sy n="70" d="100"/>
        </p:scale>
        <p:origin x="-3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6BC92-1C87-484B-A2B9-EFE454ED4975}" type="doc">
      <dgm:prSet loTypeId="urn:microsoft.com/office/officeart/2005/8/layout/hierarchy2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16D14324-BE19-48DD-A052-2D4422F763AF}">
      <dgm:prSet phldrT="[Text]"/>
      <dgm:spPr/>
      <dgm:t>
        <a:bodyPr/>
        <a:lstStyle/>
        <a:p>
          <a:r>
            <a:rPr lang="en-US" dirty="0" smtClean="0"/>
            <a:t>Nurses</a:t>
          </a:r>
        </a:p>
        <a:p>
          <a:r>
            <a:rPr lang="en-US" dirty="0" smtClean="0"/>
            <a:t>CRA</a:t>
          </a:r>
          <a:endParaRPr lang="en-US" dirty="0"/>
        </a:p>
      </dgm:t>
    </dgm:pt>
    <dgm:pt modelId="{6FE50D18-943D-44C9-A1C7-1E3585079F63}" type="parTrans" cxnId="{060281C4-16D9-467C-9081-79AFF7DBBB65}">
      <dgm:prSet/>
      <dgm:spPr/>
      <dgm:t>
        <a:bodyPr/>
        <a:lstStyle/>
        <a:p>
          <a:endParaRPr lang="en-US"/>
        </a:p>
      </dgm:t>
    </dgm:pt>
    <dgm:pt modelId="{889B6859-E4C2-403D-8617-5D5DD4996618}" type="sibTrans" cxnId="{060281C4-16D9-467C-9081-79AFF7DBBB65}">
      <dgm:prSet/>
      <dgm:spPr/>
      <dgm:t>
        <a:bodyPr/>
        <a:lstStyle/>
        <a:p>
          <a:endParaRPr lang="en-US"/>
        </a:p>
      </dgm:t>
    </dgm:pt>
    <dgm:pt modelId="{22BA0F7C-35AA-428E-B82A-041192A6E0E3}">
      <dgm:prSet phldrT="[Text]"/>
      <dgm:spPr/>
      <dgm:t>
        <a:bodyPr/>
        <a:lstStyle/>
        <a:p>
          <a:r>
            <a:rPr lang="en-US" dirty="0" smtClean="0"/>
            <a:t>PI</a:t>
          </a:r>
          <a:endParaRPr lang="en-US" dirty="0"/>
        </a:p>
      </dgm:t>
    </dgm:pt>
    <dgm:pt modelId="{B991EC2B-DE17-475C-9AFB-87BD45FB6B4C}" type="parTrans" cxnId="{2DEC88B5-202B-4420-95AD-231CCFC9A1F5}">
      <dgm:prSet/>
      <dgm:spPr/>
      <dgm:t>
        <a:bodyPr/>
        <a:lstStyle/>
        <a:p>
          <a:endParaRPr lang="en-US"/>
        </a:p>
      </dgm:t>
    </dgm:pt>
    <dgm:pt modelId="{FA925B9C-2763-4DDB-82C0-926452C186CA}" type="sibTrans" cxnId="{2DEC88B5-202B-4420-95AD-231CCFC9A1F5}">
      <dgm:prSet/>
      <dgm:spPr/>
      <dgm:t>
        <a:bodyPr/>
        <a:lstStyle/>
        <a:p>
          <a:endParaRPr lang="en-US"/>
        </a:p>
      </dgm:t>
    </dgm:pt>
    <dgm:pt modelId="{887CA356-BD88-4EDE-B73C-26568C53192E}">
      <dgm:prSet phldrT="[Text]"/>
      <dgm:spPr/>
      <dgm:t>
        <a:bodyPr/>
        <a:lstStyle/>
        <a:p>
          <a:r>
            <a:rPr lang="en-US" dirty="0" smtClean="0"/>
            <a:t>Protocol Managers</a:t>
          </a:r>
          <a:endParaRPr lang="en-US" dirty="0"/>
        </a:p>
      </dgm:t>
    </dgm:pt>
    <dgm:pt modelId="{4D4E4CAA-041C-4C47-83EF-6C4EB3F27A54}" type="parTrans" cxnId="{EADE50E3-ECC8-4546-898D-758BAD8503D7}">
      <dgm:prSet/>
      <dgm:spPr/>
      <dgm:t>
        <a:bodyPr/>
        <a:lstStyle/>
        <a:p>
          <a:endParaRPr lang="en-US"/>
        </a:p>
      </dgm:t>
    </dgm:pt>
    <dgm:pt modelId="{914182BB-54E7-4327-9F9E-B97AB9C91B93}" type="sibTrans" cxnId="{EADE50E3-ECC8-4546-898D-758BAD8503D7}">
      <dgm:prSet/>
      <dgm:spPr/>
      <dgm:t>
        <a:bodyPr/>
        <a:lstStyle/>
        <a:p>
          <a:endParaRPr lang="en-US"/>
        </a:p>
      </dgm:t>
    </dgm:pt>
    <dgm:pt modelId="{771E9473-C502-4E6B-BBD8-052C6642F459}">
      <dgm:prSet phldrT="[Text]"/>
      <dgm:spPr/>
      <dgm:t>
        <a:bodyPr/>
        <a:lstStyle/>
        <a:p>
          <a:r>
            <a:rPr lang="en-US" dirty="0" smtClean="0"/>
            <a:t>Event Managers</a:t>
          </a:r>
          <a:endParaRPr lang="en-US" dirty="0"/>
        </a:p>
      </dgm:t>
    </dgm:pt>
    <dgm:pt modelId="{D6FC72DE-5D43-43EB-8AA3-6FD0B9A47E43}" type="parTrans" cxnId="{E5AA470E-8515-4B44-942E-8720C8FBA8D8}">
      <dgm:prSet/>
      <dgm:spPr/>
      <dgm:t>
        <a:bodyPr/>
        <a:lstStyle/>
        <a:p>
          <a:endParaRPr lang="en-US"/>
        </a:p>
      </dgm:t>
    </dgm:pt>
    <dgm:pt modelId="{8473FE5E-E680-40DA-ACF1-DDDB31F3BE94}" type="sibTrans" cxnId="{E5AA470E-8515-4B44-942E-8720C8FBA8D8}">
      <dgm:prSet/>
      <dgm:spPr/>
      <dgm:t>
        <a:bodyPr/>
        <a:lstStyle/>
        <a:p>
          <a:endParaRPr lang="en-US"/>
        </a:p>
      </dgm:t>
    </dgm:pt>
    <dgm:pt modelId="{DC5203DC-F202-4FC1-872E-82A564ACCF77}">
      <dgm:prSet phldrT="[Text]"/>
      <dgm:spPr/>
      <dgm:t>
        <a:bodyPr/>
        <a:lstStyle/>
        <a:p>
          <a:r>
            <a:rPr lang="en-US" dirty="0" smtClean="0"/>
            <a:t>MD</a:t>
          </a:r>
          <a:endParaRPr lang="en-US" dirty="0"/>
        </a:p>
      </dgm:t>
    </dgm:pt>
    <dgm:pt modelId="{D254B40A-CC4E-430F-B4B6-528F4E939EEC}" type="parTrans" cxnId="{1E883B54-EC1F-458E-8C9D-8226E748A36D}">
      <dgm:prSet/>
      <dgm:spPr/>
      <dgm:t>
        <a:bodyPr/>
        <a:lstStyle/>
        <a:p>
          <a:endParaRPr lang="en-US"/>
        </a:p>
      </dgm:t>
    </dgm:pt>
    <dgm:pt modelId="{4353873B-9B82-4CEA-91D0-0D1B45A5B856}" type="sibTrans" cxnId="{1E883B54-EC1F-458E-8C9D-8226E748A36D}">
      <dgm:prSet/>
      <dgm:spPr/>
      <dgm:t>
        <a:bodyPr/>
        <a:lstStyle/>
        <a:p>
          <a:endParaRPr lang="en-US"/>
        </a:p>
      </dgm:t>
    </dgm:pt>
    <dgm:pt modelId="{BFB61CBA-5195-4489-B2EA-48B9EA4E0C3D}" type="pres">
      <dgm:prSet presAssocID="{94D6BC92-1C87-484B-A2B9-EFE454ED497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CA2C8A-3EDC-4FED-A248-838BB1372857}" type="pres">
      <dgm:prSet presAssocID="{16D14324-BE19-48DD-A052-2D4422F763AF}" presName="root1" presStyleCnt="0"/>
      <dgm:spPr/>
    </dgm:pt>
    <dgm:pt modelId="{214A53CE-B548-4C25-AEC8-426B1979EFDF}" type="pres">
      <dgm:prSet presAssocID="{16D14324-BE19-48DD-A052-2D4422F763A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0C9EA-D8B5-4739-9A87-A2F7C6C7E8AA}" type="pres">
      <dgm:prSet presAssocID="{16D14324-BE19-48DD-A052-2D4422F763AF}" presName="level2hierChild" presStyleCnt="0"/>
      <dgm:spPr/>
    </dgm:pt>
    <dgm:pt modelId="{96EE6FEE-8320-4975-841F-4149A761083F}" type="pres">
      <dgm:prSet presAssocID="{B991EC2B-DE17-475C-9AFB-87BD45FB6B4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0897572-1E72-417E-8623-08084F8B0AF3}" type="pres">
      <dgm:prSet presAssocID="{B991EC2B-DE17-475C-9AFB-87BD45FB6B4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78D958B-7F84-4E43-AC70-69BD6173A824}" type="pres">
      <dgm:prSet presAssocID="{22BA0F7C-35AA-428E-B82A-041192A6E0E3}" presName="root2" presStyleCnt="0"/>
      <dgm:spPr/>
    </dgm:pt>
    <dgm:pt modelId="{7593D4FF-DEC5-407D-8B83-95ACDFBBB48E}" type="pres">
      <dgm:prSet presAssocID="{22BA0F7C-35AA-428E-B82A-041192A6E0E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36AC47-488A-47D4-A927-E0BF99CFEF16}" type="pres">
      <dgm:prSet presAssocID="{22BA0F7C-35AA-428E-B82A-041192A6E0E3}" presName="level3hierChild" presStyleCnt="0"/>
      <dgm:spPr/>
    </dgm:pt>
    <dgm:pt modelId="{08DE57A0-6A66-4E77-99AC-2B6AD5809767}" type="pres">
      <dgm:prSet presAssocID="{4D4E4CAA-041C-4C47-83EF-6C4EB3F27A54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AED2300E-1A15-4231-BD61-D8D3E617A337}" type="pres">
      <dgm:prSet presAssocID="{4D4E4CAA-041C-4C47-83EF-6C4EB3F27A54}" presName="connTx" presStyleLbl="parChTrans1D3" presStyleIdx="0" presStyleCnt="2"/>
      <dgm:spPr/>
      <dgm:t>
        <a:bodyPr/>
        <a:lstStyle/>
        <a:p>
          <a:endParaRPr lang="en-US"/>
        </a:p>
      </dgm:t>
    </dgm:pt>
    <dgm:pt modelId="{24C3DA13-B7F6-4AF6-BA61-CCB365AB0D2D}" type="pres">
      <dgm:prSet presAssocID="{887CA356-BD88-4EDE-B73C-26568C53192E}" presName="root2" presStyleCnt="0"/>
      <dgm:spPr/>
    </dgm:pt>
    <dgm:pt modelId="{2EB792A8-D8D3-4773-97D2-A2651ABA0A2B}" type="pres">
      <dgm:prSet presAssocID="{887CA356-BD88-4EDE-B73C-26568C53192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011E3D-F017-431F-B26E-B85E953B36F7}" type="pres">
      <dgm:prSet presAssocID="{887CA356-BD88-4EDE-B73C-26568C53192E}" presName="level3hierChild" presStyleCnt="0"/>
      <dgm:spPr/>
    </dgm:pt>
    <dgm:pt modelId="{F1605E52-1D47-445B-BF5F-84FF195A7A8E}" type="pres">
      <dgm:prSet presAssocID="{D6FC72DE-5D43-43EB-8AA3-6FD0B9A47E4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9EFF7A6-74C5-4E20-9207-1DDC16B8E842}" type="pres">
      <dgm:prSet presAssocID="{D6FC72DE-5D43-43EB-8AA3-6FD0B9A47E4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66E86D49-7259-4FBD-9C69-E531B5D45CDA}" type="pres">
      <dgm:prSet presAssocID="{771E9473-C502-4E6B-BBD8-052C6642F459}" presName="root2" presStyleCnt="0"/>
      <dgm:spPr/>
    </dgm:pt>
    <dgm:pt modelId="{0023F84E-8597-4262-8206-81AD2B0546C5}" type="pres">
      <dgm:prSet presAssocID="{771E9473-C502-4E6B-BBD8-052C6642F459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B09E7-ACE8-43E4-8466-DD5EAE9E176C}" type="pres">
      <dgm:prSet presAssocID="{771E9473-C502-4E6B-BBD8-052C6642F459}" presName="level3hierChild" presStyleCnt="0"/>
      <dgm:spPr/>
    </dgm:pt>
    <dgm:pt modelId="{086B1388-373D-4A00-ACB5-FB7C1906E33B}" type="pres">
      <dgm:prSet presAssocID="{D254B40A-CC4E-430F-B4B6-528F4E939EE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7D4C6366-13BB-4E38-94A9-1FD9043A9CFF}" type="pres">
      <dgm:prSet presAssocID="{D254B40A-CC4E-430F-B4B6-528F4E939EE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6E557A5-C7B0-4530-AB20-ED832A687305}" type="pres">
      <dgm:prSet presAssocID="{DC5203DC-F202-4FC1-872E-82A564ACCF77}" presName="root2" presStyleCnt="0"/>
      <dgm:spPr/>
    </dgm:pt>
    <dgm:pt modelId="{A06FAEE8-4095-443C-B031-FA20B86C7E03}" type="pres">
      <dgm:prSet presAssocID="{DC5203DC-F202-4FC1-872E-82A564ACCF7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36A45-8DBD-4D9F-B07F-0B89EB8B5F60}" type="pres">
      <dgm:prSet presAssocID="{DC5203DC-F202-4FC1-872E-82A564ACCF77}" presName="level3hierChild" presStyleCnt="0"/>
      <dgm:spPr/>
    </dgm:pt>
  </dgm:ptLst>
  <dgm:cxnLst>
    <dgm:cxn modelId="{06896F3E-14D2-4F2A-B360-DCAAB51A88C9}" type="presOf" srcId="{16D14324-BE19-48DD-A052-2D4422F763AF}" destId="{214A53CE-B548-4C25-AEC8-426B1979EFDF}" srcOrd="0" destOrd="0" presId="urn:microsoft.com/office/officeart/2005/8/layout/hierarchy2"/>
    <dgm:cxn modelId="{41BAA9C9-BB81-438A-A4E3-D7DB95A8F73C}" type="presOf" srcId="{771E9473-C502-4E6B-BBD8-052C6642F459}" destId="{0023F84E-8597-4262-8206-81AD2B0546C5}" srcOrd="0" destOrd="0" presId="urn:microsoft.com/office/officeart/2005/8/layout/hierarchy2"/>
    <dgm:cxn modelId="{0AFCBA0C-F6A4-4B0C-BCA6-3845E09301B1}" type="presOf" srcId="{D254B40A-CC4E-430F-B4B6-528F4E939EEC}" destId="{086B1388-373D-4A00-ACB5-FB7C1906E33B}" srcOrd="0" destOrd="0" presId="urn:microsoft.com/office/officeart/2005/8/layout/hierarchy2"/>
    <dgm:cxn modelId="{17CF1774-3F29-40CC-A278-C58C40CF83F4}" type="presOf" srcId="{B991EC2B-DE17-475C-9AFB-87BD45FB6B4C}" destId="{96EE6FEE-8320-4975-841F-4149A761083F}" srcOrd="0" destOrd="0" presId="urn:microsoft.com/office/officeart/2005/8/layout/hierarchy2"/>
    <dgm:cxn modelId="{F1A7FCE0-500E-4C29-9965-DEFC7084A3E4}" type="presOf" srcId="{4D4E4CAA-041C-4C47-83EF-6C4EB3F27A54}" destId="{08DE57A0-6A66-4E77-99AC-2B6AD5809767}" srcOrd="0" destOrd="0" presId="urn:microsoft.com/office/officeart/2005/8/layout/hierarchy2"/>
    <dgm:cxn modelId="{41AA6B5B-9622-43D3-A474-D35C0241C48C}" type="presOf" srcId="{4D4E4CAA-041C-4C47-83EF-6C4EB3F27A54}" destId="{AED2300E-1A15-4231-BD61-D8D3E617A337}" srcOrd="1" destOrd="0" presId="urn:microsoft.com/office/officeart/2005/8/layout/hierarchy2"/>
    <dgm:cxn modelId="{E8EA9F87-2BC9-453D-9389-76E1742573D2}" type="presOf" srcId="{D254B40A-CC4E-430F-B4B6-528F4E939EEC}" destId="{7D4C6366-13BB-4E38-94A9-1FD9043A9CFF}" srcOrd="1" destOrd="0" presId="urn:microsoft.com/office/officeart/2005/8/layout/hierarchy2"/>
    <dgm:cxn modelId="{5F546172-519C-4C52-94FE-148485F4CFBD}" type="presOf" srcId="{DC5203DC-F202-4FC1-872E-82A564ACCF77}" destId="{A06FAEE8-4095-443C-B031-FA20B86C7E03}" srcOrd="0" destOrd="0" presId="urn:microsoft.com/office/officeart/2005/8/layout/hierarchy2"/>
    <dgm:cxn modelId="{8FDE9F61-1D54-4AD1-BF0C-F269218AA6A6}" type="presOf" srcId="{22BA0F7C-35AA-428E-B82A-041192A6E0E3}" destId="{7593D4FF-DEC5-407D-8B83-95ACDFBBB48E}" srcOrd="0" destOrd="0" presId="urn:microsoft.com/office/officeart/2005/8/layout/hierarchy2"/>
    <dgm:cxn modelId="{060281C4-16D9-467C-9081-79AFF7DBBB65}" srcId="{94D6BC92-1C87-484B-A2B9-EFE454ED4975}" destId="{16D14324-BE19-48DD-A052-2D4422F763AF}" srcOrd="0" destOrd="0" parTransId="{6FE50D18-943D-44C9-A1C7-1E3585079F63}" sibTransId="{889B6859-E4C2-403D-8617-5D5DD4996618}"/>
    <dgm:cxn modelId="{20B74CAE-7EBE-4AC3-AD1F-A30878C056B7}" type="presOf" srcId="{887CA356-BD88-4EDE-B73C-26568C53192E}" destId="{2EB792A8-D8D3-4773-97D2-A2651ABA0A2B}" srcOrd="0" destOrd="0" presId="urn:microsoft.com/office/officeart/2005/8/layout/hierarchy2"/>
    <dgm:cxn modelId="{E5AA470E-8515-4B44-942E-8720C8FBA8D8}" srcId="{22BA0F7C-35AA-428E-B82A-041192A6E0E3}" destId="{771E9473-C502-4E6B-BBD8-052C6642F459}" srcOrd="1" destOrd="0" parTransId="{D6FC72DE-5D43-43EB-8AA3-6FD0B9A47E43}" sibTransId="{8473FE5E-E680-40DA-ACF1-DDDB31F3BE94}"/>
    <dgm:cxn modelId="{6A5F0B4E-0EC2-46FC-8D69-61F3F52990CD}" type="presOf" srcId="{B991EC2B-DE17-475C-9AFB-87BD45FB6B4C}" destId="{C0897572-1E72-417E-8623-08084F8B0AF3}" srcOrd="1" destOrd="0" presId="urn:microsoft.com/office/officeart/2005/8/layout/hierarchy2"/>
    <dgm:cxn modelId="{2DEC88B5-202B-4420-95AD-231CCFC9A1F5}" srcId="{16D14324-BE19-48DD-A052-2D4422F763AF}" destId="{22BA0F7C-35AA-428E-B82A-041192A6E0E3}" srcOrd="0" destOrd="0" parTransId="{B991EC2B-DE17-475C-9AFB-87BD45FB6B4C}" sibTransId="{FA925B9C-2763-4DDB-82C0-926452C186CA}"/>
    <dgm:cxn modelId="{EADE50E3-ECC8-4546-898D-758BAD8503D7}" srcId="{22BA0F7C-35AA-428E-B82A-041192A6E0E3}" destId="{887CA356-BD88-4EDE-B73C-26568C53192E}" srcOrd="0" destOrd="0" parTransId="{4D4E4CAA-041C-4C47-83EF-6C4EB3F27A54}" sibTransId="{914182BB-54E7-4327-9F9E-B97AB9C91B93}"/>
    <dgm:cxn modelId="{1E883B54-EC1F-458E-8C9D-8226E748A36D}" srcId="{16D14324-BE19-48DD-A052-2D4422F763AF}" destId="{DC5203DC-F202-4FC1-872E-82A564ACCF77}" srcOrd="1" destOrd="0" parTransId="{D254B40A-CC4E-430F-B4B6-528F4E939EEC}" sibTransId="{4353873B-9B82-4CEA-91D0-0D1B45A5B856}"/>
    <dgm:cxn modelId="{CBC04BA9-229D-4147-B573-C5C0C024204D}" type="presOf" srcId="{D6FC72DE-5D43-43EB-8AA3-6FD0B9A47E43}" destId="{49EFF7A6-74C5-4E20-9207-1DDC16B8E842}" srcOrd="1" destOrd="0" presId="urn:microsoft.com/office/officeart/2005/8/layout/hierarchy2"/>
    <dgm:cxn modelId="{7FF4DAFA-0959-4F38-B7BA-3E434FCE8C8C}" type="presOf" srcId="{94D6BC92-1C87-484B-A2B9-EFE454ED4975}" destId="{BFB61CBA-5195-4489-B2EA-48B9EA4E0C3D}" srcOrd="0" destOrd="0" presId="urn:microsoft.com/office/officeart/2005/8/layout/hierarchy2"/>
    <dgm:cxn modelId="{19192814-FEBA-4F1B-8171-32B560A6CE38}" type="presOf" srcId="{D6FC72DE-5D43-43EB-8AA3-6FD0B9A47E43}" destId="{F1605E52-1D47-445B-BF5F-84FF195A7A8E}" srcOrd="0" destOrd="0" presId="urn:microsoft.com/office/officeart/2005/8/layout/hierarchy2"/>
    <dgm:cxn modelId="{1D6BBAF0-EC7E-4D07-A4CF-68350B1C0B2F}" type="presParOf" srcId="{BFB61CBA-5195-4489-B2EA-48B9EA4E0C3D}" destId="{39CA2C8A-3EDC-4FED-A248-838BB1372857}" srcOrd="0" destOrd="0" presId="urn:microsoft.com/office/officeart/2005/8/layout/hierarchy2"/>
    <dgm:cxn modelId="{C19A332E-C33B-4DA6-823E-18E62BFB768E}" type="presParOf" srcId="{39CA2C8A-3EDC-4FED-A248-838BB1372857}" destId="{214A53CE-B548-4C25-AEC8-426B1979EFDF}" srcOrd="0" destOrd="0" presId="urn:microsoft.com/office/officeart/2005/8/layout/hierarchy2"/>
    <dgm:cxn modelId="{0FDE4F48-BC37-4222-8D09-2713F153593B}" type="presParOf" srcId="{39CA2C8A-3EDC-4FED-A248-838BB1372857}" destId="{4750C9EA-D8B5-4739-9A87-A2F7C6C7E8AA}" srcOrd="1" destOrd="0" presId="urn:microsoft.com/office/officeart/2005/8/layout/hierarchy2"/>
    <dgm:cxn modelId="{9E85405C-CC64-4A75-A554-1CD68C2018DE}" type="presParOf" srcId="{4750C9EA-D8B5-4739-9A87-A2F7C6C7E8AA}" destId="{96EE6FEE-8320-4975-841F-4149A761083F}" srcOrd="0" destOrd="0" presId="urn:microsoft.com/office/officeart/2005/8/layout/hierarchy2"/>
    <dgm:cxn modelId="{AEBEF2AD-EFE4-4865-8984-14D636033911}" type="presParOf" srcId="{96EE6FEE-8320-4975-841F-4149A761083F}" destId="{C0897572-1E72-417E-8623-08084F8B0AF3}" srcOrd="0" destOrd="0" presId="urn:microsoft.com/office/officeart/2005/8/layout/hierarchy2"/>
    <dgm:cxn modelId="{61985E1D-8B38-4AD9-A36D-1CD7EDCCDCC7}" type="presParOf" srcId="{4750C9EA-D8B5-4739-9A87-A2F7C6C7E8AA}" destId="{C78D958B-7F84-4E43-AC70-69BD6173A824}" srcOrd="1" destOrd="0" presId="urn:microsoft.com/office/officeart/2005/8/layout/hierarchy2"/>
    <dgm:cxn modelId="{CB90D62D-2009-459D-9B73-85F8516826C5}" type="presParOf" srcId="{C78D958B-7F84-4E43-AC70-69BD6173A824}" destId="{7593D4FF-DEC5-407D-8B83-95ACDFBBB48E}" srcOrd="0" destOrd="0" presId="urn:microsoft.com/office/officeart/2005/8/layout/hierarchy2"/>
    <dgm:cxn modelId="{4D948865-683E-4BB6-9851-0BF83919F5AD}" type="presParOf" srcId="{C78D958B-7F84-4E43-AC70-69BD6173A824}" destId="{EF36AC47-488A-47D4-A927-E0BF99CFEF16}" srcOrd="1" destOrd="0" presId="urn:microsoft.com/office/officeart/2005/8/layout/hierarchy2"/>
    <dgm:cxn modelId="{15CABA7C-5707-48F4-BC77-73F0CAFA8415}" type="presParOf" srcId="{EF36AC47-488A-47D4-A927-E0BF99CFEF16}" destId="{08DE57A0-6A66-4E77-99AC-2B6AD5809767}" srcOrd="0" destOrd="0" presId="urn:microsoft.com/office/officeart/2005/8/layout/hierarchy2"/>
    <dgm:cxn modelId="{9B3BA082-1D28-4054-A6D5-35CE3B03F128}" type="presParOf" srcId="{08DE57A0-6A66-4E77-99AC-2B6AD5809767}" destId="{AED2300E-1A15-4231-BD61-D8D3E617A337}" srcOrd="0" destOrd="0" presId="urn:microsoft.com/office/officeart/2005/8/layout/hierarchy2"/>
    <dgm:cxn modelId="{41287716-2BBB-4339-8AB3-3ACFE576279D}" type="presParOf" srcId="{EF36AC47-488A-47D4-A927-E0BF99CFEF16}" destId="{24C3DA13-B7F6-4AF6-BA61-CCB365AB0D2D}" srcOrd="1" destOrd="0" presId="urn:microsoft.com/office/officeart/2005/8/layout/hierarchy2"/>
    <dgm:cxn modelId="{A3E309CB-BE14-4377-B6A9-9D3C2B6F7BB8}" type="presParOf" srcId="{24C3DA13-B7F6-4AF6-BA61-CCB365AB0D2D}" destId="{2EB792A8-D8D3-4773-97D2-A2651ABA0A2B}" srcOrd="0" destOrd="0" presId="urn:microsoft.com/office/officeart/2005/8/layout/hierarchy2"/>
    <dgm:cxn modelId="{EB5179A0-E3BC-4FA7-912D-1F025F42979D}" type="presParOf" srcId="{24C3DA13-B7F6-4AF6-BA61-CCB365AB0D2D}" destId="{AB011E3D-F017-431F-B26E-B85E953B36F7}" srcOrd="1" destOrd="0" presId="urn:microsoft.com/office/officeart/2005/8/layout/hierarchy2"/>
    <dgm:cxn modelId="{C665E581-B371-4C2F-9A88-CF2DBF10A9D0}" type="presParOf" srcId="{EF36AC47-488A-47D4-A927-E0BF99CFEF16}" destId="{F1605E52-1D47-445B-BF5F-84FF195A7A8E}" srcOrd="2" destOrd="0" presId="urn:microsoft.com/office/officeart/2005/8/layout/hierarchy2"/>
    <dgm:cxn modelId="{749F1F5C-1D64-4D7B-B192-536182279023}" type="presParOf" srcId="{F1605E52-1D47-445B-BF5F-84FF195A7A8E}" destId="{49EFF7A6-74C5-4E20-9207-1DDC16B8E842}" srcOrd="0" destOrd="0" presId="urn:microsoft.com/office/officeart/2005/8/layout/hierarchy2"/>
    <dgm:cxn modelId="{10C3E2EF-8132-4519-B1F0-C811C13798D6}" type="presParOf" srcId="{EF36AC47-488A-47D4-A927-E0BF99CFEF16}" destId="{66E86D49-7259-4FBD-9C69-E531B5D45CDA}" srcOrd="3" destOrd="0" presId="urn:microsoft.com/office/officeart/2005/8/layout/hierarchy2"/>
    <dgm:cxn modelId="{E31F7B29-6C8E-4CC1-92A2-D3A12E6B2372}" type="presParOf" srcId="{66E86D49-7259-4FBD-9C69-E531B5D45CDA}" destId="{0023F84E-8597-4262-8206-81AD2B0546C5}" srcOrd="0" destOrd="0" presId="urn:microsoft.com/office/officeart/2005/8/layout/hierarchy2"/>
    <dgm:cxn modelId="{895FB209-A0F1-487F-B1BA-0AD8CF67C5B1}" type="presParOf" srcId="{66E86D49-7259-4FBD-9C69-E531B5D45CDA}" destId="{FB4B09E7-ACE8-43E4-8466-DD5EAE9E176C}" srcOrd="1" destOrd="0" presId="urn:microsoft.com/office/officeart/2005/8/layout/hierarchy2"/>
    <dgm:cxn modelId="{932C043F-5F94-474A-99CC-1624A4BDF16A}" type="presParOf" srcId="{4750C9EA-D8B5-4739-9A87-A2F7C6C7E8AA}" destId="{086B1388-373D-4A00-ACB5-FB7C1906E33B}" srcOrd="2" destOrd="0" presId="urn:microsoft.com/office/officeart/2005/8/layout/hierarchy2"/>
    <dgm:cxn modelId="{6D01453B-B4E5-4D85-8079-016444C68D8F}" type="presParOf" srcId="{086B1388-373D-4A00-ACB5-FB7C1906E33B}" destId="{7D4C6366-13BB-4E38-94A9-1FD9043A9CFF}" srcOrd="0" destOrd="0" presId="urn:microsoft.com/office/officeart/2005/8/layout/hierarchy2"/>
    <dgm:cxn modelId="{A0CE9FCE-1532-42DE-B051-BA2D9BA452CB}" type="presParOf" srcId="{4750C9EA-D8B5-4739-9A87-A2F7C6C7E8AA}" destId="{66E557A5-C7B0-4530-AB20-ED832A687305}" srcOrd="3" destOrd="0" presId="urn:microsoft.com/office/officeart/2005/8/layout/hierarchy2"/>
    <dgm:cxn modelId="{E22D08DA-661F-4567-BEB2-E78FEE785CC7}" type="presParOf" srcId="{66E557A5-C7B0-4530-AB20-ED832A687305}" destId="{A06FAEE8-4095-443C-B031-FA20B86C7E03}" srcOrd="0" destOrd="0" presId="urn:microsoft.com/office/officeart/2005/8/layout/hierarchy2"/>
    <dgm:cxn modelId="{8D53D16B-A625-4008-A855-8082656BE7E4}" type="presParOf" srcId="{66E557A5-C7B0-4530-AB20-ED832A687305}" destId="{97236A45-8DBD-4D9F-B07F-0B89EB8B5F60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87997442-8030-4867-A293-88B13317D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339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3" tIns="46371" rIns="92743" bIns="4637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FBC42104-AABD-4EE6-8904-B18595EB1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53A9F6-9C67-469D-9A83-14155E07A03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35500" cy="3476625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03725"/>
            <a:ext cx="5597525" cy="41719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82E99-30DD-4B36-BE15-173193F2236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2625"/>
            <a:ext cx="4664075" cy="34972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06900"/>
            <a:ext cx="5172075" cy="41814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07A9C-CD92-4D0C-B728-6798D083464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2625"/>
            <a:ext cx="4664075" cy="34972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06900"/>
            <a:ext cx="5172075" cy="41814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aBIG_updated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"/>
            <a:ext cx="70294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i="1">
                <a:solidFill>
                  <a:srgbClr val="AFAF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2/7/05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C30C1-B46F-4892-B433-35BCA9CD7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6334A-7634-445F-A2B0-B2F3DFCCA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4389D-E071-4449-9243-900B95D49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95285-276E-4FCE-9A58-84300C449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F01A6-AE3A-4E56-91C0-C56735B4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92C2D-9252-431A-BAFA-678736F9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5359A-9191-4526-94CE-004073575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7F17-2202-4408-A831-E935D5AF7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8B421-98B7-4864-83F7-941D1CB3E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50555-933C-4650-93F1-D53599DB2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CD7F6-E519-4BF5-A184-46C3B3296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aBIG_updated_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90600" y="6324600"/>
            <a:ext cx="70294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90687FE-9A18-4549-8263-1FCDAADA6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cicb@pop.nci.nih.gov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1100" y="1676400"/>
            <a:ext cx="6629400" cy="2593975"/>
          </a:xfrm>
        </p:spPr>
        <p:txBody>
          <a:bodyPr/>
          <a:lstStyle/>
          <a:p>
            <a:pPr eaLnBrk="1" hangingPunct="1"/>
            <a:r>
              <a:rPr lang="en-US" sz="4300" b="1" dirty="0" err="1" smtClean="0"/>
              <a:t>caAERS</a:t>
            </a:r>
            <a:r>
              <a:rPr lang="en-US" sz="4300" b="1" dirty="0" smtClean="0"/>
              <a:t> Overview:</a:t>
            </a:r>
            <a:r>
              <a:rPr lang="en-US" dirty="0" smtClean="0"/>
              <a:t> 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i="1" dirty="0" smtClean="0"/>
              <a:t/>
            </a:r>
            <a:br>
              <a:rPr lang="en-US" sz="1300" i="1" dirty="0" smtClean="0"/>
            </a:br>
            <a:r>
              <a:rPr lang="en-US" i="1" dirty="0" smtClean="0"/>
              <a:t> Integrating/Simplifying Adverse Event </a:t>
            </a:r>
            <a:r>
              <a:rPr lang="en-US" i="1" dirty="0" smtClean="0">
                <a:solidFill>
                  <a:srgbClr val="000099"/>
                </a:solidFill>
              </a:rPr>
              <a:t>Data Collection</a:t>
            </a:r>
            <a:r>
              <a:rPr lang="en-US" i="1" dirty="0" smtClean="0"/>
              <a:t>, Reporting and Analysis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95800"/>
            <a:ext cx="6629400" cy="175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2000" i="0" dirty="0" smtClean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i="0" dirty="0" smtClean="0">
                <a:solidFill>
                  <a:srgbClr val="333399"/>
                </a:solidFill>
              </a:rPr>
              <a:t>Workspace: caBIG CTMS Workspace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0" dirty="0" smtClean="0">
                <a:solidFill>
                  <a:srgbClr val="333399"/>
                </a:solidFill>
              </a:rPr>
              <a:t>Developer: Northwestern University/Semantic Bits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0" dirty="0" smtClean="0">
                <a:solidFill>
                  <a:srgbClr val="333399"/>
                </a:solidFill>
              </a:rPr>
              <a:t>Adopters: Mayo Clinic, Wake Forest </a:t>
            </a:r>
            <a:r>
              <a:rPr lang="en-US" sz="2000" i="0" dirty="0" smtClean="0">
                <a:solidFill>
                  <a:srgbClr val="333399"/>
                </a:solidFill>
              </a:rPr>
              <a:t>University</a:t>
            </a:r>
            <a:endParaRPr lang="en-US" sz="2000" i="0" dirty="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caAERS: </a:t>
            </a:r>
            <a:r>
              <a:rPr lang="en-US" sz="2800" b="1" smtClean="0"/>
              <a:t>ca</a:t>
            </a:r>
            <a:r>
              <a:rPr lang="en-US" sz="2800" smtClean="0"/>
              <a:t>BIG </a:t>
            </a:r>
            <a:r>
              <a:rPr lang="en-US" sz="2800" b="1" smtClean="0"/>
              <a:t>A</a:t>
            </a:r>
            <a:r>
              <a:rPr lang="en-US" sz="2800" smtClean="0"/>
              <a:t>dverse </a:t>
            </a:r>
            <a:r>
              <a:rPr lang="en-US" sz="2800" b="1" smtClean="0"/>
              <a:t>E</a:t>
            </a:r>
            <a:r>
              <a:rPr lang="en-US" sz="2800" smtClean="0"/>
              <a:t>vent </a:t>
            </a:r>
            <a:r>
              <a:rPr lang="en-US" sz="2800" b="1" smtClean="0"/>
              <a:t>R</a:t>
            </a:r>
            <a:r>
              <a:rPr lang="en-US" sz="2800" smtClean="0"/>
              <a:t>eporting </a:t>
            </a:r>
            <a:r>
              <a:rPr lang="en-US" sz="2800" b="1" smtClean="0"/>
              <a:t>S</a:t>
            </a:r>
            <a:r>
              <a:rPr lang="en-US" sz="2800" smtClean="0"/>
              <a:t>ystem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Web based, rules driven, single point of entry for all adverse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Can collect all study adverse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Configurable</a:t>
            </a:r>
            <a:r>
              <a:rPr lang="en-US" dirty="0" smtClean="0">
                <a:solidFill>
                  <a:schemeClr val="hlink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rule based determination of need for reporting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Automatic routing to multiple reporting agencies (local, institutional, FDA, CTEP, other sponsors,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Standardized terminology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Simultaneous capture of data for analytical and regulatory purposes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Primary user groups: researchers, clinicians, patient managers, biostatisticians</a:t>
            </a:r>
            <a:endParaRPr lang="en-US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9"/>
          <p:cNvGrpSpPr>
            <a:grpSpLocks/>
          </p:cNvGrpSpPr>
          <p:nvPr/>
        </p:nvGrpSpPr>
        <p:grpSpPr bwMode="auto">
          <a:xfrm>
            <a:off x="6553200" y="1676400"/>
            <a:ext cx="1646238" cy="2563813"/>
            <a:chOff x="4575" y="1838"/>
            <a:chExt cx="1037" cy="1615"/>
          </a:xfrm>
        </p:grpSpPr>
        <p:sp>
          <p:nvSpPr>
            <p:cNvPr id="18456" name="Rectangle 10"/>
            <p:cNvSpPr>
              <a:spLocks noChangeArrowheads="1"/>
            </p:cNvSpPr>
            <p:nvPr/>
          </p:nvSpPr>
          <p:spPr bwMode="auto">
            <a:xfrm>
              <a:off x="4579" y="1838"/>
              <a:ext cx="1024" cy="1615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100000">
                  <a:srgbClr val="CC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Coop Group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/>
              </a:r>
              <a:br>
                <a:rPr lang="en-US" sz="2000" b="1" i="1">
                  <a:solidFill>
                    <a:schemeClr val="bg1"/>
                  </a:solidFill>
                </a:rPr>
              </a:br>
              <a:r>
                <a:rPr lang="en-US" sz="2000" b="1" i="1">
                  <a:solidFill>
                    <a:schemeClr val="bg1"/>
                  </a:solidFill>
                </a:rPr>
                <a:t>Pharma Co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CTEP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DCP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US" sz="2000" b="1" i="1">
                <a:solidFill>
                  <a:schemeClr val="bg1"/>
                </a:solidFill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2000" b="1" i="1">
                  <a:solidFill>
                    <a:schemeClr val="bg1"/>
                  </a:solidFill>
                </a:rPr>
                <a:t>    FDA …</a:t>
              </a:r>
              <a:endParaRPr lang="en-US" b="1" i="1">
                <a:solidFill>
                  <a:schemeClr val="bg1"/>
                </a:solidFill>
              </a:endParaRPr>
            </a:p>
          </p:txBody>
        </p:sp>
        <p:sp>
          <p:nvSpPr>
            <p:cNvPr id="18457" name="Line 11"/>
            <p:cNvSpPr>
              <a:spLocks noChangeShapeType="1"/>
            </p:cNvSpPr>
            <p:nvPr/>
          </p:nvSpPr>
          <p:spPr bwMode="auto">
            <a:xfrm>
              <a:off x="4577" y="2161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8" name="Line 12"/>
            <p:cNvSpPr>
              <a:spLocks noChangeShapeType="1"/>
            </p:cNvSpPr>
            <p:nvPr/>
          </p:nvSpPr>
          <p:spPr bwMode="auto">
            <a:xfrm>
              <a:off x="4575" y="2481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Line 13"/>
            <p:cNvSpPr>
              <a:spLocks noChangeShapeType="1"/>
            </p:cNvSpPr>
            <p:nvPr/>
          </p:nvSpPr>
          <p:spPr bwMode="auto">
            <a:xfrm>
              <a:off x="4587" y="2808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Line 14"/>
            <p:cNvSpPr>
              <a:spLocks noChangeShapeType="1"/>
            </p:cNvSpPr>
            <p:nvPr/>
          </p:nvSpPr>
          <p:spPr bwMode="auto">
            <a:xfrm>
              <a:off x="4585" y="3156"/>
              <a:ext cx="102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434" name="Group 16"/>
          <p:cNvGrpSpPr>
            <a:grpSpLocks/>
          </p:cNvGrpSpPr>
          <p:nvPr/>
        </p:nvGrpSpPr>
        <p:grpSpPr bwMode="auto">
          <a:xfrm>
            <a:off x="1371600" y="4648200"/>
            <a:ext cx="1406525" cy="1360488"/>
            <a:chOff x="2600" y="2043"/>
            <a:chExt cx="1028" cy="1254"/>
          </a:xfrm>
        </p:grpSpPr>
        <p:sp>
          <p:nvSpPr>
            <p:cNvPr id="18453" name="Oval 17"/>
            <p:cNvSpPr>
              <a:spLocks noChangeArrowheads="1"/>
            </p:cNvSpPr>
            <p:nvPr/>
          </p:nvSpPr>
          <p:spPr bwMode="auto">
            <a:xfrm>
              <a:off x="2610" y="3008"/>
              <a:ext cx="1016" cy="289"/>
            </a:xfrm>
            <a:prstGeom prst="ellipse">
              <a:avLst/>
            </a:prstGeom>
            <a:gradFill rotWithShape="0">
              <a:gsLst>
                <a:gs pos="0">
                  <a:srgbClr val="AE0057"/>
                </a:gs>
                <a:gs pos="50000">
                  <a:srgbClr val="F00078"/>
                </a:gs>
                <a:gs pos="100000">
                  <a:srgbClr val="AE005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Rectangle 18"/>
            <p:cNvSpPr>
              <a:spLocks noChangeArrowheads="1"/>
            </p:cNvSpPr>
            <p:nvPr/>
          </p:nvSpPr>
          <p:spPr bwMode="auto">
            <a:xfrm>
              <a:off x="2612" y="2130"/>
              <a:ext cx="1016" cy="1012"/>
            </a:xfrm>
            <a:prstGeom prst="rect">
              <a:avLst/>
            </a:prstGeom>
            <a:gradFill rotWithShape="0">
              <a:gsLst>
                <a:gs pos="0">
                  <a:srgbClr val="AE0057"/>
                </a:gs>
                <a:gs pos="50000">
                  <a:srgbClr val="F00078"/>
                </a:gs>
                <a:gs pos="100000">
                  <a:srgbClr val="AE0057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 i="1">
                  <a:solidFill>
                    <a:srgbClr val="000000"/>
                  </a:solidFill>
                </a:rPr>
                <a:t>AE Data</a:t>
              </a:r>
            </a:p>
            <a:p>
              <a:pPr algn="ctr" eaLnBrk="0" hangingPunct="0"/>
              <a:r>
                <a:rPr lang="en-US" sz="2000" b="1" i="1">
                  <a:solidFill>
                    <a:srgbClr val="000000"/>
                  </a:solidFill>
                </a:rPr>
                <a:t>Warehouse</a:t>
              </a:r>
            </a:p>
          </p:txBody>
        </p:sp>
        <p:sp>
          <p:nvSpPr>
            <p:cNvPr id="18455" name="Oval 19"/>
            <p:cNvSpPr>
              <a:spLocks noChangeArrowheads="1"/>
            </p:cNvSpPr>
            <p:nvPr/>
          </p:nvSpPr>
          <p:spPr bwMode="auto">
            <a:xfrm>
              <a:off x="2600" y="2043"/>
              <a:ext cx="1016" cy="145"/>
            </a:xfrm>
            <a:prstGeom prst="ellipse">
              <a:avLst/>
            </a:prstGeom>
            <a:gradFill rotWithShape="0">
              <a:gsLst>
                <a:gs pos="0">
                  <a:srgbClr val="AE0057"/>
                </a:gs>
                <a:gs pos="50000">
                  <a:srgbClr val="F00078"/>
                </a:gs>
                <a:gs pos="100000">
                  <a:srgbClr val="AE005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Rectangle 22"/>
          <p:cNvSpPr>
            <a:spLocks noChangeArrowheads="1"/>
          </p:cNvSpPr>
          <p:nvPr/>
        </p:nvSpPr>
        <p:spPr bwMode="auto">
          <a:xfrm>
            <a:off x="1055688" y="2238375"/>
            <a:ext cx="1754187" cy="1728788"/>
          </a:xfrm>
          <a:prstGeom prst="rect">
            <a:avLst/>
          </a:prstGeom>
          <a:gradFill rotWithShape="0">
            <a:gsLst>
              <a:gs pos="0">
                <a:srgbClr val="C9A100"/>
              </a:gs>
              <a:gs pos="50000">
                <a:srgbClr val="FFCC00"/>
              </a:gs>
              <a:gs pos="100000">
                <a:srgbClr val="C9A1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i="1" dirty="0">
                <a:solidFill>
                  <a:srgbClr val="000000"/>
                </a:solidFill>
              </a:rPr>
              <a:t>Occurrence</a:t>
            </a:r>
            <a:br>
              <a:rPr lang="en-US" sz="2000" b="1" i="1" dirty="0">
                <a:solidFill>
                  <a:srgbClr val="000000"/>
                </a:solidFill>
              </a:rPr>
            </a:br>
            <a:r>
              <a:rPr lang="en-US" sz="2000" b="1" i="1" dirty="0">
                <a:solidFill>
                  <a:srgbClr val="000000"/>
                </a:solidFill>
              </a:rPr>
              <a:t>of Adverse</a:t>
            </a:r>
            <a:br>
              <a:rPr lang="en-US" sz="2000" b="1" i="1" dirty="0">
                <a:solidFill>
                  <a:srgbClr val="000000"/>
                </a:solidFill>
              </a:rPr>
            </a:br>
            <a:r>
              <a:rPr lang="en-US" sz="2000" b="1" i="1" dirty="0">
                <a:solidFill>
                  <a:srgbClr val="000000"/>
                </a:solidFill>
              </a:rPr>
              <a:t>Event within</a:t>
            </a:r>
            <a:br>
              <a:rPr lang="en-US" sz="2000" b="1" i="1" dirty="0">
                <a:solidFill>
                  <a:srgbClr val="000000"/>
                </a:solidFill>
              </a:rPr>
            </a:br>
            <a:r>
              <a:rPr lang="en-US" sz="2000" b="1" i="1" dirty="0"/>
              <a:t>a cancer trial</a:t>
            </a:r>
            <a:endParaRPr lang="en-US" b="1" i="1" dirty="0"/>
          </a:p>
        </p:txBody>
      </p:sp>
      <p:sp>
        <p:nvSpPr>
          <p:cNvPr id="18436" name="Line 24"/>
          <p:cNvSpPr>
            <a:spLocks noChangeShapeType="1"/>
          </p:cNvSpPr>
          <p:nvPr/>
        </p:nvSpPr>
        <p:spPr bwMode="auto">
          <a:xfrm>
            <a:off x="1981200" y="3962400"/>
            <a:ext cx="46038" cy="7239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Simplified Model (Current)</a:t>
            </a:r>
          </a:p>
        </p:txBody>
      </p:sp>
      <p:sp>
        <p:nvSpPr>
          <p:cNvPr id="18438" name="Line 24"/>
          <p:cNvSpPr>
            <a:spLocks noChangeShapeType="1"/>
          </p:cNvSpPr>
          <p:nvPr/>
        </p:nvSpPr>
        <p:spPr bwMode="auto">
          <a:xfrm flipV="1">
            <a:off x="2819400" y="3200400"/>
            <a:ext cx="533400" cy="46038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1" name="Diagram 30"/>
          <p:cNvGraphicFramePr/>
          <p:nvPr/>
        </p:nvGraphicFramePr>
        <p:xfrm>
          <a:off x="3352800" y="2057400"/>
          <a:ext cx="24384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40" name="Line 24"/>
          <p:cNvSpPr>
            <a:spLocks noChangeShapeType="1"/>
          </p:cNvSpPr>
          <p:nvPr/>
        </p:nvSpPr>
        <p:spPr bwMode="auto">
          <a:xfrm flipV="1">
            <a:off x="2819400" y="3200400"/>
            <a:ext cx="533400" cy="46038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24"/>
          <p:cNvSpPr>
            <a:spLocks noChangeShapeType="1"/>
          </p:cNvSpPr>
          <p:nvPr/>
        </p:nvSpPr>
        <p:spPr bwMode="auto">
          <a:xfrm flipV="1">
            <a:off x="5867400" y="1905000"/>
            <a:ext cx="685800" cy="11430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24"/>
          <p:cNvSpPr>
            <a:spLocks noChangeShapeType="1"/>
          </p:cNvSpPr>
          <p:nvPr/>
        </p:nvSpPr>
        <p:spPr bwMode="auto">
          <a:xfrm>
            <a:off x="5867400" y="3048000"/>
            <a:ext cx="685800" cy="9144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24"/>
          <p:cNvSpPr>
            <a:spLocks noChangeShapeType="1"/>
          </p:cNvSpPr>
          <p:nvPr/>
        </p:nvSpPr>
        <p:spPr bwMode="auto">
          <a:xfrm flipV="1">
            <a:off x="5791200" y="2971800"/>
            <a:ext cx="838200" cy="46038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24"/>
          <p:cNvSpPr>
            <a:spLocks noChangeShapeType="1"/>
          </p:cNvSpPr>
          <p:nvPr/>
        </p:nvSpPr>
        <p:spPr bwMode="auto">
          <a:xfrm flipV="1">
            <a:off x="5867400" y="2438400"/>
            <a:ext cx="685800" cy="6096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24"/>
          <p:cNvSpPr>
            <a:spLocks noChangeShapeType="1"/>
          </p:cNvSpPr>
          <p:nvPr/>
        </p:nvSpPr>
        <p:spPr bwMode="auto">
          <a:xfrm>
            <a:off x="5867400" y="3048000"/>
            <a:ext cx="685800" cy="457200"/>
          </a:xfrm>
          <a:prstGeom prst="line">
            <a:avLst/>
          </a:prstGeom>
          <a:noFill/>
          <a:ln w="88900">
            <a:solidFill>
              <a:srgbClr val="FFCC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TextBox 43"/>
          <p:cNvSpPr txBox="1">
            <a:spLocks noChangeArrowheads="1"/>
          </p:cNvSpPr>
          <p:nvPr/>
        </p:nvSpPr>
        <p:spPr bwMode="auto">
          <a:xfrm>
            <a:off x="3733800" y="1905000"/>
            <a:ext cx="1671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Manual reviews</a:t>
            </a:r>
          </a:p>
        </p:txBody>
      </p:sp>
      <p:sp>
        <p:nvSpPr>
          <p:cNvPr id="18447" name="TextBox 44"/>
          <p:cNvSpPr txBox="1">
            <a:spLocks noChangeArrowheads="1"/>
          </p:cNvSpPr>
          <p:nvPr/>
        </p:nvSpPr>
        <p:spPr bwMode="auto">
          <a:xfrm>
            <a:off x="3200400" y="4800600"/>
            <a:ext cx="3200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Manual/and or duplicate entries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4876800" y="35814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3048000" y="34290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2286000" y="42672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446" idx="2"/>
          </p:cNvCxnSpPr>
          <p:nvPr/>
        </p:nvCxnSpPr>
        <p:spPr>
          <a:xfrm rot="5400000">
            <a:off x="4016376" y="2341562"/>
            <a:ext cx="652462" cy="455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446" idx="2"/>
          </p:cNvCxnSpPr>
          <p:nvPr/>
        </p:nvCxnSpPr>
        <p:spPr>
          <a:xfrm rot="16200000" flipH="1">
            <a:off x="4473576" y="2339975"/>
            <a:ext cx="576262" cy="382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48200" y="1600200"/>
            <a:ext cx="3251200" cy="2563813"/>
            <a:chOff x="2899" y="1523"/>
            <a:chExt cx="2048" cy="1615"/>
          </a:xfrm>
        </p:grpSpPr>
        <p:grpSp>
          <p:nvGrpSpPr>
            <p:cNvPr id="20501" name="Group 3"/>
            <p:cNvGrpSpPr>
              <a:grpSpLocks/>
            </p:cNvGrpSpPr>
            <p:nvPr/>
          </p:nvGrpSpPr>
          <p:grpSpPr bwMode="auto">
            <a:xfrm>
              <a:off x="2899" y="1791"/>
              <a:ext cx="1096" cy="1148"/>
              <a:chOff x="2983" y="2071"/>
              <a:chExt cx="1096" cy="1148"/>
            </a:xfrm>
          </p:grpSpPr>
          <p:sp>
            <p:nvSpPr>
              <p:cNvPr id="20508" name="AutoShape 4"/>
              <p:cNvSpPr>
                <a:spLocks noChangeArrowheads="1"/>
              </p:cNvSpPr>
              <p:nvPr/>
            </p:nvSpPr>
            <p:spPr bwMode="auto">
              <a:xfrm rot="-1958475">
                <a:off x="2984" y="2071"/>
                <a:ext cx="1036" cy="190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9" name="AutoShape 5"/>
              <p:cNvSpPr>
                <a:spLocks noChangeArrowheads="1"/>
              </p:cNvSpPr>
              <p:nvPr/>
            </p:nvSpPr>
            <p:spPr bwMode="auto">
              <a:xfrm rot="-909204">
                <a:off x="3010" y="2314"/>
                <a:ext cx="1036" cy="190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0" name="AutoShape 6"/>
              <p:cNvSpPr>
                <a:spLocks noChangeArrowheads="1"/>
              </p:cNvSpPr>
              <p:nvPr/>
            </p:nvSpPr>
            <p:spPr bwMode="auto">
              <a:xfrm rot="-6073">
                <a:off x="3043" y="2550"/>
                <a:ext cx="1036" cy="190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1" name="AutoShape 7"/>
              <p:cNvSpPr>
                <a:spLocks noChangeArrowheads="1"/>
              </p:cNvSpPr>
              <p:nvPr/>
            </p:nvSpPr>
            <p:spPr bwMode="auto">
              <a:xfrm rot="577742">
                <a:off x="3041" y="2772"/>
                <a:ext cx="1036" cy="190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AutoShape 8"/>
              <p:cNvSpPr>
                <a:spLocks noChangeArrowheads="1"/>
              </p:cNvSpPr>
              <p:nvPr/>
            </p:nvSpPr>
            <p:spPr bwMode="auto">
              <a:xfrm rot="1241711">
                <a:off x="2983" y="3029"/>
                <a:ext cx="1036" cy="190"/>
              </a:xfrm>
              <a:prstGeom prst="rightArrow">
                <a:avLst>
                  <a:gd name="adj1" fmla="val 50000"/>
                  <a:gd name="adj2" fmla="val 136316"/>
                </a:avLst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2" name="Group 9"/>
            <p:cNvGrpSpPr>
              <a:grpSpLocks/>
            </p:cNvGrpSpPr>
            <p:nvPr/>
          </p:nvGrpSpPr>
          <p:grpSpPr bwMode="auto">
            <a:xfrm>
              <a:off x="3910" y="1523"/>
              <a:ext cx="1037" cy="1615"/>
              <a:chOff x="4575" y="1838"/>
              <a:chExt cx="1037" cy="1615"/>
            </a:xfrm>
          </p:grpSpPr>
          <p:sp>
            <p:nvSpPr>
              <p:cNvPr id="20503" name="Rectangle 10"/>
              <p:cNvSpPr>
                <a:spLocks noChangeArrowheads="1"/>
              </p:cNvSpPr>
              <p:nvPr/>
            </p:nvSpPr>
            <p:spPr bwMode="auto">
              <a:xfrm>
                <a:off x="4579" y="1838"/>
                <a:ext cx="1024" cy="1615"/>
              </a:xfrm>
              <a:prstGeom prst="rect">
                <a:avLst/>
              </a:prstGeom>
              <a:gradFill rotWithShape="0">
                <a:gsLst>
                  <a:gs pos="0">
                    <a:srgbClr val="5E4776"/>
                  </a:gs>
                  <a:gs pos="100000">
                    <a:srgbClr val="CC99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i="1">
                    <a:solidFill>
                      <a:schemeClr val="bg1"/>
                    </a:solidFill>
                  </a:rPr>
                  <a:t>Coop Group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i="1">
                    <a:solidFill>
                      <a:schemeClr val="bg1"/>
                    </a:solidFill>
                  </a:rPr>
                  <a:t/>
                </a:r>
                <a:br>
                  <a:rPr lang="en-US" sz="2000" b="1" i="1">
                    <a:solidFill>
                      <a:schemeClr val="bg1"/>
                    </a:solidFill>
                  </a:rPr>
                </a:br>
                <a:r>
                  <a:rPr lang="en-US" sz="2000" b="1" i="1">
                    <a:solidFill>
                      <a:schemeClr val="bg1"/>
                    </a:solidFill>
                  </a:rPr>
                  <a:t>Pharma Co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endParaRPr lang="en-US" sz="2000" b="1" i="1">
                  <a:solidFill>
                    <a:schemeClr val="bg1"/>
                  </a:solidFill>
                </a:endParaRP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i="1">
                    <a:solidFill>
                      <a:schemeClr val="bg1"/>
                    </a:solidFill>
                  </a:rPr>
                  <a:t>CTEP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endParaRPr lang="en-US" sz="2000" b="1" i="1">
                  <a:solidFill>
                    <a:schemeClr val="bg1"/>
                  </a:solidFill>
                </a:endParaRP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i="1">
                    <a:solidFill>
                      <a:schemeClr val="bg1"/>
                    </a:solidFill>
                  </a:rPr>
                  <a:t>DCP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endParaRPr lang="en-US" sz="2000" b="1" i="1">
                  <a:solidFill>
                    <a:schemeClr val="bg1"/>
                  </a:solidFill>
                </a:endParaRP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2000" b="1" i="1">
                    <a:solidFill>
                      <a:schemeClr val="bg1"/>
                    </a:solidFill>
                  </a:rPr>
                  <a:t>    FDA …</a:t>
                </a:r>
                <a:endParaRPr lang="en-US" b="1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504" name="Line 11"/>
              <p:cNvSpPr>
                <a:spLocks noChangeShapeType="1"/>
              </p:cNvSpPr>
              <p:nvPr/>
            </p:nvSpPr>
            <p:spPr bwMode="auto">
              <a:xfrm>
                <a:off x="4577" y="2161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5" name="Line 12"/>
              <p:cNvSpPr>
                <a:spLocks noChangeShapeType="1"/>
              </p:cNvSpPr>
              <p:nvPr/>
            </p:nvSpPr>
            <p:spPr bwMode="auto">
              <a:xfrm>
                <a:off x="4575" y="2481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6" name="Line 13"/>
              <p:cNvSpPr>
                <a:spLocks noChangeShapeType="1"/>
              </p:cNvSpPr>
              <p:nvPr/>
            </p:nvSpPr>
            <p:spPr bwMode="auto">
              <a:xfrm>
                <a:off x="4587" y="2808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07" name="Line 14"/>
              <p:cNvSpPr>
                <a:spLocks noChangeShapeType="1"/>
              </p:cNvSpPr>
              <p:nvPr/>
            </p:nvSpPr>
            <p:spPr bwMode="auto">
              <a:xfrm>
                <a:off x="4585" y="3156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860925" y="3714750"/>
            <a:ext cx="1751013" cy="2266950"/>
            <a:chOff x="3033" y="2615"/>
            <a:chExt cx="1103" cy="1428"/>
          </a:xfrm>
        </p:grpSpPr>
        <p:grpSp>
          <p:nvGrpSpPr>
            <p:cNvPr id="20495" name="Group 16"/>
            <p:cNvGrpSpPr>
              <a:grpSpLocks/>
            </p:cNvGrpSpPr>
            <p:nvPr/>
          </p:nvGrpSpPr>
          <p:grpSpPr bwMode="auto">
            <a:xfrm>
              <a:off x="3176" y="3186"/>
              <a:ext cx="886" cy="857"/>
              <a:chOff x="2600" y="2043"/>
              <a:chExt cx="1028" cy="1254"/>
            </a:xfrm>
          </p:grpSpPr>
          <p:sp>
            <p:nvSpPr>
              <p:cNvPr id="20498" name="Oval 17"/>
              <p:cNvSpPr>
                <a:spLocks noChangeArrowheads="1"/>
              </p:cNvSpPr>
              <p:nvPr/>
            </p:nvSpPr>
            <p:spPr bwMode="auto">
              <a:xfrm>
                <a:off x="2610" y="3008"/>
                <a:ext cx="1016" cy="289"/>
              </a:xfrm>
              <a:prstGeom prst="ellipse">
                <a:avLst/>
              </a:prstGeom>
              <a:gradFill rotWithShape="0">
                <a:gsLst>
                  <a:gs pos="0">
                    <a:srgbClr val="AE0057"/>
                  </a:gs>
                  <a:gs pos="50000">
                    <a:srgbClr val="F00078"/>
                  </a:gs>
                  <a:gs pos="100000">
                    <a:srgbClr val="AE0057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9" name="Rectangle 18"/>
              <p:cNvSpPr>
                <a:spLocks noChangeArrowheads="1"/>
              </p:cNvSpPr>
              <p:nvPr/>
            </p:nvSpPr>
            <p:spPr bwMode="auto">
              <a:xfrm>
                <a:off x="2612" y="2130"/>
                <a:ext cx="1016" cy="1012"/>
              </a:xfrm>
              <a:prstGeom prst="rect">
                <a:avLst/>
              </a:prstGeom>
              <a:gradFill rotWithShape="0">
                <a:gsLst>
                  <a:gs pos="0">
                    <a:srgbClr val="AE0057"/>
                  </a:gs>
                  <a:gs pos="50000">
                    <a:srgbClr val="F00078"/>
                  </a:gs>
                  <a:gs pos="100000">
                    <a:srgbClr val="AE0057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i="1">
                    <a:solidFill>
                      <a:srgbClr val="000000"/>
                    </a:solidFill>
                  </a:rPr>
                  <a:t>AE Data</a:t>
                </a:r>
              </a:p>
              <a:p>
                <a:pPr algn="ctr" eaLnBrk="0" hangingPunct="0"/>
                <a:r>
                  <a:rPr lang="en-US" sz="2000" b="1" i="1">
                    <a:solidFill>
                      <a:srgbClr val="000000"/>
                    </a:solidFill>
                  </a:rPr>
                  <a:t>Warehouse</a:t>
                </a:r>
              </a:p>
            </p:txBody>
          </p:sp>
          <p:sp>
            <p:nvSpPr>
              <p:cNvPr id="20500" name="Oval 19"/>
              <p:cNvSpPr>
                <a:spLocks noChangeArrowheads="1"/>
              </p:cNvSpPr>
              <p:nvPr/>
            </p:nvSpPr>
            <p:spPr bwMode="auto">
              <a:xfrm>
                <a:off x="2600" y="2043"/>
                <a:ext cx="1016" cy="145"/>
              </a:xfrm>
              <a:prstGeom prst="ellipse">
                <a:avLst/>
              </a:prstGeom>
              <a:gradFill rotWithShape="0">
                <a:gsLst>
                  <a:gs pos="0">
                    <a:srgbClr val="AE0057"/>
                  </a:gs>
                  <a:gs pos="50000">
                    <a:srgbClr val="F00078"/>
                  </a:gs>
                  <a:gs pos="100000">
                    <a:srgbClr val="AE0057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6" name="AutoShape 20"/>
            <p:cNvSpPr>
              <a:spLocks noChangeArrowheads="1"/>
            </p:cNvSpPr>
            <p:nvPr/>
          </p:nvSpPr>
          <p:spPr bwMode="auto">
            <a:xfrm rot="7813044">
              <a:off x="3748" y="2922"/>
              <a:ext cx="517" cy="258"/>
            </a:xfrm>
            <a:prstGeom prst="rightArrow">
              <a:avLst>
                <a:gd name="adj1" fmla="val 50000"/>
                <a:gd name="adj2" fmla="val 50097"/>
              </a:avLst>
            </a:prstGeom>
            <a:gradFill rotWithShape="1">
              <a:gsLst>
                <a:gs pos="0">
                  <a:srgbClr val="5E4776"/>
                </a:gs>
                <a:gs pos="50000">
                  <a:srgbClr val="CC99FF"/>
                </a:gs>
                <a:gs pos="100000">
                  <a:srgbClr val="5E477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AutoShape 21"/>
            <p:cNvSpPr>
              <a:spLocks noChangeArrowheads="1"/>
            </p:cNvSpPr>
            <p:nvPr/>
          </p:nvSpPr>
          <p:spPr bwMode="auto">
            <a:xfrm rot="3109576">
              <a:off x="2801" y="2847"/>
              <a:ext cx="727" cy="263"/>
            </a:xfrm>
            <a:prstGeom prst="rightArrow">
              <a:avLst>
                <a:gd name="adj1" fmla="val 50000"/>
                <a:gd name="adj2" fmla="val 69106"/>
              </a:avLst>
            </a:prstGeom>
            <a:gradFill rotWithShape="0">
              <a:gsLst>
                <a:gs pos="0">
                  <a:srgbClr val="008E6B"/>
                </a:gs>
                <a:gs pos="50000">
                  <a:srgbClr val="00CC99"/>
                </a:gs>
                <a:gs pos="100000">
                  <a:srgbClr val="008E6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Rectangle 22"/>
          <p:cNvSpPr>
            <a:spLocks noChangeArrowheads="1"/>
          </p:cNvSpPr>
          <p:nvPr/>
        </p:nvSpPr>
        <p:spPr bwMode="auto">
          <a:xfrm>
            <a:off x="1101725" y="2106613"/>
            <a:ext cx="1754188" cy="1728787"/>
          </a:xfrm>
          <a:prstGeom prst="rect">
            <a:avLst/>
          </a:prstGeom>
          <a:gradFill rotWithShape="0">
            <a:gsLst>
              <a:gs pos="0">
                <a:srgbClr val="C9A100"/>
              </a:gs>
              <a:gs pos="50000">
                <a:srgbClr val="FFCC00"/>
              </a:gs>
              <a:gs pos="100000">
                <a:srgbClr val="C9A1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i="1" dirty="0">
                <a:solidFill>
                  <a:srgbClr val="000000"/>
                </a:solidFill>
              </a:rPr>
              <a:t>Occurrence</a:t>
            </a:r>
            <a:br>
              <a:rPr lang="en-US" sz="2000" b="1" i="1" dirty="0">
                <a:solidFill>
                  <a:srgbClr val="000000"/>
                </a:solidFill>
              </a:rPr>
            </a:br>
            <a:r>
              <a:rPr lang="en-US" sz="2000" b="1" i="1" dirty="0">
                <a:solidFill>
                  <a:srgbClr val="000000"/>
                </a:solidFill>
              </a:rPr>
              <a:t>of Adverse</a:t>
            </a:r>
            <a:br>
              <a:rPr lang="en-US" sz="2000" b="1" i="1" dirty="0">
                <a:solidFill>
                  <a:srgbClr val="000000"/>
                </a:solidFill>
              </a:rPr>
            </a:br>
            <a:r>
              <a:rPr lang="en-US" sz="2000" b="1" i="1" dirty="0">
                <a:solidFill>
                  <a:srgbClr val="000000"/>
                </a:solidFill>
              </a:rPr>
              <a:t>Event within</a:t>
            </a:r>
            <a:br>
              <a:rPr lang="en-US" sz="2000" b="1" i="1" dirty="0">
                <a:solidFill>
                  <a:srgbClr val="000000"/>
                </a:solidFill>
              </a:rPr>
            </a:br>
            <a:r>
              <a:rPr lang="en-US" sz="2000" b="1" i="1" dirty="0"/>
              <a:t>a cancer trial</a:t>
            </a:r>
            <a:endParaRPr lang="en-US" b="1" i="1" dirty="0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701925" y="2106613"/>
            <a:ext cx="2625725" cy="1800225"/>
            <a:chOff x="1673" y="1842"/>
            <a:chExt cx="1654" cy="1134"/>
          </a:xfrm>
        </p:grpSpPr>
        <p:sp>
          <p:nvSpPr>
            <p:cNvPr id="20490" name="Line 24"/>
            <p:cNvSpPr>
              <a:spLocks noChangeShapeType="1"/>
            </p:cNvSpPr>
            <p:nvPr/>
          </p:nvSpPr>
          <p:spPr bwMode="auto">
            <a:xfrm>
              <a:off x="1673" y="2376"/>
              <a:ext cx="652" cy="0"/>
            </a:xfrm>
            <a:prstGeom prst="line">
              <a:avLst/>
            </a:prstGeom>
            <a:noFill/>
            <a:ln w="88900">
              <a:solidFill>
                <a:srgbClr val="FFCC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1" name="Group 25"/>
            <p:cNvGrpSpPr>
              <a:grpSpLocks/>
            </p:cNvGrpSpPr>
            <p:nvPr/>
          </p:nvGrpSpPr>
          <p:grpSpPr bwMode="auto">
            <a:xfrm>
              <a:off x="2299" y="1842"/>
              <a:ext cx="1028" cy="1134"/>
              <a:chOff x="2299" y="1842"/>
              <a:chExt cx="1028" cy="1134"/>
            </a:xfrm>
          </p:grpSpPr>
          <p:sp>
            <p:nvSpPr>
              <p:cNvPr id="20492" name="Oval 26"/>
              <p:cNvSpPr>
                <a:spLocks noChangeArrowheads="1"/>
              </p:cNvSpPr>
              <p:nvPr/>
            </p:nvSpPr>
            <p:spPr bwMode="auto">
              <a:xfrm>
                <a:off x="2309" y="2715"/>
                <a:ext cx="1016" cy="261"/>
              </a:xfrm>
              <a:prstGeom prst="ellipse">
                <a:avLst/>
              </a:prstGeom>
              <a:gradFill rotWithShape="0">
                <a:gsLst>
                  <a:gs pos="0">
                    <a:srgbClr val="008261"/>
                  </a:gs>
                  <a:gs pos="50000">
                    <a:srgbClr val="00CC99"/>
                  </a:gs>
                  <a:gs pos="100000">
                    <a:srgbClr val="00826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Rectangle 27"/>
              <p:cNvSpPr>
                <a:spLocks noChangeArrowheads="1"/>
              </p:cNvSpPr>
              <p:nvPr/>
            </p:nvSpPr>
            <p:spPr bwMode="auto">
              <a:xfrm>
                <a:off x="2311" y="1921"/>
                <a:ext cx="1016" cy="915"/>
              </a:xfrm>
              <a:prstGeom prst="rect">
                <a:avLst/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200" b="1" i="1">
                    <a:solidFill>
                      <a:srgbClr val="000000"/>
                    </a:solidFill>
                  </a:rPr>
                  <a:t>caAERS</a:t>
                </a:r>
              </a:p>
              <a:p>
                <a:pPr algn="ctr" eaLnBrk="0" hangingPunct="0"/>
                <a:r>
                  <a:rPr lang="en-US" sz="2200" b="1" i="1">
                    <a:solidFill>
                      <a:srgbClr val="000000"/>
                    </a:solidFill>
                  </a:rPr>
                  <a:t>Rules</a:t>
                </a:r>
              </a:p>
              <a:p>
                <a:pPr algn="ctr" eaLnBrk="0" hangingPunct="0"/>
                <a:r>
                  <a:rPr lang="en-US" sz="2200" b="1" i="1">
                    <a:solidFill>
                      <a:srgbClr val="000000"/>
                    </a:solidFill>
                  </a:rPr>
                  <a:t>Engine</a:t>
                </a:r>
              </a:p>
            </p:txBody>
          </p:sp>
          <p:sp>
            <p:nvSpPr>
              <p:cNvPr id="20494" name="Oval 28"/>
              <p:cNvSpPr>
                <a:spLocks noChangeArrowheads="1"/>
              </p:cNvSpPr>
              <p:nvPr/>
            </p:nvSpPr>
            <p:spPr bwMode="auto">
              <a:xfrm>
                <a:off x="2299" y="1842"/>
                <a:ext cx="1016" cy="131"/>
              </a:xfrm>
              <a:prstGeom prst="ellipse">
                <a:avLst/>
              </a:prstGeom>
              <a:gradFill rotWithShape="0">
                <a:gsLst>
                  <a:gs pos="0">
                    <a:srgbClr val="008E6B"/>
                  </a:gs>
                  <a:gs pos="50000">
                    <a:srgbClr val="00CC99"/>
                  </a:gs>
                  <a:gs pos="100000">
                    <a:srgbClr val="008E6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Simplified Model in caAERS</a:t>
            </a:r>
          </a:p>
        </p:txBody>
      </p:sp>
      <p:sp>
        <p:nvSpPr>
          <p:cNvPr id="20486" name="TextBox 36"/>
          <p:cNvSpPr txBox="1">
            <a:spLocks noChangeArrowheads="1"/>
          </p:cNvSpPr>
          <p:nvPr/>
        </p:nvSpPr>
        <p:spPr bwMode="auto">
          <a:xfrm>
            <a:off x="4114800" y="1143000"/>
            <a:ext cx="300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Automatic entry and routing</a:t>
            </a:r>
          </a:p>
        </p:txBody>
      </p:sp>
      <p:cxnSp>
        <p:nvCxnSpPr>
          <p:cNvPr id="38" name="Straight Arrow Connector 37"/>
          <p:cNvCxnSpPr>
            <a:stCxn id="20486" idx="2"/>
          </p:cNvCxnSpPr>
          <p:nvPr/>
        </p:nvCxnSpPr>
        <p:spPr>
          <a:xfrm rot="16200000" flipH="1">
            <a:off x="5470526" y="1660525"/>
            <a:ext cx="315912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2597944" y="3944144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9" name="TextBox 42"/>
          <p:cNvSpPr txBox="1">
            <a:spLocks noChangeArrowheads="1"/>
          </p:cNvSpPr>
          <p:nvPr/>
        </p:nvSpPr>
        <p:spPr bwMode="auto">
          <a:xfrm>
            <a:off x="2408238" y="4668838"/>
            <a:ext cx="169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time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 Installation &amp; Usage Overview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Installation Requirements</a:t>
            </a:r>
            <a:br>
              <a:rPr lang="en-US" sz="2400" smtClean="0"/>
            </a:br>
            <a:endParaRPr 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smtClean="0"/>
              <a:t>Server OS (Linux, Windows Server preferred but not required)</a:t>
            </a:r>
            <a:endParaRPr lang="en-US" sz="20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2000" smtClean="0"/>
              <a:t>Minimual hardware requirements</a:t>
            </a:r>
          </a:p>
          <a:p>
            <a:pPr eaLnBrk="1" hangingPunct="1"/>
            <a:r>
              <a:rPr lang="en-US" sz="2000" smtClean="0"/>
              <a:t>Open source network and database components</a:t>
            </a:r>
            <a:br>
              <a:rPr lang="en-US" sz="2000" smtClean="0"/>
            </a:br>
            <a:endParaRPr lang="en-US" sz="2000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1148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Personnel Requirements</a:t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r>
              <a:rPr lang="en-US" sz="2000" smtClean="0"/>
              <a:t>Skill sets required for use concurrent with any clinical trial management system</a:t>
            </a:r>
          </a:p>
          <a:p>
            <a:pPr eaLnBrk="1" hangingPunct="1"/>
            <a:r>
              <a:rPr lang="en-US" sz="2000" smtClean="0"/>
              <a:t>Moderate technical skills required for initial setup and configuration</a:t>
            </a:r>
          </a:p>
          <a:p>
            <a:pPr eaLnBrk="1" hangingPunct="1"/>
            <a:r>
              <a:rPr lang="en-US" sz="2000" smtClean="0"/>
              <a:t>Support available NCICB Applications Support Email: </a:t>
            </a:r>
            <a:r>
              <a:rPr lang="en-US" sz="2000" u="sng" smtClean="0">
                <a:hlinkClick r:id="rId2"/>
              </a:rPr>
              <a:t>ncicb@pop.nci.nih.gov</a:t>
            </a:r>
            <a:endParaRPr lang="en-US" sz="2000" smtClean="0"/>
          </a:p>
          <a:p>
            <a:pPr eaLnBrk="1" hangingPunct="1"/>
            <a:endParaRPr lang="en-US" sz="2000" smtClean="0"/>
          </a:p>
          <a:p>
            <a:pPr lvl="1" eaLnBrk="1" hangingPunct="1"/>
            <a:endParaRPr lang="en-US" sz="1800" smtClean="0">
              <a:solidFill>
                <a:srgbClr val="3333FF"/>
              </a:solidFill>
            </a:endParaRPr>
          </a:p>
          <a:p>
            <a:pPr eaLnBrk="1" hangingPunct="1"/>
            <a:endParaRPr lang="en-US" sz="200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Releases, Schedule &amp; Contacts (</a:t>
            </a:r>
            <a:r>
              <a:rPr lang="en-US" smtClean="0">
                <a:solidFill>
                  <a:srgbClr val="FF0000"/>
                </a:solidFill>
              </a:rPr>
              <a:t>to be filled in at time of final document</a:t>
            </a:r>
            <a:r>
              <a:rPr lang="en-US" smtClean="0"/>
              <a:t>)</a:t>
            </a:r>
          </a:p>
        </p:txBody>
      </p:sp>
      <p:sp>
        <p:nvSpPr>
          <p:cNvPr id="23554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Release Information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spcBef>
                <a:spcPct val="0"/>
              </a:spcBef>
            </a:pPr>
            <a:r>
              <a:rPr lang="en-US" sz="2000" smtClean="0"/>
              <a:t>Most recent release and date</a:t>
            </a:r>
          </a:p>
          <a:p>
            <a:pPr eaLnBrk="1" hangingPunct="1">
              <a:spcBef>
                <a:spcPct val="0"/>
              </a:spcBef>
            </a:pPr>
            <a:r>
              <a:rPr lang="en-US" sz="2000" smtClean="0"/>
              <a:t>Summary of maturity level</a:t>
            </a:r>
            <a:br>
              <a:rPr lang="en-US" sz="2000" smtClean="0"/>
            </a:br>
            <a:endParaRPr lang="en-US" sz="2000" smtClean="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Development Schedule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spcBef>
                <a:spcPct val="0"/>
              </a:spcBef>
            </a:pPr>
            <a:r>
              <a:rPr lang="en-US" sz="2000" smtClean="0"/>
              <a:t>Future releases, planned enhancements, or modules under development</a:t>
            </a:r>
            <a:endParaRPr lang="en-US" sz="2400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Tool/Resources Location</a:t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r>
              <a:rPr lang="en-US" sz="2000" smtClean="0"/>
              <a:t>Link to tool/documentation location </a:t>
            </a:r>
          </a:p>
          <a:p>
            <a:pPr eaLnBrk="1" hangingPunct="1"/>
            <a:r>
              <a:rPr lang="en-US" sz="2000" smtClean="0"/>
              <a:t>Access information or resources for passwords/logins</a:t>
            </a:r>
            <a:endParaRPr lang="en-US" sz="2000" smtClean="0">
              <a:solidFill>
                <a:srgbClr val="3333FF"/>
              </a:solidFill>
            </a:endParaRPr>
          </a:p>
          <a:p>
            <a:pPr eaLnBrk="1" hangingPunct="1"/>
            <a:r>
              <a:rPr lang="en-US" sz="2000" smtClean="0"/>
              <a:t>Links to other information sites, papers, case studies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400" smtClean="0"/>
              <a:t>Contact Information</a:t>
            </a:r>
          </a:p>
          <a:p>
            <a:pPr eaLnBrk="1" hangingPunct="1"/>
            <a:r>
              <a:rPr lang="en-US" sz="2000" smtClean="0"/>
              <a:t>Contact information for applications support and/or the development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177</Words>
  <Application>Microsoft Office PowerPoint</Application>
  <PresentationFormat>On-screen Show (4:3)</PresentationFormat>
  <Paragraphs>75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 Design</vt:lpstr>
      <vt:lpstr>caAERS Overview:    Integrating/Simplifying Adverse Event Data Collection, Reporting and Analysis</vt:lpstr>
      <vt:lpstr>caAERS: caBIG Adverse Event Reporting System</vt:lpstr>
      <vt:lpstr>Simplified Model (Current)</vt:lpstr>
      <vt:lpstr>Simplified Model in caAERS</vt:lpstr>
      <vt:lpstr>Tool Installation &amp; Usage Overview</vt:lpstr>
      <vt:lpstr>Releases, Schedule &amp; Contacts (to be filled in at time of final document)</vt:lpstr>
    </vt:vector>
  </TitlesOfParts>
  <Company>National Cancer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nci</dc:creator>
  <cp:lastModifiedBy>bmorrell</cp:lastModifiedBy>
  <cp:revision>179</cp:revision>
  <dcterms:created xsi:type="dcterms:W3CDTF">2004-08-27T19:01:17Z</dcterms:created>
  <dcterms:modified xsi:type="dcterms:W3CDTF">2007-09-24T17:26:24Z</dcterms:modified>
</cp:coreProperties>
</file>