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9" r:id="rId4"/>
    <p:sldId id="260" r:id="rId5"/>
    <p:sldId id="284" r:id="rId6"/>
    <p:sldId id="285" r:id="rId7"/>
    <p:sldId id="262" r:id="rId8"/>
    <p:sldId id="263" r:id="rId9"/>
    <p:sldId id="286" r:id="rId10"/>
    <p:sldId id="273" r:id="rId11"/>
    <p:sldId id="287" r:id="rId12"/>
    <p:sldId id="264" r:id="rId13"/>
    <p:sldId id="271" r:id="rId14"/>
    <p:sldId id="267" r:id="rId15"/>
    <p:sldId id="265" r:id="rId16"/>
    <p:sldId id="277" r:id="rId17"/>
    <p:sldId id="278" r:id="rId18"/>
    <p:sldId id="290" r:id="rId19"/>
    <p:sldId id="291" r:id="rId2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00"/>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6" autoAdjust="0"/>
    <p:restoredTop sz="86420" autoAdjust="0"/>
  </p:normalViewPr>
  <p:slideViewPr>
    <p:cSldViewPr>
      <p:cViewPr>
        <p:scale>
          <a:sx n="100" d="100"/>
          <a:sy n="100" d="100"/>
        </p:scale>
        <p:origin x="30" y="102"/>
      </p:cViewPr>
      <p:guideLst>
        <p:guide orient="horz" pos="2160"/>
        <p:guide pos="2880"/>
      </p:guideLst>
    </p:cSldViewPr>
  </p:slideViewPr>
  <p:outlineViewPr>
    <p:cViewPr>
      <p:scale>
        <a:sx n="33" d="100"/>
        <a:sy n="33" d="100"/>
      </p:scale>
      <p:origin x="306" y="18015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355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en-US"/>
          </a:p>
        </p:txBody>
      </p:sp>
      <p:sp>
        <p:nvSpPr>
          <p:cNvPr id="2355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355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CBFC5642-32EE-46DD-B638-E0579B8DB02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a:defRPr sz="1200"/>
            </a:lvl1pPr>
          </a:lstStyle>
          <a:p>
            <a:pPr>
              <a:defRPr/>
            </a:pPr>
            <a:fld id="{3BC79456-4BBB-4F8B-B856-2667C714D97B}" type="datetimeFigureOut">
              <a:rPr lang="en-US"/>
              <a:pPr>
                <a:defRPr/>
              </a:pPr>
              <a:t>11/18/2009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a:defRPr sz="1200"/>
            </a:lvl1pPr>
          </a:lstStyle>
          <a:p>
            <a:pPr>
              <a:defRPr/>
            </a:pPr>
            <a:fld id="{95920A0F-7843-4827-8650-438025B83FF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Added Working with Multiple Years</a:t>
            </a:r>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8887DA-1B6C-4FDA-B4E5-A2D3F27A6CC4}" type="slidenum">
              <a:rPr lang="en-US" smtClean="0"/>
              <a:pPr/>
              <a:t>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Updated to use 2006-07</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64B24F-3C38-45E2-945B-A47363E42036}" type="slidenum">
              <a:rPr lang="en-US" smtClean="0"/>
              <a:pPr/>
              <a:t>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of current cigarette smoking status self and proxy respondents</a:t>
            </a:r>
            <a:endParaRPr lang="en-US" dirty="0"/>
          </a:p>
        </p:txBody>
      </p:sp>
      <p:sp>
        <p:nvSpPr>
          <p:cNvPr id="4" name="Slide Number Placeholder 3"/>
          <p:cNvSpPr>
            <a:spLocks noGrp="1"/>
          </p:cNvSpPr>
          <p:nvPr>
            <p:ph type="sldNum" sz="quarter" idx="10"/>
          </p:nvPr>
        </p:nvSpPr>
        <p:spPr/>
        <p:txBody>
          <a:bodyPr/>
          <a:lstStyle/>
          <a:p>
            <a:pPr>
              <a:defRPr/>
            </a:pPr>
            <a:fld id="{95920A0F-7843-4827-8650-438025B83FF4}"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a:t>
            </a:r>
            <a:r>
              <a:rPr lang="en-US" baseline="0" dirty="0" smtClean="0"/>
              <a:t> of current cigarette smoking status self respondents only</a:t>
            </a:r>
            <a:endParaRPr lang="en-US" dirty="0"/>
          </a:p>
        </p:txBody>
      </p:sp>
      <p:sp>
        <p:nvSpPr>
          <p:cNvPr id="4" name="Slide Number Placeholder 3"/>
          <p:cNvSpPr>
            <a:spLocks noGrp="1"/>
          </p:cNvSpPr>
          <p:nvPr>
            <p:ph type="sldNum" sz="quarter" idx="10"/>
          </p:nvPr>
        </p:nvSpPr>
        <p:spPr/>
        <p:txBody>
          <a:bodyPr/>
          <a:lstStyle/>
          <a:p>
            <a:pPr>
              <a:defRPr/>
            </a:pPr>
            <a:fld id="{95920A0F-7843-4827-8650-438025B83FF4}"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Table</a:t>
            </a:r>
            <a:r>
              <a:rPr lang="en-US" baseline="0" dirty="0" smtClean="0"/>
              <a:t> related to above title</a:t>
            </a:r>
            <a:endParaRPr lang="en-US" dirty="0"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7DA9FD-3CFF-434F-BCB7-46D1A63B8D67}" type="slidenum">
              <a:rPr lang="en-US" smtClean="0"/>
              <a:pPr/>
              <a:t>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920A0F-7843-4827-8650-438025B83FF4}" type="slidenum">
              <a:rPr lang="en-US" smtClean="0"/>
              <a:pPr>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related to above</a:t>
            </a:r>
            <a:r>
              <a:rPr lang="en-US" baseline="0" dirty="0" smtClean="0"/>
              <a:t> title.</a:t>
            </a:r>
            <a:endParaRPr lang="en-US" dirty="0"/>
          </a:p>
        </p:txBody>
      </p:sp>
      <p:sp>
        <p:nvSpPr>
          <p:cNvPr id="4" name="Slide Number Placeholder 3"/>
          <p:cNvSpPr>
            <a:spLocks noGrp="1"/>
          </p:cNvSpPr>
          <p:nvPr>
            <p:ph type="sldNum" sz="quarter" idx="10"/>
          </p:nvPr>
        </p:nvSpPr>
        <p:spPr/>
        <p:txBody>
          <a:bodyPr/>
          <a:lstStyle/>
          <a:p>
            <a:pPr>
              <a:defRPr/>
            </a:pPr>
            <a:fld id="{95920A0F-7843-4827-8650-438025B83FF4}" type="slidenum">
              <a:rPr lang="en-US" smtClean="0"/>
              <a:pPr>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t>
            </a:r>
            <a:r>
              <a:rPr lang="en-US" dirty="0" smtClean="0"/>
              <a:t>two tables </a:t>
            </a:r>
            <a:r>
              <a:rPr lang="en-US" dirty="0" smtClean="0"/>
              <a:t>show</a:t>
            </a:r>
            <a:r>
              <a:rPr lang="en-US" baseline="0" dirty="0" smtClean="0"/>
              <a:t> information for health insurance coverage status.</a:t>
            </a:r>
            <a:endParaRPr lang="en-US" dirty="0"/>
          </a:p>
        </p:txBody>
      </p:sp>
      <p:sp>
        <p:nvSpPr>
          <p:cNvPr id="4" name="Slide Number Placeholder 3"/>
          <p:cNvSpPr>
            <a:spLocks noGrp="1"/>
          </p:cNvSpPr>
          <p:nvPr>
            <p:ph type="sldNum" sz="quarter" idx="10"/>
          </p:nvPr>
        </p:nvSpPr>
        <p:spPr/>
        <p:txBody>
          <a:bodyPr/>
          <a:lstStyle/>
          <a:p>
            <a:pPr>
              <a:defRPr/>
            </a:pPr>
            <a:fld id="{95920A0F-7843-4827-8650-438025B83FF4}" type="slidenum">
              <a:rPr lang="en-US" smtClean="0"/>
              <a:pPr>
                <a:defRPr/>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920A0F-7843-4827-8650-438025B83FF4}" type="slidenum">
              <a:rPr lang="en-US" smtClean="0"/>
              <a:pPr>
                <a:defRPr/>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C6CDF9-F7A9-45AE-A866-DB3BFEE59C7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D3465DD-CA75-4432-8747-0B426671E64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07CA77-A27E-4D36-A4E2-2722D071E74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79E51F-1ADC-4C1E-A1F7-8326B1836B7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2B2F591-A603-4DAC-88E3-23A28CE9A79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AFAAAF-3B6F-481C-865D-6E8A62E938F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D196687-5517-4813-9CC8-59048DC3E7E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4A368E4-B909-4CB2-8075-7B3A97A1107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F21D3F5-471E-4FB3-9799-A19122EDA51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21A752E-35D6-4262-A352-E94A2D812D4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177A4FB-B8A8-4FE3-B562-E8886ED485B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EBBC374-AC32-4A00-8DC0-7DDB2A98C2E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ensus.gov/hhes/www/hlthins/hlthinsvar.html" TargetMode="External"/><Relationship Id="rId2" Type="http://schemas.openxmlformats.org/officeDocument/2006/relationships/hyperlink" Target="http://www.census.gov/hhes/www/hlthins/hlthinsrecodevar.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body" idx="1"/>
          </p:nvPr>
        </p:nvSpPr>
        <p:spPr>
          <a:xfrm>
            <a:off x="381000" y="381000"/>
            <a:ext cx="8229600" cy="6172200"/>
          </a:xfrm>
        </p:spPr>
        <p:txBody>
          <a:bodyPr/>
          <a:lstStyle/>
          <a:p>
            <a:pPr algn="ctr" eaLnBrk="1" hangingPunct="1">
              <a:buFontTx/>
              <a:buNone/>
            </a:pPr>
            <a:r>
              <a:rPr lang="en-US" sz="4000" b="1" dirty="0" smtClean="0">
                <a:solidFill>
                  <a:srgbClr val="FFFF00"/>
                </a:solidFill>
              </a:rPr>
              <a:t>Tobacco Use Supplement To The</a:t>
            </a:r>
          </a:p>
          <a:p>
            <a:pPr algn="ctr" eaLnBrk="1" hangingPunct="1">
              <a:buFontTx/>
              <a:buNone/>
            </a:pPr>
            <a:r>
              <a:rPr lang="en-US" sz="4000" b="1" dirty="0" smtClean="0">
                <a:solidFill>
                  <a:srgbClr val="FFFF00"/>
                </a:solidFill>
              </a:rPr>
              <a:t>Current Population Survey</a:t>
            </a:r>
          </a:p>
          <a:p>
            <a:pPr algn="ctr" eaLnBrk="1" hangingPunct="1">
              <a:buFontTx/>
              <a:buNone/>
            </a:pPr>
            <a:r>
              <a:rPr lang="en-US" dirty="0" smtClean="0">
                <a:solidFill>
                  <a:schemeClr val="bg1"/>
                </a:solidFill>
              </a:rPr>
              <a:t>Users’ Workshop</a:t>
            </a:r>
          </a:p>
          <a:p>
            <a:pPr algn="ctr" eaLnBrk="1" hangingPunct="1">
              <a:buFontTx/>
              <a:buNone/>
            </a:pPr>
            <a:r>
              <a:rPr lang="en-US" dirty="0" smtClean="0">
                <a:solidFill>
                  <a:schemeClr val="bg1"/>
                </a:solidFill>
              </a:rPr>
              <a:t>June 2009</a:t>
            </a:r>
          </a:p>
          <a:p>
            <a:pPr eaLnBrk="1" hangingPunct="1">
              <a:buFontTx/>
              <a:buNone/>
            </a:pPr>
            <a:endParaRPr lang="en-US" dirty="0" smtClean="0">
              <a:solidFill>
                <a:schemeClr val="bg1"/>
              </a:solidFill>
            </a:endParaRPr>
          </a:p>
          <a:p>
            <a:pPr algn="ctr" eaLnBrk="1" hangingPunct="1">
              <a:buFontTx/>
              <a:buNone/>
            </a:pPr>
            <a:r>
              <a:rPr lang="en-US" dirty="0" smtClean="0">
                <a:solidFill>
                  <a:schemeClr val="bg1"/>
                </a:solidFill>
              </a:rPr>
              <a:t>Tips and Tricks of Handling the TUS Data</a:t>
            </a:r>
          </a:p>
          <a:p>
            <a:pPr eaLnBrk="1" hangingPunct="1">
              <a:buFontTx/>
              <a:buNone/>
            </a:pPr>
            <a:endParaRPr lang="en-US" dirty="0" smtClean="0"/>
          </a:p>
          <a:p>
            <a:pPr eaLnBrk="1" hangingPunct="1">
              <a:buFontTx/>
              <a:buNone/>
            </a:pPr>
            <a:endParaRPr lang="en-US" dirty="0" smtClean="0"/>
          </a:p>
          <a:p>
            <a:pPr algn="r" eaLnBrk="1" hangingPunct="1">
              <a:buFontTx/>
              <a:buNone/>
            </a:pPr>
            <a:r>
              <a:rPr lang="en-US" sz="2800" dirty="0" smtClean="0">
                <a:solidFill>
                  <a:schemeClr val="bg1"/>
                </a:solidFill>
              </a:rPr>
              <a:t>James “Todd” Gibson</a:t>
            </a:r>
          </a:p>
          <a:p>
            <a:pPr algn="r" eaLnBrk="1" hangingPunct="1">
              <a:buFontTx/>
              <a:buNone/>
            </a:pPr>
            <a:r>
              <a:rPr lang="en-US" sz="2000" dirty="0" smtClean="0">
                <a:solidFill>
                  <a:schemeClr val="bg1"/>
                </a:solidFill>
              </a:rPr>
              <a:t>Information Management Services,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381000" y="381000"/>
            <a:ext cx="8229600" cy="6172200"/>
          </a:xfrm>
        </p:spPr>
        <p:txBody>
          <a:bodyPr/>
          <a:lstStyle/>
          <a:p>
            <a:pPr marL="609600" indent="-609600" algn="ctr" eaLnBrk="1" hangingPunct="1">
              <a:buFontTx/>
              <a:buNone/>
            </a:pPr>
            <a:r>
              <a:rPr lang="en-US" sz="2800" dirty="0" smtClean="0">
                <a:solidFill>
                  <a:srgbClr val="FFFF00"/>
                </a:solidFill>
              </a:rPr>
              <a:t>Tips and Tricks of Handling the TUS Data</a:t>
            </a:r>
          </a:p>
          <a:p>
            <a:pPr marL="609600" indent="-609600" algn="ctr" eaLnBrk="1" hangingPunct="1">
              <a:buFontTx/>
              <a:buNone/>
            </a:pPr>
            <a:r>
              <a:rPr lang="en-US" sz="2400" dirty="0" smtClean="0">
                <a:solidFill>
                  <a:schemeClr val="bg1"/>
                </a:solidFill>
              </a:rPr>
              <a:t>Working Multiple Years of Data</a:t>
            </a:r>
          </a:p>
          <a:p>
            <a:pPr marL="609600" indent="-609600" algn="ctr" eaLnBrk="1" hangingPunct="1">
              <a:buFontTx/>
              <a:buNone/>
            </a:pPr>
            <a:endParaRPr lang="en-US" sz="1800" dirty="0" smtClean="0">
              <a:solidFill>
                <a:schemeClr val="bg1"/>
              </a:solidFill>
            </a:endParaRPr>
          </a:p>
          <a:p>
            <a:pPr marL="990600" lvl="1" indent="-533400" eaLnBrk="1" hangingPunct="1">
              <a:buFontTx/>
              <a:buChar char="•"/>
            </a:pPr>
            <a:r>
              <a:rPr lang="en-US" sz="2000" dirty="0" smtClean="0">
                <a:solidFill>
                  <a:schemeClr val="bg1"/>
                </a:solidFill>
              </a:rPr>
              <a:t>Example Merging Replicate Weights and Calculating Current Smoking Prevalence Using SAS and SUDAAN Using Data From 2 Survey Time Periods (2003 &amp; 2006-2007)</a:t>
            </a:r>
            <a:endParaRPr lang="en-US" sz="1800" dirty="0" smtClean="0">
              <a:solidFill>
                <a:schemeClr val="bg1"/>
              </a:solidFill>
            </a:endParaRPr>
          </a:p>
          <a:p>
            <a:pPr marL="1371600" lvl="2" indent="-457200" eaLnBrk="1" hangingPunct="1"/>
            <a:r>
              <a:rPr lang="en-US" sz="1800" dirty="0" smtClean="0">
                <a:solidFill>
                  <a:schemeClr val="bg1"/>
                </a:solidFill>
              </a:rPr>
              <a:t>Read In and Merge Main Survey and Replicate Weights</a:t>
            </a:r>
          </a:p>
          <a:p>
            <a:pPr marL="1371600" lvl="2" indent="-457200" eaLnBrk="1" hangingPunct="1"/>
            <a:r>
              <a:rPr lang="en-US" sz="1800" dirty="0" smtClean="0">
                <a:solidFill>
                  <a:schemeClr val="bg1"/>
                </a:solidFill>
              </a:rPr>
              <a:t>To Combined 2003 and 2006-07 Need to Construct a New Set of 240 Replicate Weights</a:t>
            </a:r>
          </a:p>
          <a:p>
            <a:pPr marL="1752600" lvl="3" indent="-381000" eaLnBrk="1" hangingPunct="1">
              <a:buFontTx/>
              <a:buChar char="•"/>
            </a:pPr>
            <a:r>
              <a:rPr lang="en-US" sz="1800" dirty="0" smtClean="0">
                <a:solidFill>
                  <a:schemeClr val="bg1"/>
                </a:solidFill>
              </a:rPr>
              <a:t>2003: 80 Replicate Weights</a:t>
            </a:r>
          </a:p>
          <a:p>
            <a:pPr marL="1752600" lvl="3" indent="-381000" eaLnBrk="1" hangingPunct="1">
              <a:buFontTx/>
              <a:buChar char="•"/>
            </a:pPr>
            <a:r>
              <a:rPr lang="en-US" sz="1800" dirty="0" smtClean="0">
                <a:solidFill>
                  <a:schemeClr val="bg1"/>
                </a:solidFill>
              </a:rPr>
              <a:t>2006-2007: 160 Replicate Weights</a:t>
            </a:r>
          </a:p>
          <a:p>
            <a:pPr marL="1752600" lvl="3" indent="-381000" eaLnBrk="1" hangingPunct="1">
              <a:buFontTx/>
              <a:buChar char="•"/>
            </a:pPr>
            <a:r>
              <a:rPr lang="en-US" sz="1800" dirty="0" smtClean="0">
                <a:solidFill>
                  <a:schemeClr val="bg1"/>
                </a:solidFill>
              </a:rPr>
              <a:t> </a:t>
            </a:r>
            <a:r>
              <a:rPr lang="en-US" sz="1800" dirty="0" err="1" smtClean="0">
                <a:solidFill>
                  <a:schemeClr val="bg1"/>
                </a:solidFill>
              </a:rPr>
              <a:t>ADJFay</a:t>
            </a:r>
            <a:r>
              <a:rPr lang="en-US" sz="1800" dirty="0" smtClean="0">
                <a:solidFill>
                  <a:schemeClr val="bg1"/>
                </a:solidFill>
              </a:rPr>
              <a:t>=16</a:t>
            </a:r>
          </a:p>
          <a:p>
            <a:pPr marL="1371600" lvl="2" indent="-457200" eaLnBrk="1" hangingPunct="1"/>
            <a:r>
              <a:rPr lang="en-US" sz="1800" dirty="0" smtClean="0">
                <a:solidFill>
                  <a:schemeClr val="bg1"/>
                </a:solidFill>
              </a:rPr>
              <a:t> Table of Current Smoking Prevalence Rates by Gender</a:t>
            </a:r>
          </a:p>
          <a:p>
            <a:pPr marL="1371600" lvl="2" indent="-457200" eaLnBrk="1" hangingPunct="1"/>
            <a:endParaRPr lang="en-US" sz="1800" dirty="0" smtClean="0">
              <a:solidFill>
                <a:schemeClr val="bg1"/>
              </a:solidFill>
            </a:endParaRPr>
          </a:p>
          <a:p>
            <a:pPr marL="1371600" lvl="2" indent="-457200" eaLnBrk="1" hangingPunct="1"/>
            <a:endParaRPr lang="en-US" sz="1800" dirty="0" smtClean="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274638"/>
            <a:ext cx="8001000" cy="1143000"/>
          </a:xfrm>
        </p:spPr>
        <p:txBody>
          <a:bodyPr/>
          <a:lstStyle/>
          <a:p>
            <a:pPr algn="l"/>
            <a:r>
              <a:rPr lang="en-US" sz="1100" b="1" dirty="0" smtClean="0">
                <a:solidFill>
                  <a:schemeClr val="bg1"/>
                </a:solidFill>
              </a:rPr>
              <a:t>Variance Estimation Method: BRR </a:t>
            </a:r>
            <a:br>
              <a:rPr lang="en-US" sz="1100" b="1" dirty="0" smtClean="0">
                <a:solidFill>
                  <a:schemeClr val="bg1"/>
                </a:solidFill>
              </a:rPr>
            </a:br>
            <a:r>
              <a:rPr lang="en-US" sz="1100" b="1" dirty="0" smtClean="0">
                <a:solidFill>
                  <a:schemeClr val="bg1"/>
                </a:solidFill>
              </a:rPr>
              <a:t>Tobacco Use Supplement to The Current Population Survey </a:t>
            </a:r>
            <a:br>
              <a:rPr lang="en-US" sz="1100" b="1" dirty="0" smtClean="0">
                <a:solidFill>
                  <a:schemeClr val="bg1"/>
                </a:solidFill>
              </a:rPr>
            </a:br>
            <a:r>
              <a:rPr lang="en-US" sz="1100" b="1" dirty="0" smtClean="0">
                <a:solidFill>
                  <a:schemeClr val="bg1"/>
                </a:solidFill>
              </a:rPr>
              <a:t>February 2003, June 2003, November 2003, May 2006, August 2006 and January 2007</a:t>
            </a:r>
            <a:br>
              <a:rPr lang="en-US" sz="1100" b="1" dirty="0" smtClean="0">
                <a:solidFill>
                  <a:schemeClr val="bg1"/>
                </a:solidFill>
              </a:rPr>
            </a:br>
            <a:r>
              <a:rPr lang="en-US" sz="1100" b="1" dirty="0" smtClean="0">
                <a:solidFill>
                  <a:schemeClr val="bg1"/>
                </a:solidFill>
              </a:rPr>
              <a:t>Interviewed, Adults, Ages 18 and Over </a:t>
            </a:r>
            <a:br>
              <a:rPr lang="en-US" sz="1100" b="1" dirty="0" smtClean="0">
                <a:solidFill>
                  <a:schemeClr val="bg1"/>
                </a:solidFill>
              </a:rPr>
            </a:br>
            <a:r>
              <a:rPr lang="en-US" sz="1100" b="1" dirty="0" smtClean="0">
                <a:solidFill>
                  <a:schemeClr val="bg1"/>
                </a:solidFill>
              </a:rPr>
              <a:t>Self and Proxy Respondents </a:t>
            </a:r>
            <a:br>
              <a:rPr lang="en-US" sz="1100" b="1" dirty="0" smtClean="0">
                <a:solidFill>
                  <a:schemeClr val="bg1"/>
                </a:solidFill>
              </a:rPr>
            </a:br>
            <a:r>
              <a:rPr lang="en-US" sz="1100" b="1" dirty="0" smtClean="0">
                <a:solidFill>
                  <a:schemeClr val="bg1"/>
                </a:solidFill>
              </a:rPr>
              <a:t>Current Cigarette Smoking Status By Gender and Age Group </a:t>
            </a:r>
            <a:br>
              <a:rPr lang="en-US" sz="1100" b="1" dirty="0" smtClean="0">
                <a:solidFill>
                  <a:schemeClr val="bg1"/>
                </a:solidFill>
              </a:rPr>
            </a:br>
            <a:r>
              <a:rPr lang="en-US" sz="1100" b="1" dirty="0" smtClean="0">
                <a:solidFill>
                  <a:schemeClr val="bg1"/>
                </a:solidFill>
              </a:rPr>
              <a:t>by: Gender, Current Cigarette Smoker. </a:t>
            </a:r>
            <a:r>
              <a:rPr lang="en-US" sz="1200" dirty="0" smtClean="0">
                <a:solidFill>
                  <a:schemeClr val="bg1"/>
                </a:solidFill>
              </a:rPr>
              <a:t/>
            </a:r>
            <a:br>
              <a:rPr lang="en-US" sz="1200" dirty="0" smtClean="0">
                <a:solidFill>
                  <a:schemeClr val="bg1"/>
                </a:solidFill>
              </a:rPr>
            </a:br>
            <a:endParaRPr lang="en-US" sz="1200" dirty="0" smtClean="0">
              <a:solidFill>
                <a:schemeClr val="bg1"/>
              </a:solidFill>
            </a:endParaRPr>
          </a:p>
        </p:txBody>
      </p:sp>
      <p:graphicFrame>
        <p:nvGraphicFramePr>
          <p:cNvPr id="4" name="Content Placeholder 3"/>
          <p:cNvGraphicFramePr>
            <a:graphicFrameLocks noGrp="1"/>
          </p:cNvGraphicFramePr>
          <p:nvPr>
            <p:ph idx="1"/>
          </p:nvPr>
        </p:nvGraphicFramePr>
        <p:xfrm>
          <a:off x="838200" y="1676400"/>
          <a:ext cx="6520543" cy="4800593"/>
        </p:xfrm>
        <a:graphic>
          <a:graphicData uri="http://schemas.openxmlformats.org/drawingml/2006/table">
            <a:tbl>
              <a:tblPr firstRow="1" bandRow="1">
                <a:tableStyleId>{2D5ABB26-0587-4C30-8999-92F81FD0307C}</a:tableStyleId>
              </a:tblPr>
              <a:tblGrid>
                <a:gridCol w="1524000"/>
                <a:gridCol w="1744824"/>
                <a:gridCol w="1697239"/>
                <a:gridCol w="1554480"/>
              </a:tblGrid>
              <a:tr h="330455">
                <a:tc>
                  <a:txBody>
                    <a:bodyPr/>
                    <a:lstStyle/>
                    <a:p>
                      <a:pPr algn="l" fontAlgn="b"/>
                      <a:r>
                        <a:rPr lang="en-US" sz="1000" b="0" i="0" u="none" strike="noStrike" dirty="0">
                          <a:solidFill>
                            <a:schemeClr val="bg1"/>
                          </a:solidFill>
                          <a:latin typeface="+mn-lt"/>
                        </a:rPr>
                        <a:t>Gender</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Current Cigarette Smoker</a:t>
                      </a:r>
                    </a:p>
                    <a:p>
                      <a:pPr algn="ctr" fontAlgn="b"/>
                      <a:r>
                        <a:rPr lang="en-US" sz="1000" b="0" i="0" u="none" strike="noStrike" dirty="0" smtClean="0">
                          <a:solidFill>
                            <a:schemeClr val="bg1"/>
                          </a:solidFill>
                          <a:latin typeface="+mn-lt"/>
                        </a:rPr>
                        <a:t>Total</a:t>
                      </a:r>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Current Cigarette Smoker</a:t>
                      </a:r>
                    </a:p>
                    <a:p>
                      <a:pPr algn="ctr" fontAlgn="b"/>
                      <a:r>
                        <a:rPr lang="en-US" sz="1000" b="0" i="0" u="none" strike="noStrike" dirty="0" smtClean="0">
                          <a:solidFill>
                            <a:schemeClr val="bg1"/>
                          </a:solidFill>
                          <a:latin typeface="+mn-lt"/>
                        </a:rPr>
                        <a:t>Yes</a:t>
                      </a:r>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Current Cigarette Smoker</a:t>
                      </a:r>
                    </a:p>
                    <a:p>
                      <a:pPr algn="ctr" fontAlgn="b"/>
                      <a:r>
                        <a:rPr lang="en-US" sz="1000" b="0" i="0" u="none" strike="noStrike" dirty="0" smtClean="0">
                          <a:solidFill>
                            <a:schemeClr val="bg1"/>
                          </a:solidFill>
                          <a:latin typeface="+mn-lt"/>
                        </a:rPr>
                        <a:t>No</a:t>
                      </a:r>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algn="l" fontAlgn="b"/>
                      <a:r>
                        <a:rPr lang="en-US" sz="1000" b="0" i="0" u="none" strike="noStrike" dirty="0" smtClean="0">
                          <a:solidFill>
                            <a:schemeClr val="bg1"/>
                          </a:solidFill>
                          <a:latin typeface="+mn-lt"/>
                        </a:rPr>
                        <a:t>Total Sample Size</a:t>
                      </a:r>
                      <a:endParaRPr lang="en-US" sz="1000" b="0" i="0" u="none" strike="noStrike" dirty="0">
                        <a:solidFill>
                          <a:schemeClr val="bg1"/>
                        </a:solidFill>
                        <a:latin typeface="+mn-lt"/>
                      </a:endParaRP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461702</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84536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377166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Total Population Size</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214976422</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38783864</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176192558</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Total Percent</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100.0000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18.0410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81.9590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Total Standard Error</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0.0911</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0.0911</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Total Lower 95% CI</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17.8622</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81.7788</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Total Upper 95% CI</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18.2212</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82.1378</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Male Sample Size</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216833</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44277</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172556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algn="l" fontAlgn="b"/>
                      <a:r>
                        <a:rPr lang="en-US" sz="1000" b="0" i="0" u="none" strike="noStrike" dirty="0" smtClean="0">
                          <a:solidFill>
                            <a:schemeClr val="bg1"/>
                          </a:solidFill>
                          <a:latin typeface="+mn-lt"/>
                        </a:rPr>
                        <a:t>Male Population Size</a:t>
                      </a:r>
                      <a:endParaRPr lang="en-US" sz="1000" b="0" i="0" u="none" strike="noStrike" dirty="0">
                        <a:solidFill>
                          <a:schemeClr val="bg1"/>
                        </a:solidFill>
                        <a:latin typeface="+mn-lt"/>
                      </a:endParaRP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103321845</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21047600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82274244</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algn="l" fontAlgn="b"/>
                      <a:r>
                        <a:rPr lang="en-US" sz="1000" b="0" i="0" u="none" strike="noStrike" dirty="0" smtClean="0">
                          <a:solidFill>
                            <a:schemeClr val="bg1"/>
                          </a:solidFill>
                          <a:latin typeface="+mn-lt"/>
                        </a:rPr>
                        <a:t>Male Percent</a:t>
                      </a:r>
                      <a:endParaRPr lang="en-US" sz="1000" b="0" i="0" u="none" strike="noStrike" dirty="0">
                        <a:solidFill>
                          <a:schemeClr val="bg1"/>
                        </a:solidFill>
                        <a:latin typeface="+mn-lt"/>
                      </a:endParaRP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100.0000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20.3709</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79.6291</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Male Standard Error</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0.1216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0.1216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algn="l" fontAlgn="b"/>
                      <a:r>
                        <a:rPr lang="en-US" sz="1000" b="0" i="0" u="none" strike="noStrike" dirty="0" smtClean="0">
                          <a:solidFill>
                            <a:schemeClr val="bg1"/>
                          </a:solidFill>
                          <a:latin typeface="+mn-lt"/>
                        </a:rPr>
                        <a:t>Male Lower 95% CI</a:t>
                      </a:r>
                      <a:endParaRPr lang="en-US" sz="1000" b="0" i="0" u="none" strike="noStrike" dirty="0">
                        <a:solidFill>
                          <a:schemeClr val="bg1"/>
                        </a:solidFill>
                        <a:latin typeface="+mn-lt"/>
                      </a:endParaRP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20.1324</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79.3885</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Male Upper 95% CI</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20.6115</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79.8676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algn="l" fontAlgn="b"/>
                      <a:r>
                        <a:rPr lang="en-US" sz="1000" b="0" i="0" u="none" strike="noStrike" dirty="0" smtClean="0">
                          <a:solidFill>
                            <a:schemeClr val="bg1"/>
                          </a:solidFill>
                          <a:latin typeface="+mn-lt"/>
                        </a:rPr>
                        <a:t>Female Sample Size</a:t>
                      </a:r>
                      <a:endParaRPr lang="en-US" sz="1000" b="0" i="0" u="none" strike="noStrike" dirty="0">
                        <a:solidFill>
                          <a:schemeClr val="bg1"/>
                        </a:solidFill>
                        <a:latin typeface="+mn-lt"/>
                      </a:endParaRP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244869</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40259</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204610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Female Population Size</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111654577</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17736264</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93918314</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Female Percent</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100.0000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15.8849</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84.1151</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algn="l" fontAlgn="b"/>
                      <a:r>
                        <a:rPr lang="en-US" sz="1000" b="0" i="0" u="none" strike="noStrike" dirty="0" smtClean="0">
                          <a:solidFill>
                            <a:schemeClr val="bg1"/>
                          </a:solidFill>
                          <a:latin typeface="+mn-lt"/>
                        </a:rPr>
                        <a:t>Female Standard Error</a:t>
                      </a:r>
                      <a:endParaRPr lang="en-US" sz="1000" b="0" i="0" u="none" strike="noStrike" dirty="0">
                        <a:solidFill>
                          <a:schemeClr val="bg1"/>
                        </a:solidFill>
                        <a:latin typeface="+mn-lt"/>
                      </a:endParaRP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0.0996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0.0996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algn="l" fontAlgn="b"/>
                      <a:r>
                        <a:rPr lang="en-US" sz="1000" b="0" i="0" u="none" strike="noStrike" dirty="0" smtClean="0">
                          <a:solidFill>
                            <a:schemeClr val="bg1"/>
                          </a:solidFill>
                          <a:latin typeface="+mn-lt"/>
                        </a:rPr>
                        <a:t>Female Lower 95% CI</a:t>
                      </a:r>
                      <a:endParaRPr lang="en-US" sz="1000" b="0" i="0" u="none" strike="noStrike" dirty="0">
                        <a:solidFill>
                          <a:schemeClr val="bg1"/>
                        </a:solidFill>
                        <a:latin typeface="+mn-lt"/>
                      </a:endParaRP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15.6897</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83.9178</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8341">
                <a:tc>
                  <a:txBody>
                    <a:bodyPr/>
                    <a:lstStyle/>
                    <a:p>
                      <a:pPr algn="l" fontAlgn="b"/>
                      <a:r>
                        <a:rPr lang="en-US" sz="1000" b="0" i="0" u="none" strike="noStrike" dirty="0" smtClean="0">
                          <a:solidFill>
                            <a:schemeClr val="bg1"/>
                          </a:solidFill>
                          <a:latin typeface="+mn-lt"/>
                        </a:rPr>
                        <a:t>Female Upper 95% CI</a:t>
                      </a:r>
                      <a:endParaRPr lang="en-US" sz="1000" b="0" i="0" u="none" strike="noStrike" dirty="0">
                        <a:solidFill>
                          <a:schemeClr val="bg1"/>
                        </a:solidFill>
                        <a:latin typeface="+mn-lt"/>
                      </a:endParaRP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16.0822</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84.3103</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381000" y="381000"/>
            <a:ext cx="8229600" cy="6172200"/>
          </a:xfrm>
        </p:spPr>
        <p:txBody>
          <a:bodyPr/>
          <a:lstStyle/>
          <a:p>
            <a:pPr marL="609600" indent="-609600" algn="ctr" eaLnBrk="1" hangingPunct="1">
              <a:buFontTx/>
              <a:buNone/>
            </a:pPr>
            <a:r>
              <a:rPr lang="en-US" sz="2800" dirty="0" smtClean="0">
                <a:solidFill>
                  <a:srgbClr val="FFFF00"/>
                </a:solidFill>
              </a:rPr>
              <a:t>Tips and Tricks of Handling the TUS Data</a:t>
            </a:r>
          </a:p>
          <a:p>
            <a:pPr marL="609600" indent="-609600" algn="ctr" eaLnBrk="1" hangingPunct="1">
              <a:buFontTx/>
              <a:buNone/>
            </a:pPr>
            <a:r>
              <a:rPr lang="en-US" sz="2400" dirty="0" smtClean="0">
                <a:solidFill>
                  <a:schemeClr val="bg1"/>
                </a:solidFill>
              </a:rPr>
              <a:t>Merging Overlap Supplement</a:t>
            </a:r>
          </a:p>
          <a:p>
            <a:pPr marL="609600" indent="-609600" algn="ctr" eaLnBrk="1" hangingPunct="1">
              <a:buFontTx/>
              <a:buNone/>
            </a:pPr>
            <a:endParaRPr lang="en-US" sz="1800" dirty="0" smtClean="0">
              <a:solidFill>
                <a:schemeClr val="bg1"/>
              </a:solidFill>
            </a:endParaRPr>
          </a:p>
          <a:p>
            <a:pPr marL="990600" lvl="1" indent="-533400" eaLnBrk="1" hangingPunct="1">
              <a:buFontTx/>
              <a:buChar char="•"/>
            </a:pPr>
            <a:r>
              <a:rPr lang="en-US" sz="2000" dirty="0" smtClean="0">
                <a:solidFill>
                  <a:schemeClr val="bg1"/>
                </a:solidFill>
              </a:rPr>
              <a:t>Unique CPS Panel Design Feature</a:t>
            </a:r>
          </a:p>
          <a:p>
            <a:pPr marL="1371600" lvl="2" indent="-457200" eaLnBrk="1" hangingPunct="1"/>
            <a:r>
              <a:rPr lang="en-US" sz="1800" dirty="0" smtClean="0">
                <a:solidFill>
                  <a:schemeClr val="bg1"/>
                </a:solidFill>
              </a:rPr>
              <a:t>Each Household in the Sample is Surveyed for Four Consecutive Months (Panels 1-4) and then for Four Consecutive Months (Panels 5-8) Nine Months Later</a:t>
            </a:r>
          </a:p>
          <a:p>
            <a:pPr marL="1371600" lvl="2" indent="-457200" eaLnBrk="1" hangingPunct="1"/>
            <a:r>
              <a:rPr lang="en-US" sz="1800" dirty="0" smtClean="0">
                <a:solidFill>
                  <a:schemeClr val="bg1"/>
                </a:solidFill>
              </a:rPr>
              <a:t>Persons in Panels 1, 2 or 3 in February 2002 were in Panels 5, 6 or 7 in February 2003</a:t>
            </a:r>
          </a:p>
          <a:p>
            <a:pPr marL="990600" lvl="1" indent="-533400" eaLnBrk="1" hangingPunct="1">
              <a:buFontTx/>
              <a:buNone/>
            </a:pPr>
            <a:endParaRPr lang="en-US" sz="1800" dirty="0" smtClean="0">
              <a:solidFill>
                <a:schemeClr val="bg1"/>
              </a:solidFill>
            </a:endParaRPr>
          </a:p>
          <a:p>
            <a:pPr marL="609600" indent="-609600" algn="ctr" eaLnBrk="1" hangingPunct="1">
              <a:buFontTx/>
              <a:buNone/>
            </a:pPr>
            <a:endParaRPr lang="en-US" sz="2800" dirty="0" smtClean="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81000" y="381000"/>
            <a:ext cx="8229600" cy="6477000"/>
          </a:xfrm>
        </p:spPr>
        <p:txBody>
          <a:bodyPr/>
          <a:lstStyle/>
          <a:p>
            <a:pPr marL="609600" indent="-609600" algn="ctr" eaLnBrk="1" hangingPunct="1">
              <a:buFontTx/>
              <a:buNone/>
            </a:pPr>
            <a:r>
              <a:rPr lang="en-US" sz="2800" dirty="0" smtClean="0">
                <a:solidFill>
                  <a:srgbClr val="FFFF00"/>
                </a:solidFill>
              </a:rPr>
              <a:t>Tips and Tricks of Handling the TUS Data</a:t>
            </a:r>
          </a:p>
          <a:p>
            <a:pPr marL="609600" indent="-609600" algn="ctr" eaLnBrk="1" hangingPunct="1">
              <a:buFontTx/>
              <a:buNone/>
            </a:pPr>
            <a:r>
              <a:rPr lang="en-US" sz="2400" dirty="0" smtClean="0">
                <a:solidFill>
                  <a:schemeClr val="bg1"/>
                </a:solidFill>
              </a:rPr>
              <a:t>Merging Overlap Supplement</a:t>
            </a:r>
          </a:p>
          <a:p>
            <a:pPr marL="609600" indent="-609600" algn="ctr" eaLnBrk="1" hangingPunct="1">
              <a:buFontTx/>
              <a:buNone/>
            </a:pPr>
            <a:endParaRPr lang="en-US" sz="1800" dirty="0" smtClean="0">
              <a:solidFill>
                <a:schemeClr val="bg1"/>
              </a:solidFill>
            </a:endParaRPr>
          </a:p>
          <a:p>
            <a:pPr marL="990600" lvl="1" indent="-533400" eaLnBrk="1" hangingPunct="1">
              <a:buFontTx/>
              <a:buChar char="•"/>
            </a:pPr>
            <a:r>
              <a:rPr lang="en-US" sz="2000" dirty="0" smtClean="0">
                <a:solidFill>
                  <a:schemeClr val="bg1"/>
                </a:solidFill>
              </a:rPr>
              <a:t>Matching Variables for February 2002 and February 2003 Overlap</a:t>
            </a:r>
          </a:p>
          <a:p>
            <a:pPr marL="1371600" lvl="2" indent="-457200" eaLnBrk="1" hangingPunct="1"/>
            <a:r>
              <a:rPr lang="en-US" sz="1800" dirty="0" smtClean="0">
                <a:solidFill>
                  <a:schemeClr val="bg1"/>
                </a:solidFill>
              </a:rPr>
              <a:t>Household Identifier (HRHHID)</a:t>
            </a:r>
          </a:p>
          <a:p>
            <a:pPr marL="1371600" lvl="2" indent="-457200" eaLnBrk="1" hangingPunct="1"/>
            <a:r>
              <a:rPr lang="en-US" sz="1800" dirty="0" smtClean="0">
                <a:solidFill>
                  <a:schemeClr val="bg1"/>
                </a:solidFill>
              </a:rPr>
              <a:t>Month in Sample (HRMIS)</a:t>
            </a:r>
          </a:p>
          <a:p>
            <a:pPr marL="1752600" lvl="3" indent="-381000" eaLnBrk="1" hangingPunct="1">
              <a:buFontTx/>
              <a:buChar char="•"/>
            </a:pPr>
            <a:r>
              <a:rPr lang="en-US" sz="1800" dirty="0" smtClean="0">
                <a:solidFill>
                  <a:schemeClr val="bg1"/>
                </a:solidFill>
              </a:rPr>
              <a:t>1 in Feb 2002 = 5 in Feb 2003</a:t>
            </a:r>
          </a:p>
          <a:p>
            <a:pPr marL="1752600" lvl="3" indent="-381000" eaLnBrk="1" hangingPunct="1">
              <a:buFontTx/>
              <a:buChar char="•"/>
            </a:pPr>
            <a:r>
              <a:rPr lang="en-US" sz="1800" dirty="0" smtClean="0">
                <a:solidFill>
                  <a:schemeClr val="bg1"/>
                </a:solidFill>
              </a:rPr>
              <a:t>2 in Feb 2002 = 6 in Feb 2003</a:t>
            </a:r>
          </a:p>
          <a:p>
            <a:pPr marL="1752600" lvl="3" indent="-381000" eaLnBrk="1" hangingPunct="1">
              <a:buFontTx/>
              <a:buChar char="•"/>
            </a:pPr>
            <a:r>
              <a:rPr lang="en-US" sz="1800" dirty="0" smtClean="0">
                <a:solidFill>
                  <a:schemeClr val="bg1"/>
                </a:solidFill>
              </a:rPr>
              <a:t>3 in Feb 2002 = 7 in Feb 2003</a:t>
            </a:r>
          </a:p>
          <a:p>
            <a:pPr marL="1752600" lvl="3" indent="-381000" eaLnBrk="1" hangingPunct="1">
              <a:buFontTx/>
              <a:buChar char="•"/>
            </a:pPr>
            <a:r>
              <a:rPr lang="en-US" sz="1800" dirty="0" smtClean="0">
                <a:solidFill>
                  <a:schemeClr val="bg1"/>
                </a:solidFill>
              </a:rPr>
              <a:t>No TUS Items for Panels 4 and 8 in Both 2002 and 2003. </a:t>
            </a:r>
          </a:p>
          <a:p>
            <a:pPr marL="1371600" lvl="2" indent="-457200" eaLnBrk="1" hangingPunct="1"/>
            <a:r>
              <a:rPr lang="en-US" sz="1800" dirty="0" smtClean="0">
                <a:solidFill>
                  <a:schemeClr val="bg1"/>
                </a:solidFill>
              </a:rPr>
              <a:t>Sample Identifier (HRSAMPLE)</a:t>
            </a:r>
          </a:p>
          <a:p>
            <a:pPr marL="1371600" lvl="2" indent="-457200" eaLnBrk="1" hangingPunct="1"/>
            <a:r>
              <a:rPr lang="en-US" sz="1800" dirty="0" smtClean="0">
                <a:solidFill>
                  <a:schemeClr val="bg1"/>
                </a:solidFill>
              </a:rPr>
              <a:t>Serial Suffix (HRSERSUF)</a:t>
            </a:r>
          </a:p>
          <a:p>
            <a:pPr marL="1371600" lvl="2" indent="-457200" eaLnBrk="1" hangingPunct="1"/>
            <a:r>
              <a:rPr lang="en-US" sz="1800" dirty="0" smtClean="0">
                <a:solidFill>
                  <a:schemeClr val="bg1"/>
                </a:solidFill>
              </a:rPr>
              <a:t>Household Number (</a:t>
            </a:r>
            <a:r>
              <a:rPr lang="en-US" sz="1800" dirty="0" err="1" smtClean="0">
                <a:solidFill>
                  <a:schemeClr val="bg1"/>
                </a:solidFill>
              </a:rPr>
              <a:t>HUHHNum</a:t>
            </a:r>
            <a:r>
              <a:rPr lang="en-US" sz="1800" dirty="0" smtClean="0">
                <a:solidFill>
                  <a:schemeClr val="bg1"/>
                </a:solidFill>
              </a:rPr>
              <a:t>)</a:t>
            </a:r>
          </a:p>
          <a:p>
            <a:pPr marL="1371600" lvl="2" indent="-457200" eaLnBrk="1" hangingPunct="1"/>
            <a:r>
              <a:rPr lang="en-US" sz="1800" dirty="0" smtClean="0">
                <a:solidFill>
                  <a:schemeClr val="bg1"/>
                </a:solidFill>
              </a:rPr>
              <a:t>Persons’ Line Number (PULINENO)</a:t>
            </a:r>
          </a:p>
          <a:p>
            <a:pPr marL="1371600" lvl="2" indent="-457200" eaLnBrk="1" hangingPunct="1"/>
            <a:r>
              <a:rPr lang="en-US" sz="1800" dirty="0" smtClean="0">
                <a:solidFill>
                  <a:schemeClr val="bg1"/>
                </a:solidFill>
              </a:rPr>
              <a:t>Gender (PESEX)</a:t>
            </a:r>
          </a:p>
          <a:p>
            <a:pPr marL="1371600" lvl="2" indent="-457200" eaLnBrk="1" hangingPunct="1"/>
            <a:r>
              <a:rPr lang="en-US" sz="1800" dirty="0" smtClean="0">
                <a:solidFill>
                  <a:schemeClr val="bg1"/>
                </a:solidFill>
              </a:rPr>
              <a:t>Persons’ Age (PEAGE):</a:t>
            </a:r>
          </a:p>
          <a:p>
            <a:pPr marL="1752600" lvl="3" indent="-381000" eaLnBrk="1" hangingPunct="1">
              <a:buFontTx/>
              <a:buChar char="•"/>
            </a:pPr>
            <a:r>
              <a:rPr lang="en-US" sz="1800" dirty="0" smtClean="0">
                <a:solidFill>
                  <a:schemeClr val="bg1"/>
                </a:solidFill>
              </a:rPr>
              <a:t>Match If 2003 Age is within Plus or Minus 1 of 2002 Age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381000" y="381000"/>
            <a:ext cx="8229600" cy="6172200"/>
          </a:xfrm>
        </p:spPr>
        <p:txBody>
          <a:bodyPr/>
          <a:lstStyle/>
          <a:p>
            <a:pPr marL="609600" indent="-609600" algn="ctr" eaLnBrk="1" hangingPunct="1">
              <a:buFontTx/>
              <a:buNone/>
            </a:pPr>
            <a:r>
              <a:rPr lang="en-US" sz="2800" smtClean="0">
                <a:solidFill>
                  <a:srgbClr val="FFFF00"/>
                </a:solidFill>
              </a:rPr>
              <a:t>Tips and Tricks of Handling the TUS Data</a:t>
            </a:r>
          </a:p>
          <a:p>
            <a:pPr marL="609600" indent="-609600" algn="ctr" eaLnBrk="1" hangingPunct="1">
              <a:buFontTx/>
              <a:buNone/>
            </a:pPr>
            <a:r>
              <a:rPr lang="en-US" sz="2400" smtClean="0">
                <a:solidFill>
                  <a:schemeClr val="bg1"/>
                </a:solidFill>
              </a:rPr>
              <a:t>Merging Overlap Supplement</a:t>
            </a:r>
          </a:p>
          <a:p>
            <a:pPr marL="609600" indent="-609600" algn="ctr" eaLnBrk="1" hangingPunct="1">
              <a:buFontTx/>
              <a:buNone/>
            </a:pPr>
            <a:endParaRPr lang="en-US" sz="1800" smtClean="0">
              <a:solidFill>
                <a:schemeClr val="bg1"/>
              </a:solidFill>
            </a:endParaRPr>
          </a:p>
          <a:p>
            <a:pPr marL="990600" lvl="1" indent="-533400" eaLnBrk="1" hangingPunct="1">
              <a:buFontTx/>
              <a:buChar char="•"/>
            </a:pPr>
            <a:r>
              <a:rPr lang="en-US" sz="2000" smtClean="0">
                <a:solidFill>
                  <a:schemeClr val="bg1"/>
                </a:solidFill>
              </a:rPr>
              <a:t>Match Results</a:t>
            </a:r>
          </a:p>
          <a:p>
            <a:pPr marL="1371600" lvl="2" indent="-457200" eaLnBrk="1" hangingPunct="1"/>
            <a:r>
              <a:rPr lang="en-US" sz="1800" smtClean="0">
                <a:solidFill>
                  <a:schemeClr val="bg1"/>
                </a:solidFill>
              </a:rPr>
              <a:t>22,598:  Self and Proxy</a:t>
            </a:r>
          </a:p>
          <a:p>
            <a:pPr marL="1371600" lvl="2" indent="-457200" eaLnBrk="1" hangingPunct="1"/>
            <a:r>
              <a:rPr lang="en-US" sz="1800" smtClean="0">
                <a:solidFill>
                  <a:schemeClr val="bg1"/>
                </a:solidFill>
              </a:rPr>
              <a:t>15,846:  Self Only</a:t>
            </a:r>
          </a:p>
          <a:p>
            <a:pPr marL="990600" lvl="1" indent="-533400" eaLnBrk="1" hangingPunct="1">
              <a:buFontTx/>
              <a:buChar char="•"/>
            </a:pPr>
            <a:r>
              <a:rPr lang="en-US" sz="2000" smtClean="0">
                <a:solidFill>
                  <a:schemeClr val="bg1"/>
                </a:solidFill>
              </a:rPr>
              <a:t>Reasons For Mismatches </a:t>
            </a:r>
          </a:p>
          <a:p>
            <a:pPr marL="1371600" lvl="2" indent="-457200" eaLnBrk="1" hangingPunct="1"/>
            <a:r>
              <a:rPr lang="en-US" sz="1800" smtClean="0">
                <a:solidFill>
                  <a:schemeClr val="bg1"/>
                </a:solidFill>
              </a:rPr>
              <a:t>Migration: Entire Households and Individuals Move to Another Location</a:t>
            </a:r>
          </a:p>
          <a:p>
            <a:pPr marL="1371600" lvl="2" indent="-457200" eaLnBrk="1" hangingPunct="1"/>
            <a:r>
              <a:rPr lang="en-US" sz="1800" smtClean="0">
                <a:solidFill>
                  <a:schemeClr val="bg1"/>
                </a:solidFill>
              </a:rPr>
              <a:t>Individual or Household Non-Response</a:t>
            </a:r>
          </a:p>
          <a:p>
            <a:pPr marL="990600" lvl="1" indent="-533400" eaLnBrk="1" hangingPunct="1">
              <a:buFontTx/>
              <a:buNone/>
            </a:pPr>
            <a:endParaRPr lang="en-US" sz="2000" smtClean="0">
              <a:solidFill>
                <a:schemeClr val="bg1"/>
              </a:solidFill>
            </a:endParaRPr>
          </a:p>
          <a:p>
            <a:pPr marL="609600" indent="-609600" algn="ctr" eaLnBrk="1" hangingPunct="1">
              <a:buFontTx/>
              <a:buNone/>
            </a:pPr>
            <a:endParaRPr lang="en-US" sz="2800" smtClean="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381000" y="381000"/>
            <a:ext cx="8229600" cy="6172200"/>
          </a:xfrm>
        </p:spPr>
        <p:txBody>
          <a:bodyPr/>
          <a:lstStyle/>
          <a:p>
            <a:pPr marL="609600" indent="-609600" algn="ctr" eaLnBrk="1" hangingPunct="1">
              <a:buFontTx/>
              <a:buNone/>
            </a:pPr>
            <a:r>
              <a:rPr lang="en-US" sz="2800" smtClean="0">
                <a:solidFill>
                  <a:srgbClr val="FFFF00"/>
                </a:solidFill>
              </a:rPr>
              <a:t>Tips and Tricks of Handling the TUS Data</a:t>
            </a:r>
          </a:p>
          <a:p>
            <a:pPr marL="609600" indent="-609600" algn="ctr" eaLnBrk="1" hangingPunct="1">
              <a:buFontTx/>
              <a:buNone/>
            </a:pPr>
            <a:r>
              <a:rPr lang="en-US" sz="2400" smtClean="0">
                <a:solidFill>
                  <a:schemeClr val="bg1"/>
                </a:solidFill>
              </a:rPr>
              <a:t>Linking to Other CPS Data/Supplements to the CPS</a:t>
            </a:r>
          </a:p>
          <a:p>
            <a:pPr marL="609600" indent="-609600" algn="ctr" eaLnBrk="1" hangingPunct="1">
              <a:buFontTx/>
              <a:buNone/>
            </a:pPr>
            <a:endParaRPr lang="en-US" sz="1800" smtClean="0">
              <a:solidFill>
                <a:schemeClr val="bg1"/>
              </a:solidFill>
            </a:endParaRPr>
          </a:p>
          <a:p>
            <a:pPr marL="990600" lvl="1" indent="-533400" eaLnBrk="1" hangingPunct="1">
              <a:buFontTx/>
              <a:buChar char="•"/>
            </a:pPr>
            <a:r>
              <a:rPr lang="en-US" sz="2000" smtClean="0">
                <a:solidFill>
                  <a:schemeClr val="bg1"/>
                </a:solidFill>
              </a:rPr>
              <a:t>TUS-CPS Can Be Linked With Other CPS Basic and CPS Supplement Data.</a:t>
            </a:r>
          </a:p>
          <a:p>
            <a:pPr marL="990600" lvl="1" indent="-533400" eaLnBrk="1" hangingPunct="1">
              <a:buFontTx/>
              <a:buChar char="•"/>
            </a:pPr>
            <a:r>
              <a:rPr lang="en-US" sz="2000" smtClean="0">
                <a:solidFill>
                  <a:schemeClr val="bg1"/>
                </a:solidFill>
              </a:rPr>
              <a:t>Allows the Opportunity to Include Other Topics in Analysis Not Included in The TUS</a:t>
            </a:r>
          </a:p>
          <a:p>
            <a:pPr marL="1371600" lvl="2" indent="-457200" eaLnBrk="1" hangingPunct="1"/>
            <a:r>
              <a:rPr lang="en-US" sz="1800" smtClean="0">
                <a:solidFill>
                  <a:schemeClr val="bg1"/>
                </a:solidFill>
              </a:rPr>
              <a:t>March ASEC, Internet Use, Veterans Information, Food Service Information</a:t>
            </a:r>
          </a:p>
          <a:p>
            <a:pPr marL="990600" lvl="1" indent="-533400" eaLnBrk="1" hangingPunct="1">
              <a:buFontTx/>
              <a:buChar char="•"/>
            </a:pPr>
            <a:r>
              <a:rPr lang="en-US" sz="2000" smtClean="0">
                <a:solidFill>
                  <a:schemeClr val="bg1"/>
                </a:solidFill>
              </a:rPr>
              <a:t>Example: Starting in January 2003, Occupation and Industry Were Coded Differently than Pre 2003.</a:t>
            </a:r>
          </a:p>
          <a:p>
            <a:pPr marL="1371600" lvl="2" indent="-457200" eaLnBrk="1" hangingPunct="1"/>
            <a:r>
              <a:rPr lang="en-US" sz="1800" smtClean="0">
                <a:solidFill>
                  <a:schemeClr val="bg1"/>
                </a:solidFill>
              </a:rPr>
              <a:t>Questions Were Not Modified</a:t>
            </a:r>
          </a:p>
          <a:p>
            <a:pPr marL="1371600" lvl="2" indent="-457200" eaLnBrk="1" hangingPunct="1"/>
            <a:r>
              <a:rPr lang="en-US" sz="1800" smtClean="0">
                <a:solidFill>
                  <a:schemeClr val="bg1"/>
                </a:solidFill>
              </a:rPr>
              <a:t>Information Gathered Classified According to New Standards and Definitions</a:t>
            </a:r>
          </a:p>
          <a:p>
            <a:pPr marL="1371600" lvl="2" indent="-457200" eaLnBrk="1" hangingPunct="1"/>
            <a:r>
              <a:rPr lang="en-US" sz="1800" smtClean="0">
                <a:solidFill>
                  <a:schemeClr val="bg1"/>
                </a:solidFill>
              </a:rPr>
              <a:t>How to Group New Occupation Coding Scheme into Occupation Groups White Collar, Blue Collar, Service and Other.</a:t>
            </a:r>
          </a:p>
          <a:p>
            <a:pPr marL="1371600" lvl="2" indent="-457200" eaLnBrk="1" hangingPunct="1"/>
            <a:r>
              <a:rPr lang="en-US" sz="1800" smtClean="0">
                <a:solidFill>
                  <a:schemeClr val="bg1"/>
                </a:solidFill>
              </a:rPr>
              <a:t>Merged February 2002 CPS Data With Bureau of Labor Statistics Monthly Extract File for February 2002.</a:t>
            </a:r>
          </a:p>
          <a:p>
            <a:pPr marL="1371600" lvl="2" indent="-457200" eaLnBrk="1" hangingPunct="1"/>
            <a:endParaRPr lang="en-US" sz="1800" smtClean="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381000" y="381000"/>
            <a:ext cx="8229600" cy="6477000"/>
          </a:xfrm>
        </p:spPr>
        <p:txBody>
          <a:bodyPr/>
          <a:lstStyle/>
          <a:p>
            <a:pPr marL="609600" indent="-609600" algn="ctr" eaLnBrk="1" hangingPunct="1">
              <a:buFontTx/>
              <a:buNone/>
            </a:pPr>
            <a:r>
              <a:rPr lang="en-US" sz="2800" dirty="0" smtClean="0">
                <a:solidFill>
                  <a:srgbClr val="FFFF00"/>
                </a:solidFill>
              </a:rPr>
              <a:t>Tips and Tricks of Handling the TUS Data</a:t>
            </a:r>
          </a:p>
          <a:p>
            <a:pPr marL="609600" indent="-609600" algn="ctr" eaLnBrk="1" hangingPunct="1">
              <a:buFontTx/>
              <a:buNone/>
            </a:pPr>
            <a:r>
              <a:rPr lang="en-US" sz="2400" dirty="0" smtClean="0">
                <a:solidFill>
                  <a:schemeClr val="bg1"/>
                </a:solidFill>
              </a:rPr>
              <a:t>Merging January 2007 TUS-CPS with 2007 ASEC</a:t>
            </a:r>
          </a:p>
          <a:p>
            <a:pPr marL="609600" indent="-609600" algn="ctr" eaLnBrk="1" hangingPunct="1">
              <a:buFontTx/>
              <a:buNone/>
            </a:pPr>
            <a:endParaRPr lang="en-US" sz="1800" dirty="0" smtClean="0">
              <a:solidFill>
                <a:schemeClr val="bg1"/>
              </a:solidFill>
            </a:endParaRPr>
          </a:p>
          <a:p>
            <a:pPr marL="990600" lvl="1" indent="-533400" eaLnBrk="1" hangingPunct="1">
              <a:buFontTx/>
              <a:buChar char="•"/>
            </a:pPr>
            <a:r>
              <a:rPr lang="en-US" sz="2000" dirty="0" smtClean="0">
                <a:solidFill>
                  <a:schemeClr val="bg1"/>
                </a:solidFill>
              </a:rPr>
              <a:t>Example Merging the March 2007 Annual Social and Economic (ASEC) Supplement with the January 2007 Tobacco Use Supplement to The Current Population Survey</a:t>
            </a:r>
          </a:p>
          <a:p>
            <a:pPr marL="990600" lvl="1" indent="-533400" eaLnBrk="1" hangingPunct="1">
              <a:buFontTx/>
              <a:buChar char="•"/>
            </a:pPr>
            <a:r>
              <a:rPr lang="en-US" sz="2000" dirty="0" smtClean="0">
                <a:solidFill>
                  <a:schemeClr val="bg1"/>
                </a:solidFill>
              </a:rPr>
              <a:t>Construct Health Insurance Coverage Status (</a:t>
            </a:r>
            <a:r>
              <a:rPr lang="en-US" sz="2000" dirty="0" err="1" smtClean="0">
                <a:solidFill>
                  <a:schemeClr val="bg1"/>
                </a:solidFill>
              </a:rPr>
              <a:t>HIC_Stat</a:t>
            </a:r>
            <a:r>
              <a:rPr lang="en-US" sz="2000" dirty="0" smtClean="0">
                <a:solidFill>
                  <a:schemeClr val="bg1"/>
                </a:solidFill>
              </a:rPr>
              <a:t>) Variable Using ASEC Data.   Based on Census Programming Code.</a:t>
            </a:r>
          </a:p>
          <a:p>
            <a:pPr marL="1390650" lvl="2" indent="-533400" eaLnBrk="1" hangingPunct="1"/>
            <a:r>
              <a:rPr lang="en-US" sz="1800" dirty="0" smtClean="0">
                <a:solidFill>
                  <a:schemeClr val="bg1"/>
                </a:solidFill>
                <a:hlinkClick r:id="rId2"/>
              </a:rPr>
              <a:t>http://www.census.gov/hhes/www/hlthins/hlthinsrecodevar.html</a:t>
            </a:r>
            <a:endParaRPr lang="en-US" sz="1800" dirty="0" smtClean="0">
              <a:solidFill>
                <a:schemeClr val="bg1"/>
              </a:solidFill>
            </a:endParaRPr>
          </a:p>
          <a:p>
            <a:pPr marL="1390650" lvl="2" indent="-533400" eaLnBrk="1" hangingPunct="1"/>
            <a:r>
              <a:rPr lang="en-US" sz="1800" dirty="0" smtClean="0">
                <a:solidFill>
                  <a:schemeClr val="bg1"/>
                </a:solidFill>
                <a:hlinkClick r:id="rId3"/>
              </a:rPr>
              <a:t>http://www.census.gov/hhes/www/hlthins/hlthinsvar.html</a:t>
            </a:r>
            <a:endParaRPr lang="en-US" sz="1800" dirty="0" smtClean="0">
              <a:solidFill>
                <a:schemeClr val="bg1"/>
              </a:solidFill>
            </a:endParaRPr>
          </a:p>
          <a:p>
            <a:pPr marL="990600" lvl="1" indent="-533400" eaLnBrk="1" hangingPunct="1">
              <a:buFont typeface="Arial" charset="0"/>
              <a:buChar char="•"/>
            </a:pPr>
            <a:r>
              <a:rPr lang="en-US" sz="2000" dirty="0" smtClean="0">
                <a:solidFill>
                  <a:schemeClr val="bg1"/>
                </a:solidFill>
              </a:rPr>
              <a:t>Construct Smoking Ban at Work Variable from TUS-CPS Data</a:t>
            </a:r>
          </a:p>
          <a:p>
            <a:pPr marL="990600" lvl="1" indent="-533400" eaLnBrk="1" hangingPunct="1">
              <a:buFont typeface="Arial" charset="0"/>
              <a:buChar char="•"/>
            </a:pPr>
            <a:r>
              <a:rPr lang="en-US" sz="2000" dirty="0" smtClean="0">
                <a:solidFill>
                  <a:schemeClr val="bg1"/>
                </a:solidFill>
              </a:rPr>
              <a:t>Tables:</a:t>
            </a:r>
          </a:p>
          <a:p>
            <a:pPr marL="1390650" lvl="2" indent="-533400" eaLnBrk="1" hangingPunct="1"/>
            <a:r>
              <a:rPr lang="en-US" sz="1800" dirty="0" smtClean="0">
                <a:solidFill>
                  <a:schemeClr val="bg1"/>
                </a:solidFill>
              </a:rPr>
              <a:t>Health Insurance Coverage Status, ASEC Data</a:t>
            </a:r>
          </a:p>
          <a:p>
            <a:pPr marL="1390650" lvl="2" indent="-533400" eaLnBrk="1" hangingPunct="1"/>
            <a:r>
              <a:rPr lang="en-US" sz="1800" dirty="0" smtClean="0">
                <a:solidFill>
                  <a:schemeClr val="bg1"/>
                </a:solidFill>
              </a:rPr>
              <a:t>Health Insurance Coverage Status, ASEC/TUS-CPS Merged Data</a:t>
            </a:r>
          </a:p>
          <a:p>
            <a:pPr marL="1390650" lvl="2" indent="-533400" eaLnBrk="1" hangingPunct="1"/>
            <a:r>
              <a:rPr lang="en-US" sz="1800" dirty="0" smtClean="0">
                <a:solidFill>
                  <a:schemeClr val="bg1"/>
                </a:solidFill>
              </a:rPr>
              <a:t>Health Insurance Coverage Status X Smoking Ban at Work, Merged Data</a:t>
            </a:r>
          </a:p>
          <a:p>
            <a:pPr marL="990600" lvl="1" indent="-533400" eaLnBrk="1" hangingPunct="1">
              <a:buFont typeface="Arial" charset="0"/>
              <a:buChar char="•"/>
            </a:pPr>
            <a:endParaRPr lang="en-US" sz="2000" dirty="0" smtClean="0">
              <a:solidFill>
                <a:schemeClr val="bg1"/>
              </a:solidFill>
            </a:endParaRPr>
          </a:p>
          <a:p>
            <a:pPr marL="1390650" lvl="2" indent="-533400" eaLnBrk="1" hangingPunct="1"/>
            <a:endParaRPr lang="en-US" sz="1600" dirty="0" smtClean="0">
              <a:solidFill>
                <a:schemeClr val="bg1"/>
              </a:solidFill>
            </a:endParaRPr>
          </a:p>
          <a:p>
            <a:pPr marL="990600" lvl="1" indent="-533400" eaLnBrk="1" hangingPunct="1">
              <a:buFontTx/>
              <a:buChar char="•"/>
            </a:pPr>
            <a:endParaRPr lang="en-US" sz="1800" dirty="0" smtClean="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81000" y="381000"/>
            <a:ext cx="8229600" cy="6477000"/>
          </a:xfrm>
        </p:spPr>
        <p:txBody>
          <a:bodyPr/>
          <a:lstStyle/>
          <a:p>
            <a:pPr marL="609600" indent="-609600" algn="ctr" eaLnBrk="1" hangingPunct="1">
              <a:buFontTx/>
              <a:buNone/>
              <a:defRPr/>
            </a:pPr>
            <a:r>
              <a:rPr lang="en-US" sz="2800" dirty="0" smtClean="0">
                <a:solidFill>
                  <a:srgbClr val="FFFF00"/>
                </a:solidFill>
              </a:rPr>
              <a:t>Tips and Tricks of Handling the TUS Data</a:t>
            </a:r>
          </a:p>
          <a:p>
            <a:pPr marL="609600" indent="-609600" algn="ctr" eaLnBrk="1" hangingPunct="1">
              <a:buFontTx/>
              <a:buNone/>
              <a:defRPr/>
            </a:pPr>
            <a:r>
              <a:rPr lang="en-US" sz="2400" dirty="0" smtClean="0">
                <a:solidFill>
                  <a:schemeClr val="bg1"/>
                </a:solidFill>
              </a:rPr>
              <a:t>Merging January 2007 TUS-CPS with 2007 ASEC</a:t>
            </a:r>
          </a:p>
          <a:p>
            <a:pPr marL="609600" indent="-609600" algn="ctr" eaLnBrk="1" hangingPunct="1">
              <a:buFontTx/>
              <a:buNone/>
              <a:defRPr/>
            </a:pPr>
            <a:endParaRPr lang="en-US" sz="1800" dirty="0" smtClean="0">
              <a:solidFill>
                <a:schemeClr val="bg1"/>
              </a:solidFill>
            </a:endParaRPr>
          </a:p>
          <a:p>
            <a:pPr marL="990600" lvl="1" indent="-533400" eaLnBrk="1" hangingPunct="1">
              <a:buFontTx/>
              <a:buChar char="•"/>
              <a:defRPr/>
            </a:pPr>
            <a:r>
              <a:rPr lang="en-US" sz="2000" dirty="0" smtClean="0">
                <a:solidFill>
                  <a:schemeClr val="bg1"/>
                </a:solidFill>
              </a:rPr>
              <a:t>Matching Variables for TUS-CPS and ASEC</a:t>
            </a:r>
          </a:p>
          <a:p>
            <a:pPr marL="1371600" lvl="2" indent="-457200" eaLnBrk="1" hangingPunct="1">
              <a:defRPr/>
            </a:pPr>
            <a:r>
              <a:rPr lang="en-US" sz="1800" dirty="0" smtClean="0">
                <a:solidFill>
                  <a:schemeClr val="bg1"/>
                </a:solidFill>
              </a:rPr>
              <a:t>Month in Sample (HRMIS)</a:t>
            </a:r>
          </a:p>
          <a:p>
            <a:pPr marL="1752600" lvl="3" indent="-381000" eaLnBrk="1" hangingPunct="1">
              <a:buFontTx/>
              <a:buChar char="•"/>
              <a:defRPr/>
            </a:pPr>
            <a:r>
              <a:rPr lang="en-US" sz="1800" dirty="0" smtClean="0">
                <a:solidFill>
                  <a:schemeClr val="bg1"/>
                </a:solidFill>
              </a:rPr>
              <a:t>1 in January = 3 in March</a:t>
            </a:r>
          </a:p>
          <a:p>
            <a:pPr marL="1752600" lvl="3" indent="-381000" eaLnBrk="1" hangingPunct="1">
              <a:buFontTx/>
              <a:buChar char="•"/>
              <a:defRPr/>
            </a:pPr>
            <a:r>
              <a:rPr lang="en-US" sz="1800" dirty="0" smtClean="0">
                <a:solidFill>
                  <a:schemeClr val="bg1"/>
                </a:solidFill>
              </a:rPr>
              <a:t>2 in January = 4 in March</a:t>
            </a:r>
          </a:p>
          <a:p>
            <a:pPr marL="1752600" lvl="3" indent="-381000" eaLnBrk="1" hangingPunct="1">
              <a:buFontTx/>
              <a:buChar char="•"/>
              <a:defRPr/>
            </a:pPr>
            <a:r>
              <a:rPr lang="en-US" sz="1800" dirty="0" smtClean="0">
                <a:solidFill>
                  <a:schemeClr val="bg1"/>
                </a:solidFill>
              </a:rPr>
              <a:t>5 in January = 7 in March</a:t>
            </a:r>
          </a:p>
          <a:p>
            <a:pPr marL="1752600" lvl="3" indent="-381000" eaLnBrk="1" hangingPunct="1">
              <a:buFontTx/>
              <a:buChar char="•"/>
              <a:defRPr/>
            </a:pPr>
            <a:r>
              <a:rPr lang="en-US" sz="1800" dirty="0" smtClean="0">
                <a:solidFill>
                  <a:schemeClr val="bg1"/>
                </a:solidFill>
              </a:rPr>
              <a:t>6 in January = 8 in March</a:t>
            </a:r>
          </a:p>
          <a:p>
            <a:pPr marL="1752600" lvl="3" indent="-381000" eaLnBrk="1" hangingPunct="1">
              <a:buFontTx/>
              <a:buChar char="•"/>
              <a:defRPr/>
            </a:pPr>
            <a:r>
              <a:rPr lang="en-US" sz="1800" dirty="0" smtClean="0">
                <a:solidFill>
                  <a:schemeClr val="bg1"/>
                </a:solidFill>
              </a:rPr>
              <a:t>No TUS Items for Panels 4 and 8 in Both 2002 and 2003. </a:t>
            </a:r>
          </a:p>
          <a:p>
            <a:pPr marL="1371600" lvl="2" indent="-457200" eaLnBrk="1" hangingPunct="1">
              <a:defRPr/>
            </a:pPr>
            <a:r>
              <a:rPr lang="en-US" sz="1800" dirty="0" smtClean="0">
                <a:solidFill>
                  <a:schemeClr val="bg1"/>
                </a:solidFill>
              </a:rPr>
              <a:t>PERIDNUM in ASEC (Person Identifier)</a:t>
            </a:r>
          </a:p>
          <a:p>
            <a:pPr marL="1371600" lvl="2" indent="-457200" eaLnBrk="1" hangingPunct="1">
              <a:defRPr/>
            </a:pPr>
            <a:r>
              <a:rPr lang="en-US" sz="1800" dirty="0" smtClean="0">
                <a:solidFill>
                  <a:schemeClr val="bg1"/>
                </a:solidFill>
              </a:rPr>
              <a:t>Construct PERIDNUM in TUS-CPS</a:t>
            </a:r>
          </a:p>
          <a:p>
            <a:pPr marL="1828800" lvl="3" indent="-457200" eaLnBrk="1" hangingPunct="1">
              <a:buFont typeface="Arial" pitchFamily="34" charset="0"/>
              <a:buChar char="•"/>
              <a:defRPr/>
            </a:pPr>
            <a:r>
              <a:rPr lang="en-US" sz="1800" dirty="0" smtClean="0">
                <a:solidFill>
                  <a:schemeClr val="bg1"/>
                </a:solidFill>
              </a:rPr>
              <a:t>Household Identifier (HRHHID)</a:t>
            </a:r>
          </a:p>
          <a:p>
            <a:pPr marL="1828800" lvl="3" indent="-457200" eaLnBrk="1" hangingPunct="1">
              <a:buFont typeface="Arial" pitchFamily="34" charset="0"/>
              <a:buChar char="•"/>
              <a:defRPr/>
            </a:pPr>
            <a:r>
              <a:rPr lang="en-US" sz="1800" dirty="0" smtClean="0">
                <a:solidFill>
                  <a:schemeClr val="bg1"/>
                </a:solidFill>
              </a:rPr>
              <a:t>Household Identifier 2 (HRHHID2)</a:t>
            </a:r>
          </a:p>
          <a:p>
            <a:pPr marL="1828800" lvl="3" indent="-457200" eaLnBrk="1" hangingPunct="1">
              <a:buFont typeface="Arial" pitchFamily="34" charset="0"/>
              <a:buChar char="•"/>
              <a:defRPr/>
            </a:pPr>
            <a:r>
              <a:rPr lang="en-US" sz="1800" dirty="0" smtClean="0">
                <a:solidFill>
                  <a:schemeClr val="bg1"/>
                </a:solidFill>
              </a:rPr>
              <a:t>Persons’ Line Number (PULINENO)</a:t>
            </a:r>
          </a:p>
          <a:p>
            <a:pPr marL="1371600" lvl="2" indent="-457200" eaLnBrk="1" hangingPunct="1">
              <a:defRPr/>
            </a:pPr>
            <a:r>
              <a:rPr lang="en-US" sz="1800" dirty="0" smtClean="0">
                <a:solidFill>
                  <a:schemeClr val="bg1"/>
                </a:solidFill>
              </a:rPr>
              <a:t>Gender (PESEX)</a:t>
            </a:r>
          </a:p>
          <a:p>
            <a:pPr marL="1371600" lvl="2" indent="-457200" eaLnBrk="1" hangingPunct="1">
              <a:defRPr/>
            </a:pPr>
            <a:r>
              <a:rPr lang="en-US" sz="1800" dirty="0" smtClean="0">
                <a:solidFill>
                  <a:schemeClr val="bg1"/>
                </a:solidFill>
              </a:rPr>
              <a:t>Persons’ Age (PEAGE):</a:t>
            </a:r>
          </a:p>
          <a:p>
            <a:pPr marL="1752600" lvl="3" indent="-381000" eaLnBrk="1" hangingPunct="1">
              <a:buFontTx/>
              <a:buChar char="•"/>
              <a:defRPr/>
            </a:pPr>
            <a:r>
              <a:rPr lang="en-US" sz="1800" dirty="0" smtClean="0">
                <a:solidFill>
                  <a:schemeClr val="bg1"/>
                </a:solidFill>
              </a:rPr>
              <a:t>Match If January Age is within 1 of March Age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ctr">
              <a:buNone/>
            </a:pPr>
            <a:r>
              <a:rPr lang="en-US" sz="1400" b="0" dirty="0" smtClean="0">
                <a:solidFill>
                  <a:srgbClr val="FFFFFF"/>
                </a:solidFill>
                <a:ea typeface="+mj-ea"/>
                <a:cs typeface="+mj-cs"/>
              </a:rPr>
              <a:t>2007 Annual Social and Economic (ASEC) Supplement</a:t>
            </a:r>
            <a:br>
              <a:rPr lang="en-US" sz="1400" b="0" dirty="0" smtClean="0">
                <a:solidFill>
                  <a:srgbClr val="FFFFFF"/>
                </a:solidFill>
                <a:ea typeface="+mj-ea"/>
                <a:cs typeface="+mj-cs"/>
              </a:rPr>
            </a:br>
            <a:r>
              <a:rPr lang="en-US" sz="1200" b="0" dirty="0" smtClean="0">
                <a:solidFill>
                  <a:srgbClr val="FFFFFF"/>
                </a:solidFill>
                <a:ea typeface="+mj-ea"/>
                <a:cs typeface="+mj-cs"/>
              </a:rPr>
              <a:t>Adults Ages 18 to 64</a:t>
            </a:r>
            <a:br>
              <a:rPr lang="en-US" sz="1200" b="0" dirty="0" smtClean="0">
                <a:solidFill>
                  <a:srgbClr val="FFFFFF"/>
                </a:solidFill>
                <a:ea typeface="+mj-ea"/>
                <a:cs typeface="+mj-cs"/>
              </a:rPr>
            </a:br>
            <a:r>
              <a:rPr lang="en-US" sz="1200" b="0" dirty="0" smtClean="0">
                <a:solidFill>
                  <a:srgbClr val="FFFFFF"/>
                </a:solidFill>
                <a:ea typeface="+mj-ea"/>
                <a:cs typeface="+mj-cs"/>
              </a:rPr>
              <a:t>The FREQ Procedure</a:t>
            </a:r>
            <a:br>
              <a:rPr lang="en-US" sz="1200" b="0" dirty="0" smtClean="0">
                <a:solidFill>
                  <a:srgbClr val="FFFFFF"/>
                </a:solidFill>
                <a:ea typeface="+mj-ea"/>
                <a:cs typeface="+mj-cs"/>
              </a:rPr>
            </a:br>
            <a:r>
              <a:rPr lang="en-US" sz="1200" b="0" dirty="0" smtClean="0">
                <a:solidFill>
                  <a:srgbClr val="FFFFFF"/>
                </a:solidFill>
                <a:ea typeface="+mj-ea"/>
                <a:cs typeface="+mj-cs"/>
              </a:rPr>
              <a:t>Health insurance coverage status </a:t>
            </a:r>
            <a:r>
              <a:rPr lang="en-US" sz="1400" dirty="0" smtClean="0">
                <a:solidFill>
                  <a:srgbClr val="FFFFFF"/>
                </a:solidFill>
                <a:ea typeface="+mj-ea"/>
                <a:cs typeface="+mj-cs"/>
              </a:rPr>
              <a:t/>
            </a:r>
            <a:br>
              <a:rPr lang="en-US" sz="1400" dirty="0" smtClean="0">
                <a:solidFill>
                  <a:srgbClr val="FFFFFF"/>
                </a:solidFill>
                <a:ea typeface="+mj-ea"/>
                <a:cs typeface="+mj-cs"/>
              </a:rPr>
            </a:br>
            <a:r>
              <a:rPr lang="en-US" sz="1400" dirty="0" smtClean="0">
                <a:solidFill>
                  <a:srgbClr val="FFFFFF"/>
                </a:solidFill>
                <a:ea typeface="+mj-ea"/>
                <a:cs typeface="+mj-cs"/>
              </a:rPr>
              <a:t/>
            </a:r>
            <a:br>
              <a:rPr lang="en-US" sz="1400" dirty="0" smtClean="0">
                <a:solidFill>
                  <a:srgbClr val="FFFFFF"/>
                </a:solidFill>
                <a:ea typeface="+mj-ea"/>
                <a:cs typeface="+mj-cs"/>
              </a:rPr>
            </a:br>
            <a:endParaRPr lang="en-US" sz="1400" dirty="0" smtClean="0">
              <a:solidFill>
                <a:srgbClr val="FFFFFF"/>
              </a:solidFill>
              <a:ea typeface="+mj-ea"/>
              <a:cs typeface="+mj-cs"/>
            </a:endParaRPr>
          </a:p>
          <a:p>
            <a:pPr algn="ctr">
              <a:buNone/>
            </a:pPr>
            <a:endParaRPr lang="en-US" sz="1400" dirty="0" smtClean="0">
              <a:solidFill>
                <a:srgbClr val="FFFFFF"/>
              </a:solidFill>
              <a:ea typeface="+mj-ea"/>
              <a:cs typeface="+mj-cs"/>
            </a:endParaRPr>
          </a:p>
          <a:p>
            <a:pPr algn="ctr">
              <a:buNone/>
            </a:pPr>
            <a:endParaRPr lang="en-US" sz="1400" dirty="0" smtClean="0">
              <a:solidFill>
                <a:srgbClr val="FFFFFF"/>
              </a:solidFill>
              <a:ea typeface="+mj-ea"/>
              <a:cs typeface="+mj-cs"/>
            </a:endParaRPr>
          </a:p>
          <a:p>
            <a:pPr algn="ctr">
              <a:buNone/>
            </a:pPr>
            <a:endParaRPr lang="en-US" sz="1400" dirty="0" smtClean="0">
              <a:solidFill>
                <a:srgbClr val="FFFFFF"/>
              </a:solidFill>
              <a:ea typeface="+mj-ea"/>
              <a:cs typeface="+mj-cs"/>
            </a:endParaRPr>
          </a:p>
          <a:p>
            <a:pPr algn="ctr">
              <a:buNone/>
            </a:pPr>
            <a:endParaRPr lang="en-US" sz="1400" b="1" dirty="0" smtClean="0">
              <a:solidFill>
                <a:srgbClr val="FFFFFF"/>
              </a:solidFill>
              <a:ea typeface="+mj-ea"/>
              <a:cs typeface="+mj-cs"/>
            </a:endParaRPr>
          </a:p>
          <a:p>
            <a:pPr algn="ctr">
              <a:buNone/>
            </a:pPr>
            <a:endParaRPr lang="en-US" sz="1400" b="1" dirty="0" smtClean="0">
              <a:solidFill>
                <a:srgbClr val="FFFFFF"/>
              </a:solidFill>
              <a:ea typeface="+mj-ea"/>
              <a:cs typeface="+mj-cs"/>
            </a:endParaRPr>
          </a:p>
          <a:p>
            <a:pPr algn="ctr">
              <a:buNone/>
            </a:pPr>
            <a:r>
              <a:rPr lang="en-US" sz="1400" b="1" dirty="0" smtClean="0">
                <a:solidFill>
                  <a:srgbClr val="FFFFFF"/>
                </a:solidFill>
                <a:ea typeface="+mj-ea"/>
                <a:cs typeface="+mj-cs"/>
              </a:rPr>
              <a:t>January 2007 Tobacco Use Supplement to the Current Population Survey Merged With</a:t>
            </a:r>
            <a:br>
              <a:rPr lang="en-US" sz="1400" b="1" dirty="0" smtClean="0">
                <a:solidFill>
                  <a:srgbClr val="FFFFFF"/>
                </a:solidFill>
                <a:ea typeface="+mj-ea"/>
                <a:cs typeface="+mj-cs"/>
              </a:rPr>
            </a:br>
            <a:r>
              <a:rPr lang="en-US" sz="1400" b="1" dirty="0" smtClean="0">
                <a:solidFill>
                  <a:srgbClr val="FFFFFF"/>
                </a:solidFill>
                <a:ea typeface="+mj-ea"/>
                <a:cs typeface="+mj-cs"/>
              </a:rPr>
              <a:t>2007 Annual Social and Economic (ASEC) Supplement</a:t>
            </a:r>
            <a:br>
              <a:rPr lang="en-US" sz="1400" b="1" dirty="0" smtClean="0">
                <a:solidFill>
                  <a:srgbClr val="FFFFFF"/>
                </a:solidFill>
                <a:ea typeface="+mj-ea"/>
                <a:cs typeface="+mj-cs"/>
              </a:rPr>
            </a:br>
            <a:r>
              <a:rPr lang="en-US" sz="1200" dirty="0" smtClean="0">
                <a:solidFill>
                  <a:srgbClr val="FFFFFF"/>
                </a:solidFill>
                <a:ea typeface="+mj-ea"/>
                <a:cs typeface="+mj-cs"/>
              </a:rPr>
              <a:t>Adults Ages 18 to 64</a:t>
            </a:r>
            <a:br>
              <a:rPr lang="en-US" sz="1200" dirty="0" smtClean="0">
                <a:solidFill>
                  <a:srgbClr val="FFFFFF"/>
                </a:solidFill>
                <a:ea typeface="+mj-ea"/>
                <a:cs typeface="+mj-cs"/>
              </a:rPr>
            </a:br>
            <a:r>
              <a:rPr lang="en-US" sz="1200" dirty="0" smtClean="0">
                <a:solidFill>
                  <a:srgbClr val="FFFFFF"/>
                </a:solidFill>
                <a:ea typeface="+mj-ea"/>
                <a:cs typeface="+mj-cs"/>
              </a:rPr>
              <a:t>The FREQ Procedure</a:t>
            </a:r>
            <a:br>
              <a:rPr lang="en-US" sz="1200" dirty="0" smtClean="0">
                <a:solidFill>
                  <a:srgbClr val="FFFFFF"/>
                </a:solidFill>
                <a:ea typeface="+mj-ea"/>
                <a:cs typeface="+mj-cs"/>
              </a:rPr>
            </a:br>
            <a:r>
              <a:rPr lang="en-US" sz="1200" dirty="0" smtClean="0">
                <a:solidFill>
                  <a:srgbClr val="FFFFFF"/>
                </a:solidFill>
                <a:ea typeface="+mj-ea"/>
                <a:cs typeface="+mj-cs"/>
              </a:rPr>
              <a:t>Health insurance coverage status</a:t>
            </a:r>
          </a:p>
          <a:p>
            <a:pPr algn="ctr">
              <a:buNone/>
            </a:pPr>
            <a:endParaRPr lang="en-US" sz="1400" dirty="0" smtClean="0">
              <a:solidFill>
                <a:srgbClr val="FFFFFF"/>
              </a:solidFill>
              <a:ea typeface="+mj-ea"/>
              <a:cs typeface="+mj-cs"/>
            </a:endParaRPr>
          </a:p>
          <a:p>
            <a:pPr algn="ctr">
              <a:buNone/>
            </a:pPr>
            <a:endParaRPr lang="en-US" dirty="0"/>
          </a:p>
        </p:txBody>
      </p:sp>
      <p:graphicFrame>
        <p:nvGraphicFramePr>
          <p:cNvPr id="6" name="Content Placeholder 3"/>
          <p:cNvGraphicFramePr>
            <a:graphicFrameLocks/>
          </p:cNvGraphicFramePr>
          <p:nvPr/>
        </p:nvGraphicFramePr>
        <p:xfrm>
          <a:off x="838200" y="1447800"/>
          <a:ext cx="7848600" cy="990600"/>
        </p:xfrm>
        <a:graphic>
          <a:graphicData uri="http://schemas.openxmlformats.org/drawingml/2006/table">
            <a:tbl>
              <a:tblPr firstRow="1" bandRow="1">
                <a:tableStyleId>{2D5ABB26-0587-4C30-8999-92F81FD0307C}</a:tableStyleId>
              </a:tblPr>
              <a:tblGrid>
                <a:gridCol w="1569720"/>
                <a:gridCol w="1569720"/>
                <a:gridCol w="1569720"/>
                <a:gridCol w="1569720"/>
                <a:gridCol w="1569720"/>
              </a:tblGrid>
              <a:tr h="376322">
                <a:tc>
                  <a:txBody>
                    <a:bodyPr/>
                    <a:lstStyle/>
                    <a:p>
                      <a:pPr algn="ctr" fontAlgn="b"/>
                      <a:r>
                        <a:rPr lang="en-US" sz="1000" b="0" i="0" u="none" strike="noStrike" dirty="0" err="1">
                          <a:solidFill>
                            <a:schemeClr val="bg1"/>
                          </a:solidFill>
                          <a:latin typeface="+mn-lt"/>
                        </a:rPr>
                        <a:t>HIC_Stat</a:t>
                      </a:r>
                      <a:r>
                        <a:rPr lang="en-US" sz="1000" b="0" i="0" u="none" strike="noStrike" dirty="0">
                          <a:solidFill>
                            <a:schemeClr val="bg1"/>
                          </a:solidFill>
                          <a:latin typeface="+mn-lt"/>
                        </a:rPr>
                        <a:t>    </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Frequency</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Percent</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Cumulative </a:t>
                      </a:r>
                    </a:p>
                    <a:p>
                      <a:pPr algn="ctr" fontAlgn="b"/>
                      <a:r>
                        <a:rPr lang="en-US" sz="1000" b="0" i="0" u="none" strike="noStrike" dirty="0">
                          <a:solidFill>
                            <a:schemeClr val="bg1"/>
                          </a:solidFill>
                          <a:latin typeface="+mn-lt"/>
                        </a:rPr>
                        <a:t> Frequency </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Cumulative  </a:t>
                      </a:r>
                    </a:p>
                    <a:p>
                      <a:pPr algn="ctr" fontAlgn="b"/>
                      <a:r>
                        <a:rPr lang="en-US" sz="1000" b="0" i="0" u="none" strike="noStrike" dirty="0">
                          <a:solidFill>
                            <a:schemeClr val="bg1"/>
                          </a:solidFill>
                          <a:latin typeface="+mn-lt"/>
                        </a:rPr>
                        <a:t>  Percent   </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40590">
                <a:tc>
                  <a:txBody>
                    <a:bodyPr/>
                    <a:lstStyle/>
                    <a:p>
                      <a:pPr algn="l" fontAlgn="b"/>
                      <a:r>
                        <a:rPr lang="en-US" sz="1000" b="0" i="0" u="none" strike="noStrike" dirty="0">
                          <a:solidFill>
                            <a:schemeClr val="bg1"/>
                          </a:solidFill>
                          <a:latin typeface="+mn-lt"/>
                        </a:rPr>
                        <a:t>   Covered/Insured      </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100650</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80.89</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100650</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80.89</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73688">
                <a:tc>
                  <a:txBody>
                    <a:bodyPr/>
                    <a:lstStyle/>
                    <a:p>
                      <a:pPr algn="l" fontAlgn="b"/>
                      <a:r>
                        <a:rPr lang="en-US" sz="1000" b="0" i="0" u="none" strike="noStrike" dirty="0">
                          <a:solidFill>
                            <a:schemeClr val="bg1"/>
                          </a:solidFill>
                          <a:latin typeface="+mn-lt"/>
                        </a:rPr>
                        <a:t>   Not Covered/Uninsured</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23776</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19.11</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124426</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100.00</a:t>
                      </a:r>
                    </a:p>
                  </a:txBody>
                  <a:tcPr marL="9891" marR="9891"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nvGraphicFramePr>
        <p:xfrm>
          <a:off x="914400" y="4267200"/>
          <a:ext cx="7696200" cy="1148259"/>
        </p:xfrm>
        <a:graphic>
          <a:graphicData uri="http://schemas.openxmlformats.org/drawingml/2006/table">
            <a:tbl>
              <a:tblPr firstRow="1" bandRow="1">
                <a:tableStyleId>{2D5ABB26-0587-4C30-8999-92F81FD0307C}</a:tableStyleId>
              </a:tblPr>
              <a:tblGrid>
                <a:gridCol w="1539240"/>
                <a:gridCol w="1539240"/>
                <a:gridCol w="1539240"/>
                <a:gridCol w="1539240"/>
                <a:gridCol w="1539240"/>
              </a:tblGrid>
              <a:tr h="417013">
                <a:tc>
                  <a:txBody>
                    <a:bodyPr/>
                    <a:lstStyle/>
                    <a:p>
                      <a:pPr algn="ctr" fontAlgn="b"/>
                      <a:r>
                        <a:rPr lang="en-US" sz="1000" b="0" i="0" u="none" strike="noStrike" dirty="0" err="1">
                          <a:solidFill>
                            <a:schemeClr val="bg1"/>
                          </a:solidFill>
                          <a:latin typeface="+mn-lt"/>
                        </a:rPr>
                        <a:t>HIC_Stat</a:t>
                      </a:r>
                      <a:r>
                        <a:rPr lang="en-US" sz="1000" b="0" i="0" u="none" strike="noStrike" dirty="0">
                          <a:solidFill>
                            <a:schemeClr val="bg1"/>
                          </a:solidFill>
                          <a:latin typeface="+mn-lt"/>
                        </a:rPr>
                        <a:t>    </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Frequency</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Percent</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Cumulative </a:t>
                      </a:r>
                    </a:p>
                    <a:p>
                      <a:pPr algn="ctr" fontAlgn="b"/>
                      <a:r>
                        <a:rPr lang="en-US" sz="1000" b="0" i="0" u="none" strike="noStrike" dirty="0">
                          <a:solidFill>
                            <a:schemeClr val="bg1"/>
                          </a:solidFill>
                          <a:latin typeface="+mn-lt"/>
                        </a:rPr>
                        <a:t> Frequency </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1" i="0" u="none" strike="noStrike" dirty="0">
                          <a:solidFill>
                            <a:schemeClr val="bg1"/>
                          </a:solidFill>
                          <a:latin typeface="+mn-lt"/>
                        </a:rPr>
                        <a:t>Cumulative  </a:t>
                      </a:r>
                    </a:p>
                    <a:p>
                      <a:pPr algn="ctr" fontAlgn="b"/>
                      <a:r>
                        <a:rPr lang="en-US" sz="1000" b="1" i="0" u="none" strike="noStrike" dirty="0">
                          <a:solidFill>
                            <a:schemeClr val="bg1"/>
                          </a:solidFill>
                          <a:latin typeface="+mn-lt"/>
                        </a:rPr>
                        <a:t>  Percent   </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65623">
                <a:tc>
                  <a:txBody>
                    <a:bodyPr/>
                    <a:lstStyle/>
                    <a:p>
                      <a:pPr algn="l" fontAlgn="b"/>
                      <a:r>
                        <a:rPr lang="en-US" sz="1000" b="0" i="0" u="none" strike="noStrike" dirty="0">
                          <a:solidFill>
                            <a:schemeClr val="bg1"/>
                          </a:solidFill>
                          <a:latin typeface="+mn-lt"/>
                        </a:rPr>
                        <a:t>   Covered/Insured      </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26864</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83.80</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26864</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83.80</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65623">
                <a:tc>
                  <a:txBody>
                    <a:bodyPr/>
                    <a:lstStyle/>
                    <a:p>
                      <a:pPr algn="l" fontAlgn="b"/>
                      <a:r>
                        <a:rPr lang="en-US" sz="1000" b="0" i="0" u="none" strike="noStrike">
                          <a:solidFill>
                            <a:schemeClr val="bg1"/>
                          </a:solidFill>
                          <a:latin typeface="+mn-lt"/>
                        </a:rPr>
                        <a:t>   Not Covered/Uninsured</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5194</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16.20</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32058</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chemeClr val="bg1"/>
                          </a:solidFill>
                          <a:latin typeface="+mn-lt"/>
                        </a:rPr>
                        <a:t>100.00</a:t>
                      </a:r>
                    </a:p>
                  </a:txBody>
                  <a:tcPr marL="9525" marR="9525" marT="95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05000" y="2133600"/>
          <a:ext cx="5291203" cy="4114165"/>
        </p:xfrm>
        <a:graphic>
          <a:graphicData uri="http://schemas.openxmlformats.org/drawingml/2006/table">
            <a:tbl>
              <a:tblPr firstRow="1" bandRow="1">
                <a:tableStyleId>{2D5ABB26-0587-4C30-8999-92F81FD0307C}</a:tableStyleId>
              </a:tblPr>
              <a:tblGrid>
                <a:gridCol w="2280691"/>
                <a:gridCol w="1003504"/>
                <a:gridCol w="1003504"/>
                <a:gridCol w="1003504"/>
              </a:tblGrid>
              <a:tr h="370840">
                <a:tc>
                  <a:txBody>
                    <a:bodyPr/>
                    <a:lstStyle/>
                    <a:p>
                      <a:pPr algn="l" fontAlgn="b"/>
                      <a:r>
                        <a:rPr lang="en-US" sz="1000" u="none" strike="noStrike" dirty="0">
                          <a:solidFill>
                            <a:schemeClr val="bg1"/>
                          </a:solidFill>
                        </a:rPr>
                        <a:t> </a:t>
                      </a:r>
                      <a:endParaRPr lang="en-US" sz="1000" b="0" i="0" u="none" strike="noStrike" dirty="0">
                        <a:solidFill>
                          <a:schemeClr val="bg1"/>
                        </a:solidFill>
                        <a:latin typeface="Calibri"/>
                      </a:endParaRPr>
                    </a:p>
                    <a:p>
                      <a:pPr algn="l" fontAlgn="b"/>
                      <a:r>
                        <a:rPr lang="en-US" sz="1000" u="none" strike="noStrike" dirty="0">
                          <a:solidFill>
                            <a:schemeClr val="bg1"/>
                          </a:solidFill>
                        </a:rPr>
                        <a:t> </a:t>
                      </a:r>
                      <a:r>
                        <a:rPr lang="en-US" sz="1000" u="none" strike="noStrike" dirty="0" err="1" smtClean="0">
                          <a:solidFill>
                            <a:schemeClr val="bg1"/>
                          </a:solidFill>
                        </a:rPr>
                        <a:t>HIC_Stat</a:t>
                      </a:r>
                      <a:endParaRPr lang="en-US" sz="1000" b="0" i="0" u="none" strike="noStrike" dirty="0">
                        <a:solidFill>
                          <a:schemeClr val="bg1"/>
                        </a:solidFill>
                        <a:latin typeface="Calibri"/>
                      </a:endParaRPr>
                    </a:p>
                  </a:txBody>
                  <a:tcPr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Ban     </a:t>
                      </a:r>
                      <a:endParaRPr lang="en-US" sz="1000" b="0" i="0" u="none" strike="noStrike" dirty="0">
                        <a:solidFill>
                          <a:schemeClr val="bg1"/>
                        </a:solidFill>
                        <a:latin typeface="Calibri"/>
                      </a:endParaRPr>
                    </a:p>
                  </a:txBody>
                  <a:tcPr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No Ban  </a:t>
                      </a:r>
                      <a:endParaRPr lang="en-US" sz="1000" b="0" i="0" u="none" strike="noStrike" dirty="0">
                        <a:solidFill>
                          <a:schemeClr val="bg1"/>
                        </a:solidFill>
                        <a:latin typeface="Calibri"/>
                      </a:endParaRPr>
                    </a:p>
                  </a:txBody>
                  <a:tcPr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  Total </a:t>
                      </a:r>
                      <a:endParaRPr lang="en-US" sz="1000" b="0" i="0" u="none" strike="noStrike" dirty="0">
                        <a:solidFill>
                          <a:schemeClr val="bg1"/>
                        </a:solidFill>
                        <a:latin typeface="Calibri"/>
                      </a:endParaRPr>
                    </a:p>
                  </a:txBody>
                  <a:tcPr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000" u="none" strike="noStrike" dirty="0">
                          <a:solidFill>
                            <a:schemeClr val="bg1"/>
                          </a:solidFill>
                        </a:rPr>
                        <a:t>Covered/Insured  </a:t>
                      </a:r>
                      <a:r>
                        <a:rPr lang="en-US" sz="1000" u="none" strike="noStrike" dirty="0" smtClean="0">
                          <a:solidFill>
                            <a:schemeClr val="bg1"/>
                          </a:solidFill>
                        </a:rPr>
                        <a:t>-  Frequency        </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8679</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2235</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10914</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000" u="none" strike="noStrike" dirty="0" smtClean="0">
                          <a:solidFill>
                            <a:schemeClr val="bg1"/>
                          </a:solidFill>
                        </a:rPr>
                        <a:t>Covered/Insured  -  Percent</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ysDash"/>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71.06</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smtClean="0">
                          <a:solidFill>
                            <a:schemeClr val="bg1"/>
                          </a:solidFill>
                        </a:rPr>
                        <a:t>18.30</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89.36</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000" u="none" strike="noStrike" dirty="0" smtClean="0">
                          <a:solidFill>
                            <a:schemeClr val="bg1"/>
                          </a:solidFill>
                        </a:rPr>
                        <a:t>Covered/Insured  -  Row </a:t>
                      </a:r>
                      <a:r>
                        <a:rPr lang="en-US" sz="1000" u="none" strike="noStrike" dirty="0">
                          <a:solidFill>
                            <a:schemeClr val="bg1"/>
                          </a:solidFill>
                        </a:rPr>
                        <a:t>Pct          </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ysDash"/>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79.52</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20.48</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00" u="none" strike="noStrike" dirty="0">
                          <a:solidFill>
                            <a:schemeClr val="bg1"/>
                          </a:solidFill>
                        </a:rPr>
                        <a:t>        </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000" u="none" strike="noStrike" dirty="0" smtClean="0">
                          <a:solidFill>
                            <a:schemeClr val="bg1"/>
                          </a:solidFill>
                        </a:rPr>
                        <a:t>Covered/Insured  -  Col </a:t>
                      </a:r>
                      <a:r>
                        <a:rPr lang="en-US" sz="1000" u="none" strike="noStrike" dirty="0">
                          <a:solidFill>
                            <a:schemeClr val="bg1"/>
                          </a:solidFill>
                        </a:rPr>
                        <a:t>Pct          </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90.75</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84.37</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00" u="none" strike="noStrike" dirty="0">
                          <a:solidFill>
                            <a:schemeClr val="bg1"/>
                          </a:solidFill>
                        </a:rPr>
                        <a:t>        </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000" u="none" strike="noStrike" dirty="0">
                          <a:solidFill>
                            <a:schemeClr val="bg1"/>
                          </a:solidFill>
                        </a:rPr>
                        <a:t>Not </a:t>
                      </a:r>
                      <a:r>
                        <a:rPr lang="en-US" sz="1000" u="none" strike="noStrike" dirty="0" smtClean="0">
                          <a:solidFill>
                            <a:schemeClr val="bg1"/>
                          </a:solidFill>
                        </a:rPr>
                        <a:t>Covered/Uninsured </a:t>
                      </a:r>
                      <a:r>
                        <a:rPr lang="en-US" sz="1000" u="none" strike="noStrike" smtClean="0">
                          <a:solidFill>
                            <a:schemeClr val="bg1"/>
                          </a:solidFill>
                        </a:rPr>
                        <a:t>- Frequency        </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885</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414</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1299</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00" u="none" strike="noStrike" dirty="0" smtClean="0">
                          <a:solidFill>
                            <a:schemeClr val="bg1"/>
                          </a:solidFill>
                        </a:rPr>
                        <a:t>Not Covered/Uninsured – Percent</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7.25</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3.39</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10.64</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00" u="none" strike="noStrike" dirty="0" smtClean="0">
                          <a:solidFill>
                            <a:schemeClr val="bg1"/>
                          </a:solidFill>
                        </a:rPr>
                        <a:t>Not Covered/Uninsured - Row </a:t>
                      </a:r>
                      <a:r>
                        <a:rPr lang="en-US" sz="1000" u="none" strike="noStrike" dirty="0">
                          <a:solidFill>
                            <a:schemeClr val="bg1"/>
                          </a:solidFill>
                        </a:rPr>
                        <a:t>Pct          </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68.13</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31.87</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00" u="none" strike="noStrike" dirty="0">
                          <a:solidFill>
                            <a:schemeClr val="bg1"/>
                          </a:solidFill>
                        </a:rPr>
                        <a:t>        </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00" u="none" strike="noStrike" dirty="0" smtClean="0">
                          <a:solidFill>
                            <a:schemeClr val="bg1"/>
                          </a:solidFill>
                        </a:rPr>
                        <a:t>Not Covered/Uninsured - Col </a:t>
                      </a:r>
                      <a:r>
                        <a:rPr lang="en-US" sz="1000" u="none" strike="noStrike" dirty="0">
                          <a:solidFill>
                            <a:schemeClr val="bg1"/>
                          </a:solidFill>
                        </a:rPr>
                        <a:t>Pct          </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9.25</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15.63</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00" u="none" strike="noStrike" dirty="0">
                          <a:solidFill>
                            <a:schemeClr val="bg1"/>
                          </a:solidFill>
                        </a:rPr>
                        <a:t>        </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000" u="none" strike="noStrike" dirty="0">
                          <a:solidFill>
                            <a:schemeClr val="bg1"/>
                          </a:solidFill>
                        </a:rPr>
                        <a:t>Total </a:t>
                      </a:r>
                      <a:r>
                        <a:rPr lang="en-US" sz="1000" u="none" strike="noStrike" dirty="0" smtClean="0">
                          <a:solidFill>
                            <a:schemeClr val="bg1"/>
                          </a:solidFill>
                        </a:rPr>
                        <a:t>-  Frequency        </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9564</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2649</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12213</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000" b="0" i="0" u="none" strike="noStrike" dirty="0" smtClean="0">
                          <a:solidFill>
                            <a:schemeClr val="bg1"/>
                          </a:solidFill>
                          <a:latin typeface="Arial" pitchFamily="34" charset="0"/>
                          <a:cs typeface="Arial" pitchFamily="34" charset="0"/>
                        </a:rPr>
                        <a:t>Total - Percent</a:t>
                      </a:r>
                      <a:endParaRPr lang="en-US" sz="1000" b="0" i="0" u="none" strike="noStrike" dirty="0">
                        <a:solidFill>
                          <a:schemeClr val="bg1"/>
                        </a:solidFill>
                        <a:latin typeface="Arial" pitchFamily="34" charset="0"/>
                        <a:cs typeface="Arial" pitchFamily="34" charset="0"/>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78.31</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21.69</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u="none" strike="noStrike" dirty="0">
                          <a:solidFill>
                            <a:schemeClr val="bg1"/>
                          </a:solidFill>
                        </a:rPr>
                        <a:t>100.00</a:t>
                      </a:r>
                      <a:endParaRPr lang="en-US" sz="1000" b="0" i="0" u="none" strike="noStrike" dirty="0">
                        <a:solidFill>
                          <a:schemeClr val="bg1"/>
                        </a:solidFill>
                        <a:latin typeface="Calibri"/>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Title 1"/>
          <p:cNvSpPr>
            <a:spLocks noGrp="1"/>
          </p:cNvSpPr>
          <p:nvPr>
            <p:ph type="title"/>
          </p:nvPr>
        </p:nvSpPr>
        <p:spPr>
          <a:xfrm>
            <a:off x="533400" y="838200"/>
            <a:ext cx="8229600" cy="1143000"/>
          </a:xfrm>
        </p:spPr>
        <p:txBody>
          <a:bodyPr/>
          <a:lstStyle/>
          <a:p>
            <a:pPr eaLnBrk="1" fontAlgn="auto" hangingPunct="1">
              <a:spcBef>
                <a:spcPts val="0"/>
              </a:spcBef>
              <a:spcAft>
                <a:spcPts val="0"/>
              </a:spcAft>
              <a:defRPr/>
            </a:pPr>
            <a:r>
              <a:rPr lang="en-US" sz="1200" b="1" dirty="0" smtClean="0">
                <a:solidFill>
                  <a:schemeClr val="bg1"/>
                </a:solidFill>
              </a:rPr>
              <a:t>January 2007 Tobacco Use Supplement to the Current Population Survey Merged With </a:t>
            </a:r>
            <a:br>
              <a:rPr lang="en-US" sz="1200" b="1" dirty="0" smtClean="0">
                <a:solidFill>
                  <a:schemeClr val="bg1"/>
                </a:solidFill>
              </a:rPr>
            </a:br>
            <a:r>
              <a:rPr lang="en-US" sz="1200" b="1" dirty="0" smtClean="0">
                <a:solidFill>
                  <a:schemeClr val="bg1"/>
                </a:solidFill>
              </a:rPr>
              <a:t>2007 Annual Social and Economic (ASEC) Supplement                 </a:t>
            </a:r>
            <a:br>
              <a:rPr lang="en-US" sz="1200" b="1" dirty="0" smtClean="0">
                <a:solidFill>
                  <a:schemeClr val="bg1"/>
                </a:solidFill>
              </a:rPr>
            </a:br>
            <a:r>
              <a:rPr lang="en-US" sz="1200" b="1" dirty="0" smtClean="0">
                <a:solidFill>
                  <a:schemeClr val="bg1"/>
                </a:solidFill>
              </a:rPr>
              <a:t>Adults Ages 18 to </a:t>
            </a:r>
            <a:r>
              <a:rPr lang="en-US" sz="1200" b="1" dirty="0" smtClean="0">
                <a:solidFill>
                  <a:schemeClr val="bg1"/>
                </a:solidFill>
              </a:rPr>
              <a:t>64, Self Respondents </a:t>
            </a:r>
            <a:r>
              <a:rPr lang="en-US" sz="1200" b="1" dirty="0" smtClean="0">
                <a:solidFill>
                  <a:schemeClr val="bg1"/>
                </a:solidFill>
              </a:rPr>
              <a:t/>
            </a:r>
            <a:br>
              <a:rPr lang="en-US" sz="1200" b="1" dirty="0" smtClean="0">
                <a:solidFill>
                  <a:schemeClr val="bg1"/>
                </a:solidFill>
              </a:rPr>
            </a:br>
            <a:r>
              <a:rPr lang="en-US" sz="1200" b="1" dirty="0" smtClean="0">
                <a:solidFill>
                  <a:schemeClr val="bg1"/>
                </a:solidFill>
              </a:rPr>
              <a:t/>
            </a:r>
            <a:br>
              <a:rPr lang="en-US" sz="1200" b="1" dirty="0" smtClean="0">
                <a:solidFill>
                  <a:schemeClr val="bg1"/>
                </a:solidFill>
              </a:rPr>
            </a:br>
            <a:r>
              <a:rPr lang="en-US" sz="1200" b="1" dirty="0" smtClean="0">
                <a:solidFill>
                  <a:schemeClr val="bg1"/>
                </a:solidFill>
              </a:rPr>
              <a:t>The FREQ Procedure</a:t>
            </a:r>
            <a:br>
              <a:rPr lang="en-US" sz="1200" b="1" dirty="0" smtClean="0">
                <a:solidFill>
                  <a:schemeClr val="bg1"/>
                </a:solidFill>
              </a:rPr>
            </a:br>
            <a:r>
              <a:rPr lang="en-US" sz="1200" b="1" dirty="0" smtClean="0">
                <a:solidFill>
                  <a:schemeClr val="bg1"/>
                </a:solidFill>
              </a:rPr>
              <a:t/>
            </a:r>
            <a:br>
              <a:rPr lang="en-US" sz="1200" b="1" dirty="0" smtClean="0">
                <a:solidFill>
                  <a:schemeClr val="bg1"/>
                </a:solidFill>
              </a:rPr>
            </a:br>
            <a:r>
              <a:rPr lang="en-US" sz="1200" b="1" dirty="0" smtClean="0">
                <a:solidFill>
                  <a:schemeClr val="bg1"/>
                </a:solidFill>
              </a:rPr>
              <a:t/>
            </a:r>
            <a:br>
              <a:rPr lang="en-US" sz="1200" b="1" dirty="0" smtClean="0">
                <a:solidFill>
                  <a:schemeClr val="bg1"/>
                </a:solidFill>
              </a:rPr>
            </a:br>
            <a:r>
              <a:rPr lang="en-US" sz="1100" b="1" dirty="0" smtClean="0">
                <a:solidFill>
                  <a:schemeClr val="bg1"/>
                </a:solidFill>
              </a:rPr>
              <a:t>Table of </a:t>
            </a:r>
            <a:r>
              <a:rPr lang="en-US" sz="1100" b="1" dirty="0" err="1" smtClean="0">
                <a:solidFill>
                  <a:schemeClr val="bg1"/>
                </a:solidFill>
              </a:rPr>
              <a:t>HIC_Stat</a:t>
            </a:r>
            <a:r>
              <a:rPr lang="en-US" sz="1100" b="1" dirty="0" smtClean="0">
                <a:solidFill>
                  <a:schemeClr val="bg1"/>
                </a:solidFill>
              </a:rPr>
              <a:t> by </a:t>
            </a:r>
            <a:r>
              <a:rPr lang="en-US" sz="1100" b="1" dirty="0" err="1" smtClean="0">
                <a:solidFill>
                  <a:schemeClr val="bg1"/>
                </a:solidFill>
              </a:rPr>
              <a:t>WorkBan</a:t>
            </a: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b="1" dirty="0" smtClean="0">
                <a:solidFill>
                  <a:schemeClr val="bg1"/>
                </a:solidFill>
                <a:latin typeface="Courier New" pitchFamily="49" charset="0"/>
              </a:rPr>
              <a:t>                              </a:t>
            </a:r>
            <a:br>
              <a:rPr lang="en-US" sz="1100" b="1" dirty="0" smtClean="0">
                <a:solidFill>
                  <a:schemeClr val="bg1"/>
                </a:solidFill>
                <a:latin typeface="Courier New" pitchFamily="49" charset="0"/>
              </a:rPr>
            </a:br>
            <a:endParaRPr lang="en-US" sz="11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381000" y="381000"/>
            <a:ext cx="8229600" cy="6172200"/>
          </a:xfrm>
        </p:spPr>
        <p:txBody>
          <a:bodyPr/>
          <a:lstStyle/>
          <a:p>
            <a:pPr marL="609600" indent="-609600" algn="ctr" eaLnBrk="1" hangingPunct="1">
              <a:buFontTx/>
              <a:buNone/>
            </a:pPr>
            <a:r>
              <a:rPr lang="en-US" sz="2800" dirty="0" smtClean="0">
                <a:solidFill>
                  <a:srgbClr val="FFFF00"/>
                </a:solidFill>
              </a:rPr>
              <a:t>Tips and Tricks of Handling the TUS Data</a:t>
            </a:r>
          </a:p>
          <a:p>
            <a:pPr marL="609600" indent="-609600" algn="ctr" eaLnBrk="1" hangingPunct="1">
              <a:buFontTx/>
              <a:buNone/>
            </a:pPr>
            <a:endParaRPr lang="en-US" sz="2800" dirty="0" smtClean="0">
              <a:solidFill>
                <a:schemeClr val="bg1"/>
              </a:solidFill>
            </a:endParaRPr>
          </a:p>
          <a:p>
            <a:pPr marL="609600" indent="-609600" algn="ctr" eaLnBrk="1" hangingPunct="1">
              <a:buFontTx/>
              <a:buNone/>
            </a:pPr>
            <a:endParaRPr lang="en-US" sz="2800" dirty="0" smtClean="0">
              <a:solidFill>
                <a:schemeClr val="bg1"/>
              </a:solidFill>
            </a:endParaRPr>
          </a:p>
          <a:p>
            <a:pPr marL="1371600" lvl="2" indent="-457200" eaLnBrk="1" hangingPunct="1"/>
            <a:r>
              <a:rPr lang="en-US" dirty="0" smtClean="0">
                <a:solidFill>
                  <a:schemeClr val="bg1"/>
                </a:solidFill>
              </a:rPr>
              <a:t>Basic Information on Getting Started                 with the Data</a:t>
            </a:r>
          </a:p>
          <a:p>
            <a:pPr marL="1371600" lvl="2" indent="-457200" eaLnBrk="1" hangingPunct="1"/>
            <a:r>
              <a:rPr lang="en-US" dirty="0" smtClean="0">
                <a:solidFill>
                  <a:schemeClr val="bg1"/>
                </a:solidFill>
              </a:rPr>
              <a:t>Merging Replicate Weights</a:t>
            </a:r>
          </a:p>
          <a:p>
            <a:pPr marL="1371600" lvl="2" indent="-457200" eaLnBrk="1" hangingPunct="1"/>
            <a:r>
              <a:rPr lang="en-US" dirty="0" smtClean="0">
                <a:solidFill>
                  <a:schemeClr val="bg1"/>
                </a:solidFill>
              </a:rPr>
              <a:t>Working with Multiple Years</a:t>
            </a:r>
          </a:p>
          <a:p>
            <a:pPr marL="1371600" lvl="2" indent="-457200" eaLnBrk="1" hangingPunct="1"/>
            <a:r>
              <a:rPr lang="en-US" dirty="0" smtClean="0">
                <a:solidFill>
                  <a:schemeClr val="bg1"/>
                </a:solidFill>
              </a:rPr>
              <a:t>Merging Overlap</a:t>
            </a:r>
          </a:p>
          <a:p>
            <a:pPr marL="1371600" lvl="2" indent="-457200" eaLnBrk="1" hangingPunct="1"/>
            <a:r>
              <a:rPr lang="en-US" dirty="0" smtClean="0">
                <a:solidFill>
                  <a:schemeClr val="bg1"/>
                </a:solidFill>
              </a:rPr>
              <a:t>Linking to Other CPS Files/Other Supplements to the CPS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81000" y="457200"/>
            <a:ext cx="8229600" cy="6172200"/>
          </a:xfrm>
        </p:spPr>
        <p:txBody>
          <a:bodyPr/>
          <a:lstStyle/>
          <a:p>
            <a:pPr marL="609600" indent="-609600" algn="ctr" eaLnBrk="1" hangingPunct="1">
              <a:lnSpc>
                <a:spcPct val="90000"/>
              </a:lnSpc>
              <a:buFontTx/>
              <a:buNone/>
            </a:pPr>
            <a:r>
              <a:rPr lang="en-US" sz="2800" dirty="0" smtClean="0">
                <a:solidFill>
                  <a:srgbClr val="FFFF00"/>
                </a:solidFill>
              </a:rPr>
              <a:t>Tips and Tricks of Handling the TUS Data</a:t>
            </a:r>
          </a:p>
          <a:p>
            <a:pPr marL="609600" indent="-609600" algn="ctr" eaLnBrk="1" hangingPunct="1">
              <a:lnSpc>
                <a:spcPct val="90000"/>
              </a:lnSpc>
              <a:buFontTx/>
              <a:buNone/>
            </a:pPr>
            <a:r>
              <a:rPr lang="en-US" sz="2400" dirty="0" smtClean="0">
                <a:solidFill>
                  <a:schemeClr val="bg1"/>
                </a:solidFill>
              </a:rPr>
              <a:t>Basic Information on Getting Started with the Data</a:t>
            </a:r>
          </a:p>
          <a:p>
            <a:pPr marL="609600" indent="-609600" algn="ctr" eaLnBrk="1" hangingPunct="1">
              <a:lnSpc>
                <a:spcPct val="90000"/>
              </a:lnSpc>
              <a:buFontTx/>
              <a:buNone/>
            </a:pPr>
            <a:endParaRPr lang="en-US" sz="1800" dirty="0" smtClean="0">
              <a:solidFill>
                <a:schemeClr val="bg1"/>
              </a:solidFill>
            </a:endParaRPr>
          </a:p>
          <a:p>
            <a:pPr marL="990600" lvl="1" indent="-533400" eaLnBrk="1" hangingPunct="1">
              <a:lnSpc>
                <a:spcPct val="90000"/>
              </a:lnSpc>
              <a:buFontTx/>
              <a:buChar char="•"/>
            </a:pPr>
            <a:r>
              <a:rPr lang="en-US" sz="2000" dirty="0" smtClean="0">
                <a:solidFill>
                  <a:schemeClr val="bg1"/>
                </a:solidFill>
              </a:rPr>
              <a:t>Public Use Files are ASCII Text Files</a:t>
            </a:r>
          </a:p>
          <a:p>
            <a:pPr marL="990600" lvl="1" indent="-533400" eaLnBrk="1" hangingPunct="1">
              <a:lnSpc>
                <a:spcPct val="90000"/>
              </a:lnSpc>
              <a:buFontTx/>
              <a:buChar char="•"/>
            </a:pPr>
            <a:r>
              <a:rPr lang="en-US" sz="2000" dirty="0" smtClean="0">
                <a:solidFill>
                  <a:schemeClr val="bg1"/>
                </a:solidFill>
              </a:rPr>
              <a:t>Technical Documentation Included with The Data</a:t>
            </a:r>
          </a:p>
          <a:p>
            <a:pPr marL="1371600" lvl="2" indent="-457200" eaLnBrk="1" hangingPunct="1">
              <a:lnSpc>
                <a:spcPct val="90000"/>
              </a:lnSpc>
            </a:pPr>
            <a:r>
              <a:rPr lang="en-US" sz="1800" dirty="0" smtClean="0">
                <a:solidFill>
                  <a:schemeClr val="bg1"/>
                </a:solidFill>
              </a:rPr>
              <a:t>Overview of the Current Population Survey (CPS)</a:t>
            </a:r>
          </a:p>
          <a:p>
            <a:pPr marL="1371600" lvl="2" indent="-457200" eaLnBrk="1" hangingPunct="1">
              <a:lnSpc>
                <a:spcPct val="90000"/>
              </a:lnSpc>
            </a:pPr>
            <a:r>
              <a:rPr lang="en-US" sz="1800" dirty="0" smtClean="0">
                <a:solidFill>
                  <a:schemeClr val="bg1"/>
                </a:solidFill>
              </a:rPr>
              <a:t>Overview of the Tobacco Use Supplement (TUS)</a:t>
            </a:r>
          </a:p>
          <a:p>
            <a:pPr marL="1371600" lvl="2" indent="-457200" eaLnBrk="1" hangingPunct="1">
              <a:lnSpc>
                <a:spcPct val="90000"/>
              </a:lnSpc>
            </a:pPr>
            <a:r>
              <a:rPr lang="en-US" sz="1800" dirty="0" smtClean="0">
                <a:solidFill>
                  <a:schemeClr val="bg1"/>
                </a:solidFill>
              </a:rPr>
              <a:t>Record Layout of the File</a:t>
            </a:r>
          </a:p>
          <a:p>
            <a:pPr marL="1371600" lvl="2" indent="-457200" eaLnBrk="1" hangingPunct="1">
              <a:lnSpc>
                <a:spcPct val="90000"/>
              </a:lnSpc>
            </a:pPr>
            <a:r>
              <a:rPr lang="en-US" sz="1800" dirty="0" smtClean="0">
                <a:solidFill>
                  <a:schemeClr val="bg1"/>
                </a:solidFill>
              </a:rPr>
              <a:t>TUS Questionnaire</a:t>
            </a:r>
          </a:p>
          <a:p>
            <a:pPr marL="1371600" lvl="2" indent="-457200" eaLnBrk="1" hangingPunct="1">
              <a:lnSpc>
                <a:spcPct val="90000"/>
              </a:lnSpc>
            </a:pPr>
            <a:r>
              <a:rPr lang="en-US" sz="1800" dirty="0" smtClean="0">
                <a:solidFill>
                  <a:schemeClr val="bg1"/>
                </a:solidFill>
              </a:rPr>
              <a:t>Source and Accuracy Statement</a:t>
            </a:r>
          </a:p>
          <a:p>
            <a:pPr marL="990600" lvl="1" indent="-533400" eaLnBrk="1" hangingPunct="1">
              <a:lnSpc>
                <a:spcPct val="90000"/>
              </a:lnSpc>
              <a:buFontTx/>
              <a:buChar char="•"/>
            </a:pPr>
            <a:r>
              <a:rPr lang="en-US" sz="2000" dirty="0" smtClean="0">
                <a:solidFill>
                  <a:schemeClr val="bg1"/>
                </a:solidFill>
              </a:rPr>
              <a:t>Core and Supplement Variables</a:t>
            </a:r>
          </a:p>
          <a:p>
            <a:pPr marL="1371600" lvl="2" indent="-457200" eaLnBrk="1" hangingPunct="1">
              <a:lnSpc>
                <a:spcPct val="90000"/>
              </a:lnSpc>
            </a:pPr>
            <a:r>
              <a:rPr lang="en-US" sz="1800" dirty="0" smtClean="0">
                <a:solidFill>
                  <a:schemeClr val="bg1"/>
                </a:solidFill>
              </a:rPr>
              <a:t>Core: State and Other Geographic Information, Family Income, Race, Origin, Gender, Age, Education, Marital Status, Labor Force Information, Occupation</a:t>
            </a:r>
          </a:p>
          <a:p>
            <a:pPr marL="1371600" lvl="2" indent="-457200" eaLnBrk="1" hangingPunct="1">
              <a:lnSpc>
                <a:spcPct val="90000"/>
              </a:lnSpc>
            </a:pPr>
            <a:r>
              <a:rPr lang="en-US" sz="1800" dirty="0" smtClean="0">
                <a:solidFill>
                  <a:schemeClr val="bg1"/>
                </a:solidFill>
              </a:rPr>
              <a:t>Supplement: Language of Interview, Interview Method (Telephone/In Person), Relationship of Proxy, Cigarette Smoking Prevalence, Smoking History, Medical and Dental Advice to Quit, Use of Other Forms of Tobacco, Smoking Policy at Home, Workplace Smoking Policy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381000" y="457200"/>
            <a:ext cx="8229600" cy="6172200"/>
          </a:xfrm>
        </p:spPr>
        <p:txBody>
          <a:bodyPr/>
          <a:lstStyle/>
          <a:p>
            <a:pPr marL="609600" indent="-609600" algn="ctr" eaLnBrk="1" hangingPunct="1">
              <a:lnSpc>
                <a:spcPct val="90000"/>
              </a:lnSpc>
              <a:buFontTx/>
              <a:buNone/>
            </a:pPr>
            <a:r>
              <a:rPr lang="en-US" sz="2800" dirty="0" smtClean="0">
                <a:solidFill>
                  <a:srgbClr val="FFFF00"/>
                </a:solidFill>
              </a:rPr>
              <a:t>Tips and Tricks of Handling the TUS Data</a:t>
            </a:r>
          </a:p>
          <a:p>
            <a:pPr marL="609600" indent="-609600" algn="ctr" eaLnBrk="1" hangingPunct="1">
              <a:lnSpc>
                <a:spcPct val="90000"/>
              </a:lnSpc>
              <a:buFontTx/>
              <a:buNone/>
            </a:pPr>
            <a:r>
              <a:rPr lang="en-US" sz="2400" dirty="0" smtClean="0">
                <a:solidFill>
                  <a:schemeClr val="bg1"/>
                </a:solidFill>
              </a:rPr>
              <a:t>Basic Information on Getting Started with the Data</a:t>
            </a:r>
          </a:p>
          <a:p>
            <a:pPr marL="609600" indent="-609600" algn="ctr" eaLnBrk="1" hangingPunct="1">
              <a:lnSpc>
                <a:spcPct val="90000"/>
              </a:lnSpc>
              <a:buFontTx/>
              <a:buNone/>
            </a:pPr>
            <a:endParaRPr lang="en-US" sz="1800" dirty="0" smtClean="0">
              <a:solidFill>
                <a:schemeClr val="bg1"/>
              </a:solidFill>
            </a:endParaRPr>
          </a:p>
          <a:p>
            <a:pPr marL="990600" lvl="1" indent="-533400" eaLnBrk="1" hangingPunct="1">
              <a:lnSpc>
                <a:spcPct val="90000"/>
              </a:lnSpc>
              <a:buFontTx/>
              <a:buChar char="•"/>
            </a:pPr>
            <a:r>
              <a:rPr lang="en-US" sz="2000" dirty="0" smtClean="0">
                <a:solidFill>
                  <a:schemeClr val="bg1"/>
                </a:solidFill>
              </a:rPr>
              <a:t>Better Estimates Using All 3 Months of Data Collection</a:t>
            </a:r>
          </a:p>
          <a:p>
            <a:pPr marL="990600" lvl="1" indent="-533400" eaLnBrk="1" hangingPunct="1">
              <a:lnSpc>
                <a:spcPct val="90000"/>
              </a:lnSpc>
              <a:buFontTx/>
              <a:buChar char="•"/>
            </a:pPr>
            <a:r>
              <a:rPr lang="en-US" sz="2000" dirty="0" smtClean="0">
                <a:solidFill>
                  <a:schemeClr val="bg1"/>
                </a:solidFill>
              </a:rPr>
              <a:t>Supplement Weights</a:t>
            </a:r>
          </a:p>
          <a:p>
            <a:pPr marL="1371600" lvl="2" indent="-457200" eaLnBrk="1" hangingPunct="1">
              <a:lnSpc>
                <a:spcPct val="90000"/>
              </a:lnSpc>
            </a:pPr>
            <a:r>
              <a:rPr lang="en-US" sz="1800" dirty="0" smtClean="0">
                <a:solidFill>
                  <a:schemeClr val="bg1"/>
                </a:solidFill>
              </a:rPr>
              <a:t>Non-Response Weights: Analyses that Included Both Self and Proxy Respondents</a:t>
            </a:r>
          </a:p>
          <a:p>
            <a:pPr marL="1371600" lvl="2" indent="-457200" eaLnBrk="1" hangingPunct="1">
              <a:lnSpc>
                <a:spcPct val="90000"/>
              </a:lnSpc>
            </a:pPr>
            <a:r>
              <a:rPr lang="en-US" sz="1800" dirty="0" smtClean="0">
                <a:solidFill>
                  <a:schemeClr val="bg1"/>
                </a:solidFill>
              </a:rPr>
              <a:t>Self-Response Weights: Analyses of Self Respondents Only</a:t>
            </a:r>
          </a:p>
          <a:p>
            <a:pPr marL="990600" lvl="1" indent="-533400" eaLnBrk="1" hangingPunct="1">
              <a:lnSpc>
                <a:spcPct val="90000"/>
              </a:lnSpc>
              <a:buFontTx/>
              <a:buChar char="•"/>
            </a:pPr>
            <a:r>
              <a:rPr lang="en-US" sz="2000" dirty="0" smtClean="0">
                <a:solidFill>
                  <a:schemeClr val="bg1"/>
                </a:solidFill>
              </a:rPr>
              <a:t>Example Using May 2006, August 2006 and January 2007 Data</a:t>
            </a:r>
          </a:p>
          <a:p>
            <a:pPr marL="1371600" lvl="2" indent="-457200" eaLnBrk="1" hangingPunct="1">
              <a:lnSpc>
                <a:spcPct val="90000"/>
              </a:lnSpc>
            </a:pPr>
            <a:r>
              <a:rPr lang="en-US" sz="1800" dirty="0" smtClean="0">
                <a:solidFill>
                  <a:schemeClr val="bg1"/>
                </a:solidFill>
              </a:rPr>
              <a:t>Variables: Age, Gender, Race/Ethnicity, Education, Interview, PRS64 (Who is Responding to the Supplement), Self and Non-Response Weights</a:t>
            </a:r>
          </a:p>
          <a:p>
            <a:pPr marL="1371600" lvl="2" indent="-457200" eaLnBrk="1" hangingPunct="1">
              <a:lnSpc>
                <a:spcPct val="90000"/>
              </a:lnSpc>
            </a:pPr>
            <a:r>
              <a:rPr lang="en-US" sz="1800" dirty="0" smtClean="0">
                <a:solidFill>
                  <a:schemeClr val="bg1"/>
                </a:solidFill>
              </a:rPr>
              <a:t>GESTFIPS: State (FIPS)</a:t>
            </a:r>
          </a:p>
          <a:p>
            <a:pPr marL="1371600" lvl="2" indent="-457200" eaLnBrk="1" hangingPunct="1">
              <a:lnSpc>
                <a:spcPct val="90000"/>
              </a:lnSpc>
            </a:pPr>
            <a:r>
              <a:rPr lang="en-US" sz="1800" dirty="0" smtClean="0">
                <a:solidFill>
                  <a:schemeClr val="bg1"/>
                </a:solidFill>
              </a:rPr>
              <a:t>Selections: PRPERTYP=2, PEAGE&gt;17, INTRVIEW=1</a:t>
            </a:r>
          </a:p>
          <a:p>
            <a:pPr marL="1371600" lvl="2" indent="-457200" eaLnBrk="1" hangingPunct="1">
              <a:lnSpc>
                <a:spcPct val="90000"/>
              </a:lnSpc>
            </a:pPr>
            <a:r>
              <a:rPr lang="en-US" sz="1800" dirty="0" smtClean="0">
                <a:solidFill>
                  <a:schemeClr val="bg1"/>
                </a:solidFill>
              </a:rPr>
              <a:t>Since Each Survey is Weighted to the Population, Divide Weights by 3</a:t>
            </a:r>
          </a:p>
          <a:p>
            <a:pPr marL="1371600" lvl="2" indent="-457200" eaLnBrk="1" hangingPunct="1">
              <a:lnSpc>
                <a:spcPct val="90000"/>
              </a:lnSpc>
            </a:pPr>
            <a:r>
              <a:rPr lang="en-US" sz="1800" dirty="0" smtClean="0">
                <a:solidFill>
                  <a:schemeClr val="bg1"/>
                </a:solidFill>
              </a:rPr>
              <a:t>Table of Current Smoking Prevalence Rates by Gender and by Age</a:t>
            </a:r>
            <a:endParaRPr lang="en-US" sz="2000"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81000"/>
            <a:ext cx="8229600" cy="1143000"/>
          </a:xfrm>
        </p:spPr>
        <p:txBody>
          <a:bodyPr/>
          <a:lstStyle/>
          <a:p>
            <a:r>
              <a:rPr lang="en-US" sz="1600" dirty="0" smtClean="0">
                <a:solidFill>
                  <a:schemeClr val="bg1"/>
                </a:solidFill>
              </a:rPr>
              <a:t>Tobacco Use Supplement to The Current Population Survey </a:t>
            </a:r>
            <a:br>
              <a:rPr lang="en-US" sz="1600" dirty="0" smtClean="0">
                <a:solidFill>
                  <a:schemeClr val="bg1"/>
                </a:solidFill>
              </a:rPr>
            </a:br>
            <a:r>
              <a:rPr lang="en-US" sz="1600" dirty="0" smtClean="0">
                <a:solidFill>
                  <a:schemeClr val="bg1"/>
                </a:solidFill>
              </a:rPr>
              <a:t>May 2006, August 2006 and January 2007 Combined </a:t>
            </a:r>
            <a:br>
              <a:rPr lang="en-US" sz="1600" dirty="0" smtClean="0">
                <a:solidFill>
                  <a:schemeClr val="bg1"/>
                </a:solidFill>
              </a:rPr>
            </a:br>
            <a:r>
              <a:rPr lang="en-US" sz="1600" dirty="0" smtClean="0">
                <a:solidFill>
                  <a:schemeClr val="bg1"/>
                </a:solidFill>
              </a:rPr>
              <a:t>Interviewed, Adults, Ages 18 and Over </a:t>
            </a:r>
            <a:br>
              <a:rPr lang="en-US" sz="1600" dirty="0" smtClean="0">
                <a:solidFill>
                  <a:schemeClr val="bg1"/>
                </a:solidFill>
              </a:rPr>
            </a:br>
            <a:r>
              <a:rPr lang="en-US" sz="1600" dirty="0" smtClean="0">
                <a:solidFill>
                  <a:srgbClr val="FFFF00"/>
                </a:solidFill>
              </a:rPr>
              <a:t>Self and Proxy Respondents </a:t>
            </a:r>
            <a:r>
              <a:rPr lang="en-US" sz="1600" dirty="0" smtClean="0">
                <a:solidFill>
                  <a:schemeClr val="bg1"/>
                </a:solidFill>
              </a:rPr>
              <a:t/>
            </a:r>
            <a:br>
              <a:rPr lang="en-US" sz="1600" dirty="0" smtClean="0">
                <a:solidFill>
                  <a:schemeClr val="bg1"/>
                </a:solidFill>
              </a:rPr>
            </a:br>
            <a:r>
              <a:rPr lang="en-US" sz="1600" dirty="0" smtClean="0">
                <a:solidFill>
                  <a:schemeClr val="bg1"/>
                </a:solidFill>
              </a:rPr>
              <a:t/>
            </a:r>
            <a:br>
              <a:rPr lang="en-US" sz="1600" dirty="0" smtClean="0">
                <a:solidFill>
                  <a:schemeClr val="bg1"/>
                </a:solidFill>
              </a:rPr>
            </a:br>
            <a:r>
              <a:rPr lang="en-US" sz="1100" dirty="0" smtClean="0">
                <a:solidFill>
                  <a:schemeClr val="bg1"/>
                </a:solidFill>
              </a:rPr>
              <a:t>Current Cigarette Smoking Status By Gender and Age Group </a:t>
            </a:r>
          </a:p>
        </p:txBody>
      </p:sp>
      <p:graphicFrame>
        <p:nvGraphicFramePr>
          <p:cNvPr id="4" name="Content Placeholder 3"/>
          <p:cNvGraphicFramePr>
            <a:graphicFrameLocks noGrp="1"/>
          </p:cNvGraphicFramePr>
          <p:nvPr>
            <p:ph idx="1"/>
          </p:nvPr>
        </p:nvGraphicFramePr>
        <p:xfrm>
          <a:off x="228600" y="1981198"/>
          <a:ext cx="8686803" cy="3352802"/>
        </p:xfrm>
        <a:graphic>
          <a:graphicData uri="http://schemas.openxmlformats.org/drawingml/2006/table">
            <a:tbl>
              <a:tblPr firstRow="1" bandRow="1">
                <a:tableStyleId>{2D5ABB26-0587-4C30-8999-92F81FD0307C}</a:tableStyleId>
              </a:tblPr>
              <a:tblGrid>
                <a:gridCol w="898634"/>
                <a:gridCol w="973521"/>
                <a:gridCol w="973521"/>
                <a:gridCol w="973521"/>
                <a:gridCol w="973521"/>
                <a:gridCol w="973521"/>
                <a:gridCol w="973521"/>
                <a:gridCol w="599090"/>
                <a:gridCol w="823748"/>
                <a:gridCol w="524205"/>
              </a:tblGrid>
              <a:tr h="510949">
                <a:tc>
                  <a:txBody>
                    <a:bodyPr/>
                    <a:lstStyle/>
                    <a:p>
                      <a:pPr algn="ctr" fontAlgn="b"/>
                      <a:r>
                        <a:rPr lang="en-US" sz="1000" b="0" i="0" u="none" strike="noStrike" dirty="0" smtClean="0">
                          <a:solidFill>
                            <a:schemeClr val="bg1"/>
                          </a:solidFill>
                          <a:latin typeface="+mn-lt"/>
                        </a:rPr>
                        <a:t>Self and </a:t>
                      </a:r>
                    </a:p>
                    <a:p>
                      <a:pPr algn="ctr" fontAlgn="b"/>
                      <a:r>
                        <a:rPr lang="en-US" sz="1000" b="0" i="0" u="none" strike="noStrike" dirty="0" smtClean="0">
                          <a:solidFill>
                            <a:schemeClr val="bg1"/>
                          </a:solidFill>
                          <a:latin typeface="+mn-lt"/>
                        </a:rPr>
                        <a:t>Proxy Respondents</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Smoker Recode</a:t>
                      </a:r>
                    </a:p>
                    <a:p>
                      <a:pPr algn="ctr" fontAlgn="b"/>
                      <a:r>
                        <a:rPr lang="en-US" sz="1000" b="0" i="0" u="none" strike="noStrike" dirty="0" smtClean="0">
                          <a:solidFill>
                            <a:schemeClr val="bg1"/>
                          </a:solidFill>
                          <a:latin typeface="+mn-lt"/>
                        </a:rPr>
                        <a:t>Never/Former</a:t>
                      </a:r>
                    </a:p>
                    <a:p>
                      <a:pPr algn="ctr" fontAlgn="b"/>
                      <a:r>
                        <a:rPr lang="en-US" sz="1000" b="0" i="0" u="none" strike="noStrike" dirty="0" smtClean="0">
                          <a:solidFill>
                            <a:schemeClr val="bg1"/>
                          </a:solidFill>
                          <a:latin typeface="+mn-lt"/>
                        </a:rPr>
                        <a:t>Sample</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Smoker Recode</a:t>
                      </a:r>
                    </a:p>
                    <a:p>
                      <a:pPr algn="ctr" fontAlgn="b"/>
                      <a:r>
                        <a:rPr lang="en-US" sz="1000" b="0" i="0" u="none" strike="noStrike" dirty="0" smtClean="0">
                          <a:solidFill>
                            <a:schemeClr val="bg1"/>
                          </a:solidFill>
                          <a:latin typeface="+mn-lt"/>
                        </a:rPr>
                        <a:t>Never/Former</a:t>
                      </a:r>
                    </a:p>
                    <a:p>
                      <a:pPr algn="ctr" fontAlgn="b"/>
                      <a:r>
                        <a:rPr lang="en-US" sz="1000" b="0" i="0" u="none" strike="noStrike" dirty="0" smtClean="0">
                          <a:solidFill>
                            <a:schemeClr val="bg1"/>
                          </a:solidFill>
                          <a:latin typeface="+mn-lt"/>
                        </a:rPr>
                        <a:t>Population</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Smoker Recode</a:t>
                      </a:r>
                    </a:p>
                    <a:p>
                      <a:pPr algn="ctr" fontAlgn="b"/>
                      <a:r>
                        <a:rPr lang="en-US" sz="1000" b="0" i="0" u="none" strike="noStrike" dirty="0" smtClean="0">
                          <a:solidFill>
                            <a:schemeClr val="bg1"/>
                          </a:solidFill>
                          <a:latin typeface="+mn-lt"/>
                        </a:rPr>
                        <a:t>Never/Former</a:t>
                      </a:r>
                    </a:p>
                    <a:p>
                      <a:pPr algn="ctr" fontAlgn="b"/>
                      <a:r>
                        <a:rPr lang="en-US" sz="1000" b="0" i="0" u="none" strike="noStrike" dirty="0" smtClean="0">
                          <a:solidFill>
                            <a:schemeClr val="bg1"/>
                          </a:solidFill>
                          <a:latin typeface="+mn-lt"/>
                        </a:rPr>
                        <a:t>Percent</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Smoker Recode</a:t>
                      </a:r>
                    </a:p>
                    <a:p>
                      <a:pPr algn="ctr" fontAlgn="b"/>
                      <a:r>
                        <a:rPr lang="en-US" sz="1000" b="0" i="0" u="none" strike="noStrike" dirty="0" smtClean="0">
                          <a:solidFill>
                            <a:schemeClr val="bg1"/>
                          </a:solidFill>
                          <a:latin typeface="+mn-lt"/>
                        </a:rPr>
                        <a:t>Current </a:t>
                      </a:r>
                    </a:p>
                    <a:p>
                      <a:pPr algn="ctr" fontAlgn="b"/>
                      <a:r>
                        <a:rPr lang="en-US" sz="1000" b="0" i="0" u="none" strike="noStrike" dirty="0" smtClean="0">
                          <a:solidFill>
                            <a:schemeClr val="bg1"/>
                          </a:solidFill>
                          <a:latin typeface="+mn-lt"/>
                        </a:rPr>
                        <a:t>Sample</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Smoker Recode</a:t>
                      </a:r>
                    </a:p>
                    <a:p>
                      <a:pPr algn="ctr" fontAlgn="b"/>
                      <a:r>
                        <a:rPr lang="en-US" sz="1000" b="0" i="0" u="none" strike="noStrike" dirty="0" smtClean="0">
                          <a:solidFill>
                            <a:schemeClr val="bg1"/>
                          </a:solidFill>
                          <a:latin typeface="+mn-lt"/>
                        </a:rPr>
                        <a:t>Current </a:t>
                      </a:r>
                    </a:p>
                    <a:p>
                      <a:pPr algn="ctr" fontAlgn="b"/>
                      <a:r>
                        <a:rPr lang="en-US" sz="1000" b="0" i="0" u="none" strike="noStrike" dirty="0" smtClean="0">
                          <a:solidFill>
                            <a:schemeClr val="bg1"/>
                          </a:solidFill>
                          <a:latin typeface="+mn-lt"/>
                        </a:rPr>
                        <a:t>Population</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Smoker Recode</a:t>
                      </a:r>
                    </a:p>
                    <a:p>
                      <a:pPr algn="ctr" fontAlgn="b"/>
                      <a:r>
                        <a:rPr lang="en-US" sz="1000" b="0" i="0" u="none" strike="noStrike" dirty="0" smtClean="0">
                          <a:solidFill>
                            <a:schemeClr val="bg1"/>
                          </a:solidFill>
                          <a:latin typeface="+mn-lt"/>
                        </a:rPr>
                        <a:t>Current </a:t>
                      </a:r>
                    </a:p>
                    <a:p>
                      <a:pPr algn="ctr" fontAlgn="b"/>
                      <a:r>
                        <a:rPr lang="en-US" sz="1000" b="0" i="0" u="none" strike="noStrike" dirty="0" smtClean="0">
                          <a:solidFill>
                            <a:schemeClr val="bg1"/>
                          </a:solidFill>
                          <a:latin typeface="+mn-lt"/>
                        </a:rPr>
                        <a:t>Percent</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b="0" i="0" u="none" strike="noStrike" dirty="0" smtClean="0">
                          <a:solidFill>
                            <a:schemeClr val="bg1"/>
                          </a:solidFill>
                          <a:latin typeface="+mn-lt"/>
                        </a:rPr>
                        <a:t>Total</a:t>
                      </a:r>
                    </a:p>
                    <a:p>
                      <a:pPr algn="ctr" fontAlgn="b"/>
                      <a:r>
                        <a:rPr lang="en-US" sz="1000" b="0" i="0" u="none" strike="noStrike" dirty="0" smtClean="0">
                          <a:solidFill>
                            <a:schemeClr val="bg1"/>
                          </a:solidFill>
                          <a:latin typeface="+mn-lt"/>
                        </a:rPr>
                        <a:t>Sample</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b="0" i="0" u="none" strike="noStrike" dirty="0" smtClean="0">
                          <a:solidFill>
                            <a:schemeClr val="bg1"/>
                          </a:solidFill>
                          <a:latin typeface="+mn-lt"/>
                        </a:rPr>
                        <a:t>Total</a:t>
                      </a:r>
                    </a:p>
                    <a:p>
                      <a:pPr algn="ctr" fontAlgn="b"/>
                      <a:r>
                        <a:rPr lang="en-US" sz="1000" b="0" i="0" u="none" strike="noStrike" dirty="0" smtClean="0">
                          <a:solidFill>
                            <a:schemeClr val="bg1"/>
                          </a:solidFill>
                          <a:latin typeface="+mn-lt"/>
                        </a:rPr>
                        <a:t>Population</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b="0" i="0" u="none" strike="noStrike" dirty="0" smtClean="0">
                          <a:solidFill>
                            <a:schemeClr val="bg1"/>
                          </a:solidFill>
                          <a:latin typeface="+mn-lt"/>
                        </a:rPr>
                        <a:t>Total</a:t>
                      </a:r>
                    </a:p>
                    <a:p>
                      <a:pPr algn="ctr" fontAlgn="b"/>
                      <a:r>
                        <a:rPr lang="en-US" sz="1000" b="0" i="0" u="none" strike="noStrike" dirty="0" smtClean="0">
                          <a:solidFill>
                            <a:schemeClr val="bg1"/>
                          </a:solidFill>
                          <a:latin typeface="+mn-lt"/>
                        </a:rPr>
                        <a:t>Percent</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05979">
                <a:tc>
                  <a:txBody>
                    <a:bodyPr/>
                    <a:lstStyle/>
                    <a:p>
                      <a:pPr algn="l" fontAlgn="b"/>
                      <a:r>
                        <a:rPr lang="en-US" sz="1000" b="0" i="0" u="none" strike="noStrike" dirty="0">
                          <a:solidFill>
                            <a:schemeClr val="bg1"/>
                          </a:solidFill>
                          <a:latin typeface="+mn-lt"/>
                        </a:rPr>
                        <a:t>Total</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186,723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180,059,805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82.28</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40,705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38,765,650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17.72</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227,428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218,825,454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05979">
                <a:tc>
                  <a:txBody>
                    <a:bodyPr/>
                    <a:lstStyle/>
                    <a:p>
                      <a:pPr algn="l" fontAlgn="b"/>
                      <a:r>
                        <a:rPr lang="en-US" sz="1000" b="0" i="0" u="none" strike="noStrike" dirty="0" smtClean="0">
                          <a:solidFill>
                            <a:schemeClr val="bg1"/>
                          </a:solidFill>
                          <a:latin typeface="+mn-lt"/>
                        </a:rPr>
                        <a:t>Gender </a:t>
                      </a:r>
                    </a:p>
                    <a:p>
                      <a:pPr lvl="1" algn="l" fontAlgn="b"/>
                      <a:r>
                        <a:rPr lang="en-US" sz="1000" b="0" i="0" u="none" strike="noStrike" dirty="0" smtClean="0">
                          <a:solidFill>
                            <a:schemeClr val="bg1"/>
                          </a:solidFill>
                          <a:latin typeface="+mn-lt"/>
                        </a:rPr>
                        <a:t>Male</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85,366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84,256,721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79.94</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21,426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21,142,935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20.06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106,792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105,399,656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r>
              <a:tr h="405979">
                <a:tc>
                  <a:txBody>
                    <a:bodyPr/>
                    <a:lstStyle/>
                    <a:p>
                      <a:pPr algn="l" fontAlgn="b"/>
                      <a:r>
                        <a:rPr lang="en-US" sz="1000" b="0" i="0" u="none" strike="noStrike" dirty="0" smtClean="0">
                          <a:solidFill>
                            <a:schemeClr val="bg1"/>
                          </a:solidFill>
                          <a:latin typeface="+mn-lt"/>
                        </a:rPr>
                        <a:t>Gender </a:t>
                      </a:r>
                    </a:p>
                    <a:p>
                      <a:pPr lvl="1" algn="l" fontAlgn="b"/>
                      <a:r>
                        <a:rPr lang="en-US" sz="1000" b="0" i="0" u="none" strike="noStrike" dirty="0" smtClean="0">
                          <a:solidFill>
                            <a:schemeClr val="bg1"/>
                          </a:solidFill>
                          <a:latin typeface="+mn-lt"/>
                        </a:rPr>
                        <a:t>Female</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101,357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95,803,084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84.46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19,279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17,622,715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15.54</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120,636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113,425,798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05979">
                <a:tc>
                  <a:txBody>
                    <a:bodyPr/>
                    <a:lstStyle/>
                    <a:p>
                      <a:pPr algn="l" fontAlgn="b"/>
                      <a:r>
                        <a:rPr lang="en-US" sz="1000" b="0" i="0" u="none" strike="noStrike" dirty="0" smtClean="0">
                          <a:solidFill>
                            <a:schemeClr val="bg1"/>
                          </a:solidFill>
                          <a:latin typeface="+mn-lt"/>
                        </a:rPr>
                        <a:t>Age Group  </a:t>
                      </a:r>
                    </a:p>
                    <a:p>
                      <a:pPr lvl="1" algn="l" fontAlgn="b"/>
                      <a:r>
                        <a:rPr lang="en-US" sz="1000" b="0" i="0" u="none" strike="noStrike" dirty="0" smtClean="0">
                          <a:solidFill>
                            <a:schemeClr val="bg1"/>
                          </a:solidFill>
                          <a:latin typeface="+mn-lt"/>
                        </a:rPr>
                        <a:t>18-24</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20,714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22,852,427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82.07</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4,727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4,992,010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17.93</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25,441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27,844,437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r>
              <a:tr h="405979">
                <a:tc>
                  <a:txBody>
                    <a:bodyPr/>
                    <a:lstStyle/>
                    <a:p>
                      <a:pPr algn="l" fontAlgn="b"/>
                      <a:r>
                        <a:rPr lang="en-US" sz="1000" b="0" i="0" u="none" strike="noStrike" dirty="0" smtClean="0">
                          <a:solidFill>
                            <a:schemeClr val="bg1"/>
                          </a:solidFill>
                          <a:latin typeface="+mn-lt"/>
                        </a:rPr>
                        <a:t>Age Group </a:t>
                      </a:r>
                    </a:p>
                    <a:p>
                      <a:pPr lvl="1" algn="l" fontAlgn="b"/>
                      <a:r>
                        <a:rPr lang="en-US" sz="1000" b="0" i="0" u="none" strike="noStrike" dirty="0" smtClean="0">
                          <a:solidFill>
                            <a:schemeClr val="bg1"/>
                          </a:solidFill>
                          <a:latin typeface="+mn-lt"/>
                        </a:rPr>
                        <a:t>25-44</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63,764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64,821,609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79.63</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17,008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16,580,926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20.37</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80,772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81,402,535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05979">
                <a:tc>
                  <a:txBody>
                    <a:bodyPr/>
                    <a:lstStyle/>
                    <a:p>
                      <a:pPr algn="l" fontAlgn="b"/>
                      <a:r>
                        <a:rPr lang="en-US" sz="1000" b="0" i="0" u="none" strike="noStrike" dirty="0" smtClean="0">
                          <a:solidFill>
                            <a:schemeClr val="bg1"/>
                          </a:solidFill>
                          <a:latin typeface="+mn-lt"/>
                        </a:rPr>
                        <a:t>Age Group </a:t>
                      </a:r>
                    </a:p>
                    <a:p>
                      <a:pPr lvl="1" algn="l" fontAlgn="b"/>
                      <a:r>
                        <a:rPr lang="en-US" sz="1000" b="0" i="0" u="none" strike="noStrike" dirty="0" smtClean="0">
                          <a:solidFill>
                            <a:schemeClr val="bg1"/>
                          </a:solidFill>
                          <a:latin typeface="+mn-lt"/>
                        </a:rPr>
                        <a:t>45-64</a:t>
                      </a:r>
                      <a:endParaRPr lang="en-US" sz="1000" b="0" i="0" u="none" strike="noStrike" dirty="0">
                        <a:solidFill>
                          <a:schemeClr val="bg1"/>
                        </a:solidFill>
                        <a:latin typeface="+mn-lt"/>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65,021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59,847,003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80.72</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15,589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14,291,634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19.28</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80,610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74,138,637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05979">
                <a:tc>
                  <a:txBody>
                    <a:bodyPr/>
                    <a:lstStyle/>
                    <a:p>
                      <a:pPr algn="l" fontAlgn="b"/>
                      <a:r>
                        <a:rPr lang="en-US" sz="1000" b="0" i="0" u="none" strike="noStrike" dirty="0" smtClean="0">
                          <a:solidFill>
                            <a:schemeClr val="bg1"/>
                          </a:solidFill>
                          <a:latin typeface="+mn-lt"/>
                        </a:rPr>
                        <a:t>Age Group </a:t>
                      </a:r>
                    </a:p>
                    <a:p>
                      <a:pPr lvl="1" algn="l" fontAlgn="b"/>
                      <a:r>
                        <a:rPr lang="en-US" sz="1000" b="0" i="0" u="none" strike="noStrike" dirty="0" smtClean="0">
                          <a:solidFill>
                            <a:schemeClr val="bg1"/>
                          </a:solidFill>
                          <a:latin typeface="+mn-lt"/>
                        </a:rPr>
                        <a:t>65</a:t>
                      </a:r>
                      <a:r>
                        <a:rPr lang="en-US" sz="1000" b="0" i="0" u="none" strike="noStrike" dirty="0">
                          <a:solidFill>
                            <a:schemeClr val="bg1"/>
                          </a:solidFill>
                          <a:latin typeface="+mn-lt"/>
                        </a:rPr>
                        <a:t>+</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37,224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32,538,765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a:solidFill>
                            <a:schemeClr val="bg1"/>
                          </a:solidFill>
                          <a:latin typeface="+mn-lt"/>
                        </a:rPr>
                        <a:t>91.81</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a:solidFill>
                            <a:schemeClr val="bg1"/>
                          </a:solidFill>
                          <a:latin typeface="+mn-lt"/>
                        </a:rPr>
                        <a:t>           3,381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2,901,080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8.19</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40,605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35,439,845 </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304800"/>
            <a:ext cx="8229600" cy="1112838"/>
          </a:xfrm>
        </p:spPr>
        <p:txBody>
          <a:bodyPr/>
          <a:lstStyle/>
          <a:p>
            <a:r>
              <a:rPr lang="en-US" sz="1600" dirty="0" smtClean="0">
                <a:solidFill>
                  <a:schemeClr val="bg1"/>
                </a:solidFill>
              </a:rPr>
              <a:t>Tobacco Use Supplement to The Current Population Survey </a:t>
            </a:r>
            <a:br>
              <a:rPr lang="en-US" sz="1600" dirty="0" smtClean="0">
                <a:solidFill>
                  <a:schemeClr val="bg1"/>
                </a:solidFill>
              </a:rPr>
            </a:br>
            <a:r>
              <a:rPr lang="en-US" sz="1600" dirty="0" smtClean="0">
                <a:solidFill>
                  <a:schemeClr val="bg1"/>
                </a:solidFill>
              </a:rPr>
              <a:t>May 2006, August 2006 and January 2007 Combined </a:t>
            </a:r>
            <a:br>
              <a:rPr lang="en-US" sz="1600" dirty="0" smtClean="0">
                <a:solidFill>
                  <a:schemeClr val="bg1"/>
                </a:solidFill>
              </a:rPr>
            </a:br>
            <a:r>
              <a:rPr lang="en-US" sz="1600" dirty="0" smtClean="0">
                <a:solidFill>
                  <a:schemeClr val="bg1"/>
                </a:solidFill>
              </a:rPr>
              <a:t>Interviewed, Adults, Ages 18 and Over </a:t>
            </a:r>
            <a:br>
              <a:rPr lang="en-US" sz="1600" dirty="0" smtClean="0">
                <a:solidFill>
                  <a:schemeClr val="bg1"/>
                </a:solidFill>
              </a:rPr>
            </a:br>
            <a:r>
              <a:rPr lang="en-US" sz="1600" dirty="0" smtClean="0">
                <a:solidFill>
                  <a:srgbClr val="FFFF00"/>
                </a:solidFill>
              </a:rPr>
              <a:t>Self Respondents Only </a:t>
            </a:r>
            <a:r>
              <a:rPr lang="en-US" sz="1600" dirty="0" smtClean="0">
                <a:solidFill>
                  <a:schemeClr val="bg1"/>
                </a:solidFill>
              </a:rPr>
              <a:t/>
            </a:r>
            <a:br>
              <a:rPr lang="en-US" sz="1600" dirty="0" smtClean="0">
                <a:solidFill>
                  <a:schemeClr val="bg1"/>
                </a:solidFill>
              </a:rPr>
            </a:br>
            <a:r>
              <a:rPr lang="en-US" sz="1600" dirty="0" smtClean="0">
                <a:solidFill>
                  <a:schemeClr val="bg1"/>
                </a:solidFill>
              </a:rPr>
              <a:t/>
            </a:r>
            <a:br>
              <a:rPr lang="en-US" sz="1600" dirty="0" smtClean="0">
                <a:solidFill>
                  <a:schemeClr val="bg1"/>
                </a:solidFill>
              </a:rPr>
            </a:br>
            <a:r>
              <a:rPr lang="en-US" sz="1100" dirty="0" smtClean="0">
                <a:solidFill>
                  <a:schemeClr val="bg1"/>
                </a:solidFill>
              </a:rPr>
              <a:t>Current Cigarette Smoking Status By Gender and Age Group </a:t>
            </a:r>
          </a:p>
        </p:txBody>
      </p:sp>
      <p:graphicFrame>
        <p:nvGraphicFramePr>
          <p:cNvPr id="4" name="Content Placeholder 3"/>
          <p:cNvGraphicFramePr>
            <a:graphicFrameLocks noGrp="1"/>
          </p:cNvGraphicFramePr>
          <p:nvPr>
            <p:ph idx="1"/>
          </p:nvPr>
        </p:nvGraphicFramePr>
        <p:xfrm>
          <a:off x="228600" y="1981200"/>
          <a:ext cx="8686805" cy="3515364"/>
        </p:xfrm>
        <a:graphic>
          <a:graphicData uri="http://schemas.openxmlformats.org/drawingml/2006/table">
            <a:tbl>
              <a:tblPr firstRow="1" bandRow="1">
                <a:tableStyleId>{2D5ABB26-0587-4C30-8999-92F81FD0307C}</a:tableStyleId>
              </a:tblPr>
              <a:tblGrid>
                <a:gridCol w="965198"/>
                <a:gridCol w="965201"/>
                <a:gridCol w="965201"/>
                <a:gridCol w="965201"/>
                <a:gridCol w="965201"/>
                <a:gridCol w="965201"/>
                <a:gridCol w="965201"/>
                <a:gridCol w="593970"/>
                <a:gridCol w="803032"/>
                <a:gridCol w="533399"/>
              </a:tblGrid>
              <a:tr h="675009">
                <a:tc>
                  <a:txBody>
                    <a:bodyPr/>
                    <a:lstStyle/>
                    <a:p>
                      <a:pPr algn="ctr" fontAlgn="b"/>
                      <a:r>
                        <a:rPr lang="en-US" sz="1000" b="0" i="0" u="none" strike="noStrike" dirty="0" smtClean="0">
                          <a:solidFill>
                            <a:schemeClr val="bg1"/>
                          </a:solidFill>
                          <a:latin typeface="+mn-lt"/>
                        </a:rPr>
                        <a:t>Self</a:t>
                      </a:r>
                      <a:r>
                        <a:rPr lang="en-US" sz="1000" b="0" i="0" u="none" strike="noStrike" baseline="0" dirty="0" smtClean="0">
                          <a:solidFill>
                            <a:schemeClr val="bg1"/>
                          </a:solidFill>
                          <a:latin typeface="+mn-lt"/>
                        </a:rPr>
                        <a:t> Respondents</a:t>
                      </a:r>
                    </a:p>
                    <a:p>
                      <a:pPr algn="ctr" fontAlgn="b"/>
                      <a:r>
                        <a:rPr lang="en-US" sz="1000" b="0" i="0" u="none" strike="noStrike" baseline="0" dirty="0" smtClean="0">
                          <a:solidFill>
                            <a:schemeClr val="bg1"/>
                          </a:solidFill>
                          <a:latin typeface="+mn-lt"/>
                        </a:rPr>
                        <a:t>Only</a:t>
                      </a:r>
                      <a:endParaRPr lang="en-US" sz="1000" b="0" i="0" u="none" strike="noStrike" dirty="0">
                        <a:solidFill>
                          <a:schemeClr val="bg1"/>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Smoker Recode</a:t>
                      </a:r>
                    </a:p>
                    <a:p>
                      <a:pPr algn="ctr" fontAlgn="b"/>
                      <a:r>
                        <a:rPr lang="en-US" sz="1000" b="0" i="0" u="none" strike="noStrike" dirty="0" smtClean="0">
                          <a:solidFill>
                            <a:schemeClr val="bg1"/>
                          </a:solidFill>
                          <a:latin typeface="+mn-lt"/>
                        </a:rPr>
                        <a:t>Never/Former Sample</a:t>
                      </a:r>
                      <a:endParaRPr lang="en-US" sz="1000" b="0" i="0" u="none" strike="noStrike" dirty="0">
                        <a:solidFill>
                          <a:schemeClr val="bg1"/>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Smoker Recode</a:t>
                      </a:r>
                    </a:p>
                    <a:p>
                      <a:pPr algn="ctr" fontAlgn="b"/>
                      <a:r>
                        <a:rPr lang="en-US" sz="1000" b="0" i="0" u="none" strike="noStrike" dirty="0" smtClean="0">
                          <a:solidFill>
                            <a:schemeClr val="bg1"/>
                          </a:solidFill>
                          <a:latin typeface="+mn-lt"/>
                        </a:rPr>
                        <a:t>Never/Former Population</a:t>
                      </a:r>
                      <a:endParaRPr lang="en-US" sz="1000" b="0" i="0" u="none" strike="noStrike" dirty="0">
                        <a:solidFill>
                          <a:schemeClr val="bg1"/>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Smoker Recode</a:t>
                      </a:r>
                    </a:p>
                    <a:p>
                      <a:pPr algn="ctr" fontAlgn="b"/>
                      <a:r>
                        <a:rPr lang="en-US" sz="1000" b="0" i="0" u="none" strike="noStrike" dirty="0" smtClean="0">
                          <a:solidFill>
                            <a:schemeClr val="bg1"/>
                          </a:solidFill>
                          <a:latin typeface="+mn-lt"/>
                        </a:rPr>
                        <a:t>Never/Former Percent</a:t>
                      </a:r>
                      <a:endParaRPr lang="en-US" sz="1000" b="0" i="0" u="none" strike="noStrike" dirty="0">
                        <a:solidFill>
                          <a:schemeClr val="bg1"/>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Smoker Recode</a:t>
                      </a:r>
                    </a:p>
                    <a:p>
                      <a:pPr algn="ctr" fontAlgn="b"/>
                      <a:r>
                        <a:rPr lang="en-US" sz="1000" b="0" i="0" u="none" strike="noStrike" dirty="0" smtClean="0">
                          <a:solidFill>
                            <a:schemeClr val="bg1"/>
                          </a:solidFill>
                          <a:latin typeface="+mn-lt"/>
                        </a:rPr>
                        <a:t>Current</a:t>
                      </a:r>
                    </a:p>
                    <a:p>
                      <a:pPr algn="ctr" fontAlgn="b"/>
                      <a:r>
                        <a:rPr lang="en-US" sz="1000" b="0" i="0" u="none" strike="noStrike" dirty="0" smtClean="0">
                          <a:solidFill>
                            <a:schemeClr val="bg1"/>
                          </a:solidFill>
                          <a:latin typeface="+mn-lt"/>
                        </a:rPr>
                        <a:t> Sample</a:t>
                      </a:r>
                      <a:endParaRPr lang="en-US" sz="1000" b="0" i="0" u="none" strike="noStrike" dirty="0">
                        <a:solidFill>
                          <a:schemeClr val="bg1"/>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Smoker Recode</a:t>
                      </a:r>
                    </a:p>
                    <a:p>
                      <a:pPr algn="ctr" fontAlgn="b"/>
                      <a:r>
                        <a:rPr lang="en-US" sz="1000" b="0" i="0" u="none" strike="noStrike" dirty="0" smtClean="0">
                          <a:solidFill>
                            <a:schemeClr val="bg1"/>
                          </a:solidFill>
                          <a:latin typeface="+mn-lt"/>
                        </a:rPr>
                        <a:t>Current</a:t>
                      </a:r>
                    </a:p>
                    <a:p>
                      <a:pPr algn="ctr" fontAlgn="b"/>
                      <a:r>
                        <a:rPr lang="en-US" sz="1000" b="0" i="0" u="none" strike="noStrike" dirty="0" smtClean="0">
                          <a:solidFill>
                            <a:schemeClr val="bg1"/>
                          </a:solidFill>
                          <a:latin typeface="+mn-lt"/>
                        </a:rPr>
                        <a:t> Population</a:t>
                      </a:r>
                      <a:endParaRPr lang="en-US" sz="1000" b="0" i="0" u="none" strike="noStrike" dirty="0">
                        <a:solidFill>
                          <a:schemeClr val="bg1"/>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Smoker Recode</a:t>
                      </a:r>
                    </a:p>
                    <a:p>
                      <a:pPr algn="ctr" fontAlgn="b"/>
                      <a:r>
                        <a:rPr lang="en-US" sz="1000" b="0" i="0" u="none" strike="noStrike" dirty="0" smtClean="0">
                          <a:solidFill>
                            <a:schemeClr val="bg1"/>
                          </a:solidFill>
                          <a:latin typeface="+mn-lt"/>
                        </a:rPr>
                        <a:t>Current </a:t>
                      </a:r>
                    </a:p>
                    <a:p>
                      <a:pPr algn="ctr" fontAlgn="b"/>
                      <a:r>
                        <a:rPr lang="en-US" sz="1000" b="0" i="0" u="none" strike="noStrike" dirty="0" smtClean="0">
                          <a:solidFill>
                            <a:schemeClr val="bg1"/>
                          </a:solidFill>
                          <a:latin typeface="+mn-lt"/>
                        </a:rPr>
                        <a:t>Percent</a:t>
                      </a:r>
                      <a:endParaRPr lang="en-US" sz="1000" b="0" i="0" u="none" strike="noStrike" dirty="0">
                        <a:solidFill>
                          <a:schemeClr val="bg1"/>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Total</a:t>
                      </a:r>
                    </a:p>
                    <a:p>
                      <a:pPr algn="ctr" fontAlgn="b"/>
                      <a:r>
                        <a:rPr lang="en-US" sz="1000" b="0" i="0" u="none" strike="noStrike" dirty="0" smtClean="0">
                          <a:solidFill>
                            <a:schemeClr val="bg1"/>
                          </a:solidFill>
                          <a:latin typeface="+mn-lt"/>
                        </a:rPr>
                        <a:t>Sample</a:t>
                      </a:r>
                      <a:endParaRPr lang="en-US" sz="1000" b="0" i="0" u="none" strike="noStrike" dirty="0">
                        <a:solidFill>
                          <a:schemeClr val="bg1"/>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Total</a:t>
                      </a:r>
                    </a:p>
                    <a:p>
                      <a:pPr algn="ctr" fontAlgn="b"/>
                      <a:r>
                        <a:rPr lang="en-US" sz="1000" b="0" i="0" u="none" strike="noStrike" dirty="0" smtClean="0">
                          <a:solidFill>
                            <a:schemeClr val="bg1"/>
                          </a:solidFill>
                          <a:latin typeface="+mn-lt"/>
                        </a:rPr>
                        <a:t>Population</a:t>
                      </a:r>
                      <a:endParaRPr lang="en-US" sz="1000" b="0" i="0" u="none" strike="noStrike" dirty="0">
                        <a:solidFill>
                          <a:schemeClr val="bg1"/>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chemeClr val="bg1"/>
                          </a:solidFill>
                          <a:latin typeface="+mn-lt"/>
                        </a:rPr>
                        <a:t>Total</a:t>
                      </a:r>
                    </a:p>
                    <a:p>
                      <a:pPr algn="ctr" fontAlgn="b"/>
                      <a:r>
                        <a:rPr lang="en-US" sz="1000" b="0" i="0" u="none" strike="noStrike" dirty="0" smtClean="0">
                          <a:solidFill>
                            <a:schemeClr val="bg1"/>
                          </a:solidFill>
                          <a:latin typeface="+mn-lt"/>
                        </a:rPr>
                        <a:t>Percent</a:t>
                      </a:r>
                      <a:endParaRPr lang="en-US" sz="1000" b="0" i="0" u="none" strike="noStrike" dirty="0">
                        <a:solidFill>
                          <a:schemeClr val="bg1"/>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04313">
                <a:tc>
                  <a:txBody>
                    <a:bodyPr/>
                    <a:lstStyle/>
                    <a:p>
                      <a:pPr algn="l" fontAlgn="b"/>
                      <a:r>
                        <a:rPr lang="en-US" sz="1000" b="0" i="0" u="none" strike="noStrike" dirty="0">
                          <a:solidFill>
                            <a:schemeClr val="bg1"/>
                          </a:solidFill>
                          <a:latin typeface="+mn-lt"/>
                        </a:rPr>
                        <a:t>Total</a:t>
                      </a:r>
                    </a:p>
                  </a:txBody>
                  <a:tcPr marL="9525" marR="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139,827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179,047,732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81.51</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31,501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40,605,950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18.49</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171,328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219,653,682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100.00</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04313">
                <a:tc>
                  <a:txBody>
                    <a:bodyPr/>
                    <a:lstStyle/>
                    <a:p>
                      <a:pPr algn="l" fontAlgn="b"/>
                      <a:r>
                        <a:rPr lang="en-US" sz="1000" b="0" i="0" u="none" strike="noStrike" dirty="0" smtClean="0">
                          <a:solidFill>
                            <a:schemeClr val="bg1"/>
                          </a:solidFill>
                          <a:latin typeface="+mn-lt"/>
                        </a:rPr>
                        <a:t>Gender </a:t>
                      </a:r>
                    </a:p>
                    <a:p>
                      <a:pPr lvl="1" algn="l" fontAlgn="b"/>
                      <a:r>
                        <a:rPr lang="en-US" sz="1000" b="0" i="0" u="none" strike="noStrike" dirty="0" smtClean="0">
                          <a:solidFill>
                            <a:schemeClr val="bg1"/>
                          </a:solidFill>
                          <a:latin typeface="+mn-lt"/>
                        </a:rPr>
                        <a:t>Male</a:t>
                      </a:r>
                      <a:endParaRPr lang="en-US" sz="1000" b="0" i="0" u="none" strike="noStrike" dirty="0">
                        <a:solidFill>
                          <a:schemeClr val="bg1"/>
                        </a:solidFill>
                        <a:latin typeface="+mn-lt"/>
                      </a:endParaRPr>
                    </a:p>
                  </a:txBody>
                  <a:tcPr marL="9525" marR="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59,295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83,970,198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79.32</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15,133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21,897,259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20.68</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74,428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105,867,457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100.00</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r>
              <a:tr h="404313">
                <a:tc>
                  <a:txBody>
                    <a:bodyPr/>
                    <a:lstStyle/>
                    <a:p>
                      <a:pPr algn="l" fontAlgn="b"/>
                      <a:r>
                        <a:rPr lang="en-US" sz="1000" b="0" i="0" u="none" strike="noStrike" dirty="0" smtClean="0">
                          <a:solidFill>
                            <a:schemeClr val="bg1"/>
                          </a:solidFill>
                          <a:latin typeface="+mn-lt"/>
                        </a:rPr>
                        <a:t>Gender </a:t>
                      </a:r>
                    </a:p>
                    <a:p>
                      <a:pPr lvl="1" algn="l" fontAlgn="b"/>
                      <a:r>
                        <a:rPr lang="en-US" sz="1000" b="0" i="0" u="none" strike="noStrike" dirty="0" smtClean="0">
                          <a:solidFill>
                            <a:schemeClr val="bg1"/>
                          </a:solidFill>
                          <a:latin typeface="+mn-lt"/>
                        </a:rPr>
                        <a:t>Female</a:t>
                      </a:r>
                      <a:endParaRPr lang="en-US" sz="1000" b="0" i="0" u="none" strike="noStrike" dirty="0">
                        <a:solidFill>
                          <a:schemeClr val="bg1"/>
                        </a:solidFill>
                        <a:latin typeface="+mn-lt"/>
                      </a:endParaRPr>
                    </a:p>
                  </a:txBody>
                  <a:tcPr marL="9525" marR="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80,532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95,077,534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83.56</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16,368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a:solidFill>
                            <a:schemeClr val="bg1"/>
                          </a:solidFill>
                          <a:latin typeface="+mn-lt"/>
                        </a:rPr>
                        <a:t>     18,708,691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a:solidFill>
                            <a:schemeClr val="bg1"/>
                          </a:solidFill>
                          <a:latin typeface="+mn-lt"/>
                        </a:rPr>
                        <a:t>16.44</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a:solidFill>
                            <a:schemeClr val="bg1"/>
                          </a:solidFill>
                          <a:latin typeface="+mn-lt"/>
                        </a:rPr>
                        <a:t>         96,900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a:solidFill>
                            <a:schemeClr val="bg1"/>
                          </a:solidFill>
                          <a:latin typeface="+mn-lt"/>
                        </a:rPr>
                        <a:t>   113,786,225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a:solidFill>
                            <a:schemeClr val="bg1"/>
                          </a:solidFill>
                          <a:latin typeface="+mn-lt"/>
                        </a:rPr>
                        <a:t>100.00</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04313">
                <a:tc>
                  <a:txBody>
                    <a:bodyPr/>
                    <a:lstStyle/>
                    <a:p>
                      <a:pPr algn="l" fontAlgn="b"/>
                      <a:r>
                        <a:rPr lang="en-US" sz="1000" b="0" i="0" u="none" strike="noStrike" dirty="0" smtClean="0">
                          <a:solidFill>
                            <a:schemeClr val="bg1"/>
                          </a:solidFill>
                          <a:latin typeface="+mn-lt"/>
                        </a:rPr>
                        <a:t>Age</a:t>
                      </a:r>
                      <a:r>
                        <a:rPr lang="en-US" sz="1000" b="0" i="0" u="none" strike="noStrike" baseline="0" dirty="0" smtClean="0">
                          <a:solidFill>
                            <a:schemeClr val="bg1"/>
                          </a:solidFill>
                          <a:latin typeface="+mn-lt"/>
                        </a:rPr>
                        <a:t> Group</a:t>
                      </a:r>
                    </a:p>
                    <a:p>
                      <a:pPr lvl="1" algn="l" fontAlgn="b"/>
                      <a:r>
                        <a:rPr lang="en-US" sz="1000" b="0" i="0" u="none" strike="noStrike" dirty="0" smtClean="0">
                          <a:solidFill>
                            <a:schemeClr val="bg1"/>
                          </a:solidFill>
                          <a:latin typeface="+mn-lt"/>
                        </a:rPr>
                        <a:t>18-24</a:t>
                      </a:r>
                      <a:endParaRPr lang="en-US" sz="1000" b="0" i="0" u="none" strike="noStrike" dirty="0">
                        <a:solidFill>
                          <a:schemeClr val="bg1"/>
                        </a:solidFill>
                        <a:latin typeface="+mn-lt"/>
                      </a:endParaRPr>
                    </a:p>
                  </a:txBody>
                  <a:tcPr marL="9525" marR="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11,158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22,221,636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78.84</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3,134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5,965,267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21.16</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14,292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28,186,902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100.00</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r>
              <a:tr h="404313">
                <a:tc>
                  <a:txBody>
                    <a:bodyPr/>
                    <a:lstStyle/>
                    <a:p>
                      <a:pPr algn="l" fontAlgn="b"/>
                      <a:r>
                        <a:rPr lang="en-US" sz="1000" b="0" i="0" u="none" strike="noStrike" dirty="0" smtClean="0">
                          <a:solidFill>
                            <a:schemeClr val="bg1"/>
                          </a:solidFill>
                          <a:latin typeface="+mn-lt"/>
                        </a:rPr>
                        <a:t>Age Group</a:t>
                      </a:r>
                    </a:p>
                    <a:p>
                      <a:pPr lvl="1" algn="l" fontAlgn="b"/>
                      <a:r>
                        <a:rPr lang="en-US" sz="1000" b="0" i="0" u="none" strike="noStrike" dirty="0" smtClean="0">
                          <a:solidFill>
                            <a:schemeClr val="bg1"/>
                          </a:solidFill>
                          <a:latin typeface="+mn-lt"/>
                        </a:rPr>
                        <a:t>25-44</a:t>
                      </a:r>
                      <a:endParaRPr lang="en-US" sz="1000" b="0" i="0" u="none" strike="noStrike" dirty="0">
                        <a:solidFill>
                          <a:schemeClr val="bg1"/>
                        </a:solidFill>
                        <a:latin typeface="+mn-lt"/>
                      </a:endParaRPr>
                    </a:p>
                  </a:txBody>
                  <a:tcPr marL="9525" marR="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47,690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64,699,376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79.21</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13,125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16,979,254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20.79</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60,815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81,678,630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100.00</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04313">
                <a:tc>
                  <a:txBody>
                    <a:bodyPr/>
                    <a:lstStyle/>
                    <a:p>
                      <a:pPr algn="l" fontAlgn="b"/>
                      <a:r>
                        <a:rPr lang="en-US" sz="1000" b="0" i="0" u="none" strike="noStrike" dirty="0" smtClean="0">
                          <a:solidFill>
                            <a:schemeClr val="bg1"/>
                          </a:solidFill>
                          <a:latin typeface="+mn-lt"/>
                        </a:rPr>
                        <a:t>Age Group</a:t>
                      </a:r>
                    </a:p>
                    <a:p>
                      <a:pPr lvl="1" algn="l" fontAlgn="b"/>
                      <a:r>
                        <a:rPr lang="en-US" sz="1000" b="0" i="0" u="none" strike="noStrike" dirty="0" smtClean="0">
                          <a:solidFill>
                            <a:schemeClr val="bg1"/>
                          </a:solidFill>
                          <a:latin typeface="+mn-lt"/>
                        </a:rPr>
                        <a:t>45-64</a:t>
                      </a:r>
                      <a:endParaRPr lang="en-US" sz="1000" b="0" i="0" u="none" strike="noStrike" dirty="0">
                        <a:solidFill>
                          <a:schemeClr val="bg1"/>
                        </a:solidFill>
                        <a:latin typeface="+mn-lt"/>
                      </a:endParaRPr>
                    </a:p>
                  </a:txBody>
                  <a:tcPr marL="9525" marR="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50,019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59,555,978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80.15</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12,426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14,745,799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19.85</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62,445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74,301,777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100.00</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04313">
                <a:tc>
                  <a:txBody>
                    <a:bodyPr/>
                    <a:lstStyle/>
                    <a:p>
                      <a:pPr algn="l" fontAlgn="b"/>
                      <a:r>
                        <a:rPr lang="en-US" sz="1000" b="0" i="0" u="none" strike="noStrike" dirty="0" smtClean="0">
                          <a:solidFill>
                            <a:schemeClr val="bg1"/>
                          </a:solidFill>
                          <a:latin typeface="+mn-lt"/>
                        </a:rPr>
                        <a:t>Age Group</a:t>
                      </a:r>
                    </a:p>
                    <a:p>
                      <a:pPr lvl="1" algn="l" fontAlgn="b"/>
                      <a:r>
                        <a:rPr lang="en-US" sz="1000" b="0" i="0" u="none" strike="noStrike" dirty="0" smtClean="0">
                          <a:solidFill>
                            <a:schemeClr val="bg1"/>
                          </a:solidFill>
                          <a:latin typeface="+mn-lt"/>
                        </a:rPr>
                        <a:t>65</a:t>
                      </a:r>
                      <a:r>
                        <a:rPr lang="en-US" sz="1000" b="0" i="0" u="none" strike="noStrike" dirty="0">
                          <a:solidFill>
                            <a:schemeClr val="bg1"/>
                          </a:solidFill>
                          <a:latin typeface="+mn-lt"/>
                        </a:rPr>
                        <a:t>+</a:t>
                      </a:r>
                    </a:p>
                  </a:txBody>
                  <a:tcPr marL="9525" marR="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a:solidFill>
                            <a:schemeClr val="bg1"/>
                          </a:solidFill>
                          <a:latin typeface="+mn-lt"/>
                        </a:rPr>
                        <a:t>         30,960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a:solidFill>
                            <a:schemeClr val="bg1"/>
                          </a:solidFill>
                          <a:latin typeface="+mn-lt"/>
                        </a:rPr>
                        <a:t>     32,570,742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91.78</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2,816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2,915,630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8.22</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33,776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     35,486,373 </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b"/>
                      <a:r>
                        <a:rPr lang="en-US" sz="1000" b="0" i="0" u="none" strike="noStrike" dirty="0">
                          <a:solidFill>
                            <a:schemeClr val="bg1"/>
                          </a:solidFill>
                          <a:latin typeface="+mn-lt"/>
                        </a:rPr>
                        <a:t>100.00</a:t>
                      </a:r>
                    </a:p>
                  </a:txBody>
                  <a:tcPr marL="9525" marT="9525" marB="9144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381000" y="381000"/>
            <a:ext cx="8229600" cy="6172200"/>
          </a:xfrm>
        </p:spPr>
        <p:txBody>
          <a:bodyPr/>
          <a:lstStyle/>
          <a:p>
            <a:pPr marL="609600" indent="-609600" algn="ctr" eaLnBrk="1" hangingPunct="1">
              <a:buFontTx/>
              <a:buNone/>
            </a:pPr>
            <a:r>
              <a:rPr lang="en-US" sz="2800" dirty="0" smtClean="0">
                <a:solidFill>
                  <a:srgbClr val="FFFF00"/>
                </a:solidFill>
              </a:rPr>
              <a:t>Tips and Tricks of Handling the TUS Data</a:t>
            </a:r>
          </a:p>
          <a:p>
            <a:pPr marL="609600" indent="-609600" algn="ctr" eaLnBrk="1" hangingPunct="1">
              <a:buFontTx/>
              <a:buNone/>
            </a:pPr>
            <a:r>
              <a:rPr lang="en-US" sz="2400" dirty="0" smtClean="0">
                <a:solidFill>
                  <a:schemeClr val="bg1"/>
                </a:solidFill>
              </a:rPr>
              <a:t>Merging Replicate Weights</a:t>
            </a:r>
          </a:p>
          <a:p>
            <a:pPr marL="609600" indent="-609600" algn="ctr" eaLnBrk="1" hangingPunct="1">
              <a:buFontTx/>
              <a:buNone/>
            </a:pPr>
            <a:endParaRPr lang="en-US" sz="1800" dirty="0" smtClean="0">
              <a:solidFill>
                <a:schemeClr val="bg1"/>
              </a:solidFill>
            </a:endParaRPr>
          </a:p>
          <a:p>
            <a:pPr marL="990600" lvl="1" indent="-533400" eaLnBrk="1" hangingPunct="1">
              <a:buFontTx/>
              <a:buChar char="•"/>
            </a:pPr>
            <a:r>
              <a:rPr lang="en-US" sz="2000" dirty="0" smtClean="0">
                <a:solidFill>
                  <a:schemeClr val="bg1"/>
                </a:solidFill>
              </a:rPr>
              <a:t>Two Replicate Weight Files For Each Survey in 1992-2007</a:t>
            </a:r>
          </a:p>
          <a:p>
            <a:pPr marL="1371600" lvl="2" indent="-457200" eaLnBrk="1" hangingPunct="1"/>
            <a:r>
              <a:rPr lang="en-US" sz="1800" dirty="0" smtClean="0">
                <a:solidFill>
                  <a:schemeClr val="bg1"/>
                </a:solidFill>
              </a:rPr>
              <a:t>Non-Response Weights</a:t>
            </a:r>
          </a:p>
          <a:p>
            <a:pPr marL="1371600" lvl="2" indent="-457200" eaLnBrk="1" hangingPunct="1"/>
            <a:r>
              <a:rPr lang="en-US" sz="1800" dirty="0" smtClean="0">
                <a:solidFill>
                  <a:schemeClr val="bg1"/>
                </a:solidFill>
              </a:rPr>
              <a:t>Self Response Weights</a:t>
            </a:r>
          </a:p>
          <a:p>
            <a:pPr marL="990600" lvl="1" indent="-533400" eaLnBrk="1" hangingPunct="1">
              <a:buFontTx/>
              <a:buChar char="•"/>
            </a:pPr>
            <a:r>
              <a:rPr lang="en-US" sz="2000" dirty="0" smtClean="0">
                <a:solidFill>
                  <a:schemeClr val="bg1"/>
                </a:solidFill>
              </a:rPr>
              <a:t>48 Replicate Weights in 1992-1993 Files</a:t>
            </a:r>
          </a:p>
          <a:p>
            <a:pPr marL="990600" lvl="1" indent="-533400" eaLnBrk="1" hangingPunct="1">
              <a:buFontTx/>
              <a:buChar char="•"/>
            </a:pPr>
            <a:r>
              <a:rPr lang="en-US" sz="2000" dirty="0" smtClean="0">
                <a:solidFill>
                  <a:schemeClr val="bg1"/>
                </a:solidFill>
              </a:rPr>
              <a:t>80 Replicate Weights in 1995-2003 Files</a:t>
            </a:r>
          </a:p>
          <a:p>
            <a:pPr marL="990600" lvl="1" indent="-533400" eaLnBrk="1" hangingPunct="1">
              <a:buFontTx/>
              <a:buChar char="•"/>
            </a:pPr>
            <a:r>
              <a:rPr lang="en-US" sz="2000" dirty="0" smtClean="0">
                <a:solidFill>
                  <a:schemeClr val="bg1"/>
                </a:solidFill>
              </a:rPr>
              <a:t>160 Replicate Weights in 2006-2007 Files</a:t>
            </a:r>
          </a:p>
          <a:p>
            <a:pPr marL="990600" lvl="1" indent="-533400" eaLnBrk="1" hangingPunct="1">
              <a:buFontTx/>
              <a:buChar char="•"/>
            </a:pPr>
            <a:r>
              <a:rPr lang="en-US" sz="2000" dirty="0" smtClean="0">
                <a:solidFill>
                  <a:schemeClr val="bg1"/>
                </a:solidFill>
              </a:rPr>
              <a:t>Unique Identifiers</a:t>
            </a:r>
          </a:p>
          <a:p>
            <a:pPr marL="1371600" lvl="2" indent="-457200" eaLnBrk="1" hangingPunct="1"/>
            <a:r>
              <a:rPr lang="en-US" sz="1800" dirty="0" smtClean="0">
                <a:solidFill>
                  <a:schemeClr val="bg1"/>
                </a:solidFill>
              </a:rPr>
              <a:t>1992-1993: Household ID (H_ID) and Persons’ Line Number (A_LINENO)</a:t>
            </a:r>
          </a:p>
          <a:p>
            <a:pPr marL="1371600" lvl="2" indent="-457200" eaLnBrk="1" hangingPunct="1"/>
            <a:r>
              <a:rPr lang="en-US" sz="1800" dirty="0" smtClean="0">
                <a:solidFill>
                  <a:schemeClr val="bg1"/>
                </a:solidFill>
              </a:rPr>
              <a:t>1995-1996, 1998-1999: Household ID (HRHHID), Serial Suffix (HRSERSUF), Persons’ Line Number (PULINENO)</a:t>
            </a:r>
          </a:p>
          <a:p>
            <a:pPr marL="1371600" lvl="2" indent="-457200" eaLnBrk="1" hangingPunct="1"/>
            <a:r>
              <a:rPr lang="en-US" sz="1800" dirty="0" smtClean="0">
                <a:solidFill>
                  <a:schemeClr val="bg1"/>
                </a:solidFill>
              </a:rPr>
              <a:t>2001-02, 2003, 2006-07: Unique Household Identifier (QSTNUMBER), Unique Person Identifier (OCCURNUM)</a:t>
            </a:r>
          </a:p>
          <a:p>
            <a:pPr marL="990600" lvl="1" indent="-533400" eaLnBrk="1" hangingPunct="1">
              <a:buFontTx/>
              <a:buNone/>
            </a:pPr>
            <a:endParaRPr lang="en-US" sz="2000" dirty="0" smtClean="0">
              <a:solidFill>
                <a:schemeClr val="bg1"/>
              </a:solidFill>
            </a:endParaRPr>
          </a:p>
          <a:p>
            <a:pPr marL="609600" indent="-609600" algn="ctr" eaLnBrk="1" hangingPunct="1">
              <a:buFontTx/>
              <a:buNone/>
            </a:pP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381000" y="381000"/>
            <a:ext cx="8229600" cy="6172200"/>
          </a:xfrm>
        </p:spPr>
        <p:txBody>
          <a:bodyPr/>
          <a:lstStyle/>
          <a:p>
            <a:pPr marL="609600" indent="-609600" algn="ctr" eaLnBrk="1" hangingPunct="1">
              <a:buFontTx/>
              <a:buNone/>
            </a:pPr>
            <a:r>
              <a:rPr lang="en-US" sz="2800" smtClean="0">
                <a:solidFill>
                  <a:srgbClr val="FFFF00"/>
                </a:solidFill>
              </a:rPr>
              <a:t>Tips and Tricks of Handling the TUS Data</a:t>
            </a:r>
          </a:p>
          <a:p>
            <a:pPr marL="609600" indent="-609600" algn="ctr" eaLnBrk="1" hangingPunct="1">
              <a:buFontTx/>
              <a:buNone/>
            </a:pPr>
            <a:r>
              <a:rPr lang="en-US" sz="2400" smtClean="0">
                <a:solidFill>
                  <a:schemeClr val="bg1"/>
                </a:solidFill>
              </a:rPr>
              <a:t>Merging Replicate Weights</a:t>
            </a:r>
          </a:p>
          <a:p>
            <a:pPr marL="609600" indent="-609600" algn="ctr" eaLnBrk="1" hangingPunct="1">
              <a:buFontTx/>
              <a:buNone/>
            </a:pPr>
            <a:endParaRPr lang="en-US" sz="1800" smtClean="0">
              <a:solidFill>
                <a:schemeClr val="bg1"/>
              </a:solidFill>
            </a:endParaRPr>
          </a:p>
          <a:p>
            <a:pPr marL="990600" lvl="1" indent="-533400" eaLnBrk="1" hangingPunct="1">
              <a:buFontTx/>
              <a:buChar char="•"/>
            </a:pPr>
            <a:r>
              <a:rPr lang="en-US" sz="2000" smtClean="0">
                <a:solidFill>
                  <a:schemeClr val="bg1"/>
                </a:solidFill>
              </a:rPr>
              <a:t>Example Merging Replicate Weights and Calculating Current Smoking Prevalence Using SAS and SUDAAN Using the May 2006, August 2006 and January 2007 Data.</a:t>
            </a:r>
          </a:p>
          <a:p>
            <a:pPr marL="1371600" lvl="2" indent="-457200" eaLnBrk="1" hangingPunct="1"/>
            <a:r>
              <a:rPr lang="en-US" sz="1800" smtClean="0">
                <a:solidFill>
                  <a:schemeClr val="bg1"/>
                </a:solidFill>
              </a:rPr>
              <a:t>Read in Main Survey Data</a:t>
            </a:r>
          </a:p>
          <a:p>
            <a:pPr marL="1371600" lvl="2" indent="-457200" eaLnBrk="1" hangingPunct="1"/>
            <a:r>
              <a:rPr lang="en-US" sz="1800" smtClean="0">
                <a:solidFill>
                  <a:schemeClr val="bg1"/>
                </a:solidFill>
              </a:rPr>
              <a:t>Read In Replicate Weight Data.  Multiple Lines Per Record.</a:t>
            </a:r>
          </a:p>
          <a:p>
            <a:pPr marL="1371600" lvl="2" indent="-457200" eaLnBrk="1" hangingPunct="1"/>
            <a:r>
              <a:rPr lang="en-US" sz="1800" smtClean="0">
                <a:solidFill>
                  <a:schemeClr val="bg1"/>
                </a:solidFill>
              </a:rPr>
              <a:t>Sort and Merge Each Survey By QSTNUM and OCCURNUM</a:t>
            </a:r>
          </a:p>
          <a:p>
            <a:pPr marL="1371600" lvl="2" indent="-457200" eaLnBrk="1" hangingPunct="1"/>
            <a:r>
              <a:rPr lang="en-US" sz="1800" smtClean="0">
                <a:solidFill>
                  <a:schemeClr val="bg1"/>
                </a:solidFill>
              </a:rPr>
              <a:t>Divide weights by 3</a:t>
            </a:r>
          </a:p>
          <a:p>
            <a:pPr marL="1371600" lvl="2" indent="-457200" eaLnBrk="1" hangingPunct="1"/>
            <a:r>
              <a:rPr lang="en-US" sz="1800" smtClean="0">
                <a:solidFill>
                  <a:schemeClr val="bg1"/>
                </a:solidFill>
              </a:rPr>
              <a:t>Using Replicate Weights in SUDAAN to Calculate Current Smoking Prevalence, Standard Errors and 95% Confidence Intervals </a:t>
            </a:r>
          </a:p>
          <a:p>
            <a:pPr marL="1752600" lvl="3" indent="-381000" eaLnBrk="1" hangingPunct="1">
              <a:buFontTx/>
              <a:buChar char="•"/>
            </a:pPr>
            <a:r>
              <a:rPr lang="en-US" sz="1800" smtClean="0">
                <a:solidFill>
                  <a:schemeClr val="bg1"/>
                </a:solidFill>
              </a:rPr>
              <a:t>Design=BRR (Balance Repeated Replication)</a:t>
            </a:r>
          </a:p>
          <a:p>
            <a:pPr marL="1752600" lvl="3" indent="-381000" eaLnBrk="1" hangingPunct="1">
              <a:buFontTx/>
              <a:buChar char="•"/>
            </a:pPr>
            <a:r>
              <a:rPr lang="en-US" sz="1800" smtClean="0">
                <a:solidFill>
                  <a:schemeClr val="bg1"/>
                </a:solidFill>
              </a:rPr>
              <a:t>ADJFAY=4 </a:t>
            </a:r>
          </a:p>
          <a:p>
            <a:pPr marL="1371600" lvl="2" indent="-457200" eaLnBrk="1" hangingPunct="1"/>
            <a:r>
              <a:rPr lang="en-US" sz="1800" smtClean="0">
                <a:solidFill>
                  <a:schemeClr val="bg1"/>
                </a:solidFill>
              </a:rPr>
              <a:t>Table of Current Smoking Prevalence Rates by Gender</a:t>
            </a:r>
            <a:endParaRPr lang="en-US" sz="140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381000"/>
            <a:ext cx="8229600" cy="1143000"/>
          </a:xfrm>
        </p:spPr>
        <p:txBody>
          <a:bodyPr/>
          <a:lstStyle/>
          <a:p>
            <a:pPr marL="609600" indent="-609600" algn="l" eaLnBrk="1" hangingPunct="1">
              <a:lnSpc>
                <a:spcPct val="90000"/>
              </a:lnSpc>
            </a:pPr>
            <a:r>
              <a:rPr lang="en-US" sz="1200" b="1" dirty="0" smtClean="0">
                <a:solidFill>
                  <a:schemeClr val="bg1"/>
                </a:solidFill>
              </a:rPr>
              <a:t>	</a:t>
            </a:r>
            <a:r>
              <a:rPr lang="en-US" sz="1100" b="1" dirty="0" smtClean="0">
                <a:solidFill>
                  <a:schemeClr val="bg1"/>
                </a:solidFill>
              </a:rPr>
              <a:t>Variance Estimation Method: BRR                                              </a:t>
            </a:r>
            <a:br>
              <a:rPr lang="en-US" sz="1100" b="1" dirty="0" smtClean="0">
                <a:solidFill>
                  <a:schemeClr val="bg1"/>
                </a:solidFill>
              </a:rPr>
            </a:br>
            <a:r>
              <a:rPr lang="en-US" sz="1100" b="1" dirty="0" smtClean="0">
                <a:solidFill>
                  <a:schemeClr val="bg1"/>
                </a:solidFill>
              </a:rPr>
              <a:t>Tobacco Use Supplement to The Current Population Survey </a:t>
            </a:r>
            <a:r>
              <a:rPr lang="en-US" sz="1200" b="1" dirty="0" smtClean="0">
                <a:solidFill>
                  <a:schemeClr val="bg1"/>
                </a:solidFill>
              </a:rPr>
              <a:t>                     </a:t>
            </a:r>
            <a:br>
              <a:rPr lang="en-US" sz="1200" b="1" dirty="0" smtClean="0">
                <a:solidFill>
                  <a:schemeClr val="bg1"/>
                </a:solidFill>
              </a:rPr>
            </a:br>
            <a:r>
              <a:rPr lang="en-US" sz="1100" b="1" dirty="0" smtClean="0">
                <a:solidFill>
                  <a:schemeClr val="bg1"/>
                </a:solidFill>
              </a:rPr>
              <a:t>May 2006, August 2006 and January 2007                                       </a:t>
            </a:r>
            <a:br>
              <a:rPr lang="en-US" sz="1100" b="1" dirty="0" smtClean="0">
                <a:solidFill>
                  <a:schemeClr val="bg1"/>
                </a:solidFill>
              </a:rPr>
            </a:br>
            <a:r>
              <a:rPr lang="en-US" sz="1100" b="1" dirty="0" smtClean="0">
                <a:solidFill>
                  <a:schemeClr val="bg1"/>
                </a:solidFill>
              </a:rPr>
              <a:t>Interviewed, Adults, Ages 18 and Over                                        </a:t>
            </a:r>
            <a:br>
              <a:rPr lang="en-US" sz="1100" b="1" dirty="0" smtClean="0">
                <a:solidFill>
                  <a:schemeClr val="bg1"/>
                </a:solidFill>
              </a:rPr>
            </a:br>
            <a:r>
              <a:rPr lang="en-US" sz="1100" b="1" dirty="0" smtClean="0">
                <a:solidFill>
                  <a:schemeClr val="bg1"/>
                </a:solidFill>
              </a:rPr>
              <a:t>Self and Proxy Respondents                                                   </a:t>
            </a:r>
            <a:br>
              <a:rPr lang="en-US" sz="1100" b="1" dirty="0" smtClean="0">
                <a:solidFill>
                  <a:schemeClr val="bg1"/>
                </a:solidFill>
              </a:rPr>
            </a:br>
            <a:r>
              <a:rPr lang="en-US" sz="1100" b="1" dirty="0" smtClean="0">
                <a:solidFill>
                  <a:schemeClr val="bg1"/>
                </a:solidFill>
              </a:rPr>
              <a:t>Current Cigarette Smoking Status By Gender and Age Group                     </a:t>
            </a:r>
            <a:br>
              <a:rPr lang="en-US" sz="1100" b="1" dirty="0" smtClean="0">
                <a:solidFill>
                  <a:schemeClr val="bg1"/>
                </a:solidFill>
              </a:rPr>
            </a:br>
            <a:r>
              <a:rPr lang="en-US" sz="1100" b="1" dirty="0" smtClean="0">
                <a:solidFill>
                  <a:schemeClr val="bg1"/>
                </a:solidFill>
              </a:rPr>
              <a:t>by: Gender, Current Cigarette Smoker.                                        </a:t>
            </a:r>
            <a:r>
              <a:rPr lang="en-US" sz="1200" b="1" dirty="0" smtClean="0">
                <a:solidFill>
                  <a:schemeClr val="bg1"/>
                </a:solidFill>
              </a:rPr>
              <a:t/>
            </a:r>
            <a:br>
              <a:rPr lang="en-US" sz="1200" b="1" dirty="0" smtClean="0">
                <a:solidFill>
                  <a:schemeClr val="bg1"/>
                </a:solidFill>
              </a:rPr>
            </a:br>
            <a:endParaRPr lang="en-US" sz="1200" dirty="0" smtClean="0"/>
          </a:p>
        </p:txBody>
      </p:sp>
      <p:graphicFrame>
        <p:nvGraphicFramePr>
          <p:cNvPr id="5" name="Content Placeholder 4"/>
          <p:cNvGraphicFramePr>
            <a:graphicFrameLocks noGrp="1"/>
          </p:cNvGraphicFramePr>
          <p:nvPr>
            <p:ph idx="1"/>
          </p:nvPr>
        </p:nvGraphicFramePr>
        <p:xfrm>
          <a:off x="1219200" y="1600198"/>
          <a:ext cx="6248401" cy="4953002"/>
        </p:xfrm>
        <a:graphic>
          <a:graphicData uri="http://schemas.openxmlformats.org/drawingml/2006/table">
            <a:tbl>
              <a:tblPr firstRow="1" bandRow="1">
                <a:tableStyleId>{2D5ABB26-0587-4C30-8999-92F81FD0307C}</a:tableStyleId>
              </a:tblPr>
              <a:tblGrid>
                <a:gridCol w="1465674"/>
                <a:gridCol w="1619956"/>
                <a:gridCol w="1619956"/>
                <a:gridCol w="1542815"/>
              </a:tblGrid>
              <a:tr h="326246">
                <a:tc>
                  <a:txBody>
                    <a:bodyPr/>
                    <a:lstStyle/>
                    <a:p>
                      <a:pPr algn="l" fontAlgn="b"/>
                      <a:r>
                        <a:rPr lang="en-US" sz="1000" b="0" i="0" u="none" strike="noStrike" dirty="0" smtClean="0">
                          <a:solidFill>
                            <a:schemeClr val="bg1"/>
                          </a:solidFill>
                          <a:latin typeface="+mn-lt"/>
                        </a:rPr>
                        <a:t>Gender</a:t>
                      </a:r>
                      <a:endParaRPr lang="en-US" sz="1000" b="0" i="0" u="none" strike="noStrike" dirty="0">
                        <a:solidFill>
                          <a:schemeClr val="bg1"/>
                        </a:solidFill>
                        <a:latin typeface="+mn-lt"/>
                      </a:endParaRPr>
                    </a:p>
                  </a:txBody>
                  <a:tcPr marR="9525" marT="9525"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smtClean="0">
                          <a:solidFill>
                            <a:schemeClr val="bg1"/>
                          </a:solidFill>
                          <a:latin typeface="+mn-lt"/>
                        </a:rPr>
                        <a:t>Current Cigarette Smoker </a:t>
                      </a:r>
                      <a:br>
                        <a:rPr lang="en-US" sz="1000" b="0" i="0" u="none" strike="noStrike" dirty="0" smtClean="0">
                          <a:solidFill>
                            <a:schemeClr val="bg1"/>
                          </a:solidFill>
                          <a:latin typeface="+mn-lt"/>
                        </a:rPr>
                      </a:br>
                      <a:r>
                        <a:rPr lang="en-US" sz="1000" b="0" i="0" u="none" strike="noStrike" dirty="0" smtClean="0">
                          <a:solidFill>
                            <a:schemeClr val="bg1"/>
                          </a:solidFill>
                          <a:latin typeface="+mn-lt"/>
                        </a:rPr>
                        <a:t>Total</a:t>
                      </a:r>
                      <a:endParaRPr lang="en-US" sz="1000" b="0" i="0" u="none" strike="noStrike" dirty="0">
                        <a:solidFill>
                          <a:schemeClr val="bg1"/>
                        </a:solidFill>
                        <a:latin typeface="+mn-lt"/>
                      </a:endParaRPr>
                    </a:p>
                  </a:txBody>
                  <a:tcPr marL="9525" marT="9525"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smtClean="0">
                          <a:solidFill>
                            <a:schemeClr val="bg1"/>
                          </a:solidFill>
                          <a:latin typeface="+mn-lt"/>
                        </a:rPr>
                        <a:t>Current Cigarette Smoker </a:t>
                      </a:r>
                    </a:p>
                    <a:p>
                      <a:pPr algn="ctr" fontAlgn="b"/>
                      <a:r>
                        <a:rPr lang="en-US" sz="1000" b="0" i="0" u="none" strike="noStrike" dirty="0" smtClean="0">
                          <a:solidFill>
                            <a:schemeClr val="bg1"/>
                          </a:solidFill>
                          <a:latin typeface="+mn-lt"/>
                        </a:rPr>
                        <a:t>Yes</a:t>
                      </a:r>
                      <a:endParaRPr lang="en-US" sz="1000" b="0" i="0" u="none" strike="noStrike" dirty="0">
                        <a:solidFill>
                          <a:schemeClr val="bg1"/>
                        </a:solidFill>
                        <a:latin typeface="+mn-lt"/>
                      </a:endParaRPr>
                    </a:p>
                  </a:txBody>
                  <a:tcPr marL="9525" marT="9525"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smtClean="0">
                          <a:solidFill>
                            <a:schemeClr val="bg1"/>
                          </a:solidFill>
                          <a:latin typeface="+mn-lt"/>
                        </a:rPr>
                        <a:t>Current Cigarette Smoker </a:t>
                      </a:r>
                    </a:p>
                    <a:p>
                      <a:pPr algn="ctr" fontAlgn="b"/>
                      <a:r>
                        <a:rPr lang="en-US" sz="1000" b="0" i="0" u="none" strike="noStrike" dirty="0" smtClean="0">
                          <a:solidFill>
                            <a:schemeClr val="bg1"/>
                          </a:solidFill>
                          <a:latin typeface="+mn-lt"/>
                        </a:rPr>
                        <a:t>No</a:t>
                      </a:r>
                      <a:endParaRPr lang="en-US" sz="1000" b="0" i="0" u="none" strike="noStrike" dirty="0">
                        <a:solidFill>
                          <a:schemeClr val="bg1"/>
                        </a:solidFill>
                        <a:latin typeface="+mn-lt"/>
                      </a:endParaRPr>
                    </a:p>
                  </a:txBody>
                  <a:tcPr marL="9525" marT="9525"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Total Sample </a:t>
                      </a:r>
                      <a:r>
                        <a:rPr lang="en-US" sz="1000" b="0" i="0" u="none" strike="noStrike" dirty="0">
                          <a:solidFill>
                            <a:schemeClr val="bg1"/>
                          </a:solidFill>
                          <a:latin typeface="+mn-lt"/>
                        </a:rPr>
                        <a:t>Size</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227428</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40705</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186723</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Total Population </a:t>
                      </a:r>
                      <a:r>
                        <a:rPr lang="en-US" sz="1000" b="0" i="0" u="none" strike="noStrike" dirty="0">
                          <a:solidFill>
                            <a:schemeClr val="bg1"/>
                          </a:solidFill>
                          <a:latin typeface="+mn-lt"/>
                        </a:rPr>
                        <a:t>Size</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218825454</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38765650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180059805</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Total Percent</a:t>
                      </a:r>
                      <a:endParaRPr lang="en-US" sz="1000" b="0" i="0" u="none" strike="noStrike" dirty="0">
                        <a:solidFill>
                          <a:schemeClr val="bg1"/>
                        </a:solidFill>
                        <a:latin typeface="+mn-lt"/>
                      </a:endParaRP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100.0000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17.7153</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82.2847</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Total Standard </a:t>
                      </a:r>
                      <a:r>
                        <a:rPr lang="en-US" sz="1000" b="0" i="0" u="none" strike="noStrike" dirty="0">
                          <a:solidFill>
                            <a:schemeClr val="bg1"/>
                          </a:solidFill>
                          <a:latin typeface="+mn-lt"/>
                        </a:rPr>
                        <a:t>Error</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0.1130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0.1130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Total Lower </a:t>
                      </a:r>
                      <a:r>
                        <a:rPr lang="en-US" sz="1000" b="0" i="0" u="none" strike="noStrike" dirty="0">
                          <a:solidFill>
                            <a:schemeClr val="bg1"/>
                          </a:solidFill>
                          <a:latin typeface="+mn-lt"/>
                        </a:rPr>
                        <a:t>95% CI  </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17.4933</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82.0605</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Total Upper </a:t>
                      </a:r>
                      <a:r>
                        <a:rPr lang="en-US" sz="1000" b="0" i="0" u="none" strike="noStrike" dirty="0">
                          <a:solidFill>
                            <a:schemeClr val="bg1"/>
                          </a:solidFill>
                          <a:latin typeface="+mn-lt"/>
                        </a:rPr>
                        <a:t>95% CI</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17.9395</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82.5067</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Male</a:t>
                      </a:r>
                      <a:r>
                        <a:rPr lang="en-US" sz="1000" b="0" i="0" u="none" strike="noStrike" baseline="0" dirty="0" smtClean="0">
                          <a:solidFill>
                            <a:schemeClr val="bg1"/>
                          </a:solidFill>
                          <a:latin typeface="+mn-lt"/>
                        </a:rPr>
                        <a:t> </a:t>
                      </a:r>
                      <a:r>
                        <a:rPr lang="en-US" sz="1000" b="0" i="0" u="none" strike="noStrike" dirty="0" smtClean="0">
                          <a:solidFill>
                            <a:schemeClr val="bg1"/>
                          </a:solidFill>
                          <a:latin typeface="+mn-lt"/>
                        </a:rPr>
                        <a:t>Sample </a:t>
                      </a:r>
                      <a:r>
                        <a:rPr lang="en-US" sz="1000" b="0" i="0" u="none" strike="noStrike" dirty="0">
                          <a:solidFill>
                            <a:schemeClr val="bg1"/>
                          </a:solidFill>
                          <a:latin typeface="+mn-lt"/>
                        </a:rPr>
                        <a:t>Size</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106792</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21426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85366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Male Population </a:t>
                      </a:r>
                      <a:r>
                        <a:rPr lang="en-US" sz="1000" b="0" i="0" u="none" strike="noStrike" dirty="0">
                          <a:solidFill>
                            <a:schemeClr val="bg1"/>
                          </a:solidFill>
                          <a:latin typeface="+mn-lt"/>
                        </a:rPr>
                        <a:t>Size</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105399656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21142935</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84256721</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Male Percent</a:t>
                      </a:r>
                      <a:endParaRPr lang="en-US" sz="1000" b="0" i="0" u="none" strike="noStrike" dirty="0">
                        <a:solidFill>
                          <a:schemeClr val="bg1"/>
                        </a:solidFill>
                        <a:latin typeface="+mn-lt"/>
                      </a:endParaRP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100.0000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20.0598</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79.9402</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Male Standard </a:t>
                      </a:r>
                      <a:r>
                        <a:rPr lang="en-US" sz="1000" b="0" i="0" u="none" strike="noStrike" dirty="0">
                          <a:solidFill>
                            <a:schemeClr val="bg1"/>
                          </a:solidFill>
                          <a:latin typeface="+mn-lt"/>
                        </a:rPr>
                        <a:t>Error</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0.1578</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0.1578</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Male Lower </a:t>
                      </a:r>
                      <a:r>
                        <a:rPr lang="en-US" sz="1000" b="0" i="0" u="none" strike="noStrike" dirty="0">
                          <a:solidFill>
                            <a:schemeClr val="bg1"/>
                          </a:solidFill>
                          <a:latin typeface="+mn-lt"/>
                        </a:rPr>
                        <a:t>95% CI  </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19.7499</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79.6267</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Male Upper </a:t>
                      </a:r>
                      <a:r>
                        <a:rPr lang="en-US" sz="1000" b="0" i="0" u="none" strike="noStrike" dirty="0">
                          <a:solidFill>
                            <a:schemeClr val="bg1"/>
                          </a:solidFill>
                          <a:latin typeface="+mn-lt"/>
                        </a:rPr>
                        <a:t>95% CI</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20.3733</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80.2501</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Female</a:t>
                      </a:r>
                      <a:r>
                        <a:rPr lang="en-US" sz="1000" b="0" i="0" u="none" strike="noStrike" baseline="0" dirty="0" smtClean="0">
                          <a:solidFill>
                            <a:schemeClr val="bg1"/>
                          </a:solidFill>
                          <a:latin typeface="+mn-lt"/>
                        </a:rPr>
                        <a:t> </a:t>
                      </a:r>
                      <a:r>
                        <a:rPr lang="en-US" sz="1000" b="0" i="0" u="none" strike="noStrike" dirty="0" smtClean="0">
                          <a:solidFill>
                            <a:schemeClr val="bg1"/>
                          </a:solidFill>
                          <a:latin typeface="+mn-lt"/>
                        </a:rPr>
                        <a:t>Sample </a:t>
                      </a:r>
                      <a:r>
                        <a:rPr lang="en-US" sz="1000" b="0" i="0" u="none" strike="noStrike" dirty="0">
                          <a:solidFill>
                            <a:schemeClr val="bg1"/>
                          </a:solidFill>
                          <a:latin typeface="+mn-lt"/>
                        </a:rPr>
                        <a:t>Size</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120636</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19279</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101357</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Female</a:t>
                      </a:r>
                      <a:r>
                        <a:rPr lang="en-US" sz="1000" b="0" i="0" u="none" strike="noStrike" baseline="0" dirty="0" smtClean="0">
                          <a:solidFill>
                            <a:schemeClr val="bg1"/>
                          </a:solidFill>
                          <a:latin typeface="+mn-lt"/>
                        </a:rPr>
                        <a:t> </a:t>
                      </a:r>
                      <a:r>
                        <a:rPr lang="en-US" sz="1000" b="0" i="0" u="none" strike="noStrike" dirty="0" smtClean="0">
                          <a:solidFill>
                            <a:schemeClr val="bg1"/>
                          </a:solidFill>
                          <a:latin typeface="+mn-lt"/>
                        </a:rPr>
                        <a:t>Population </a:t>
                      </a:r>
                      <a:r>
                        <a:rPr lang="en-US" sz="1000" b="0" i="0" u="none" strike="noStrike" dirty="0">
                          <a:solidFill>
                            <a:schemeClr val="bg1"/>
                          </a:solidFill>
                          <a:latin typeface="+mn-lt"/>
                        </a:rPr>
                        <a:t>Size</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113425798</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17622715</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95803084</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Female</a:t>
                      </a:r>
                      <a:r>
                        <a:rPr lang="en-US" sz="1000" b="0" i="0" u="none" strike="noStrike" baseline="0" dirty="0" smtClean="0">
                          <a:solidFill>
                            <a:schemeClr val="bg1"/>
                          </a:solidFill>
                          <a:latin typeface="+mn-lt"/>
                        </a:rPr>
                        <a:t> </a:t>
                      </a:r>
                      <a:r>
                        <a:rPr lang="en-US" sz="1000" b="0" i="0" u="none" strike="noStrike" dirty="0" smtClean="0">
                          <a:solidFill>
                            <a:schemeClr val="bg1"/>
                          </a:solidFill>
                          <a:latin typeface="+mn-lt"/>
                        </a:rPr>
                        <a:t>Percent</a:t>
                      </a:r>
                      <a:endParaRPr lang="en-US" sz="1000" b="0" i="0" u="none" strike="noStrike" dirty="0">
                        <a:solidFill>
                          <a:schemeClr val="bg1"/>
                        </a:solidFill>
                        <a:latin typeface="+mn-lt"/>
                      </a:endParaRP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100.0000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15.5368</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84.4632</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Female</a:t>
                      </a:r>
                      <a:r>
                        <a:rPr lang="en-US" sz="1000" b="0" i="0" u="none" strike="noStrike" baseline="0" dirty="0" smtClean="0">
                          <a:solidFill>
                            <a:schemeClr val="bg1"/>
                          </a:solidFill>
                          <a:latin typeface="+mn-lt"/>
                        </a:rPr>
                        <a:t> </a:t>
                      </a:r>
                      <a:r>
                        <a:rPr lang="en-US" sz="1000" b="0" i="0" u="none" strike="noStrike" dirty="0" smtClean="0">
                          <a:solidFill>
                            <a:schemeClr val="bg1"/>
                          </a:solidFill>
                          <a:latin typeface="+mn-lt"/>
                        </a:rPr>
                        <a:t>Standard </a:t>
                      </a:r>
                      <a:r>
                        <a:rPr lang="en-US" sz="1000" b="0" i="0" u="none" strike="noStrike" dirty="0">
                          <a:solidFill>
                            <a:schemeClr val="bg1"/>
                          </a:solidFill>
                          <a:latin typeface="+mn-lt"/>
                        </a:rPr>
                        <a:t>Error</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0.0000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0.1239</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0.1239</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Female</a:t>
                      </a:r>
                      <a:r>
                        <a:rPr lang="en-US" sz="1000" b="0" i="0" u="none" strike="noStrike" baseline="0" dirty="0" smtClean="0">
                          <a:solidFill>
                            <a:schemeClr val="bg1"/>
                          </a:solidFill>
                          <a:latin typeface="+mn-lt"/>
                        </a:rPr>
                        <a:t> </a:t>
                      </a:r>
                      <a:r>
                        <a:rPr lang="en-US" sz="1000" b="0" i="0" u="none" strike="noStrike" dirty="0" smtClean="0">
                          <a:solidFill>
                            <a:schemeClr val="bg1"/>
                          </a:solidFill>
                          <a:latin typeface="+mn-lt"/>
                        </a:rPr>
                        <a:t>Lower </a:t>
                      </a:r>
                      <a:r>
                        <a:rPr lang="en-US" sz="1000" b="0" i="0" u="none" strike="noStrike" dirty="0">
                          <a:solidFill>
                            <a:schemeClr val="bg1"/>
                          </a:solidFill>
                          <a:latin typeface="+mn-lt"/>
                        </a:rPr>
                        <a:t>95% CI  </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15.2937</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84.2170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7042">
                <a:tc>
                  <a:txBody>
                    <a:bodyPr/>
                    <a:lstStyle/>
                    <a:p>
                      <a:pPr algn="l" fontAlgn="b"/>
                      <a:r>
                        <a:rPr lang="en-US" sz="1000" b="0" i="0" u="none" strike="noStrike" dirty="0" smtClean="0">
                          <a:solidFill>
                            <a:schemeClr val="bg1"/>
                          </a:solidFill>
                          <a:latin typeface="+mn-lt"/>
                        </a:rPr>
                        <a:t>Female</a:t>
                      </a:r>
                      <a:r>
                        <a:rPr lang="en-US" sz="1000" b="0" i="0" u="none" strike="noStrike" baseline="0" dirty="0" smtClean="0">
                          <a:solidFill>
                            <a:schemeClr val="bg1"/>
                          </a:solidFill>
                          <a:latin typeface="+mn-lt"/>
                        </a:rPr>
                        <a:t> </a:t>
                      </a:r>
                      <a:r>
                        <a:rPr lang="en-US" sz="1000" b="0" i="0" u="none" strike="noStrike" dirty="0" smtClean="0">
                          <a:solidFill>
                            <a:schemeClr val="bg1"/>
                          </a:solidFill>
                          <a:latin typeface="+mn-lt"/>
                        </a:rPr>
                        <a:t>Upper </a:t>
                      </a:r>
                      <a:r>
                        <a:rPr lang="en-US" sz="1000" b="0" i="0" u="none" strike="noStrike" dirty="0">
                          <a:solidFill>
                            <a:schemeClr val="bg1"/>
                          </a:solidFill>
                          <a:latin typeface="+mn-lt"/>
                        </a:rPr>
                        <a:t>95% CI</a:t>
                      </a:r>
                    </a:p>
                  </a:txBody>
                  <a:tcPr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chemeClr val="bg1"/>
                        </a:solidFill>
                        <a:latin typeface="+mn-lt"/>
                      </a:endParaRP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15.7830</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000" b="0" i="0" u="none" strike="noStrike" dirty="0">
                          <a:solidFill>
                            <a:schemeClr val="bg1"/>
                          </a:solidFill>
                          <a:latin typeface="+mn-lt"/>
                        </a:rPr>
                        <a:t>84.7063</a:t>
                      </a:r>
                    </a:p>
                  </a:txBody>
                  <a:tcPr marL="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91440" tIns="45720" rIns="91440" bIns="45720" numCol="1" anchor="ctr" anchorCtr="0" compatLnSpc="1">
        <a:prstTxWarp prst="textNoShape">
          <a:avLst/>
        </a:prstTxWarp>
      </a:bodyPr>
      <a:lstStyle>
        <a:defPPr algn="ctr" fontAlgn="b">
          <a:defRPr sz="1600" b="1" dirty="0">
            <a:solidFill>
              <a:schemeClr val="bg1"/>
            </a:solidFill>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3243</TotalTime>
  <Words>1945</Words>
  <Application>Microsoft Office PowerPoint</Application>
  <PresentationFormat>On-screen Show (4:3)</PresentationFormat>
  <Paragraphs>606</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Slide 1</vt:lpstr>
      <vt:lpstr>Slide 2</vt:lpstr>
      <vt:lpstr>Slide 3</vt:lpstr>
      <vt:lpstr>Slide 4</vt:lpstr>
      <vt:lpstr>Tobacco Use Supplement to The Current Population Survey  May 2006, August 2006 and January 2007 Combined  Interviewed, Adults, Ages 18 and Over  Self and Proxy Respondents   Current Cigarette Smoking Status By Gender and Age Group </vt:lpstr>
      <vt:lpstr>Tobacco Use Supplement to The Current Population Survey  May 2006, August 2006 and January 2007 Combined  Interviewed, Adults, Ages 18 and Over  Self Respondents Only   Current Cigarette Smoking Status By Gender and Age Group </vt:lpstr>
      <vt:lpstr>Slide 7</vt:lpstr>
      <vt:lpstr>Slide 8</vt:lpstr>
      <vt:lpstr> Variance Estimation Method: BRR                                               Tobacco Use Supplement to The Current Population Survey                       May 2006, August 2006 and January 2007                                        Interviewed, Adults, Ages 18 and Over                                         Self and Proxy Respondents                                                    Current Cigarette Smoking Status By Gender and Age Group                      by: Gender, Current Cigarette Smoker.                                         </vt:lpstr>
      <vt:lpstr>Slide 10</vt:lpstr>
      <vt:lpstr>Variance Estimation Method: BRR  Tobacco Use Supplement to The Current Population Survey  February 2003, June 2003, November 2003, May 2006, August 2006 and January 2007 Interviewed, Adults, Ages 18 and Over  Self and Proxy Respondents  Current Cigarette Smoking Status By Gender and Age Group  by: Gender, Current Cigarette Smoker.  </vt:lpstr>
      <vt:lpstr>Slide 12</vt:lpstr>
      <vt:lpstr>Slide 13</vt:lpstr>
      <vt:lpstr>Slide 14</vt:lpstr>
      <vt:lpstr>Slide 15</vt:lpstr>
      <vt:lpstr>Slide 16</vt:lpstr>
      <vt:lpstr>Slide 17</vt:lpstr>
      <vt:lpstr>Slide 18</vt:lpstr>
      <vt:lpstr>January 2007 Tobacco Use Supplement to the Current Population Survey Merged With  2007 Annual Social and Economic (ASEC) Supplement                  Adults Ages 18 to 64, Self Respondents   The FREQ Procedure   Table of HIC_Stat by WorkBan                                  </vt:lpstr>
    </vt:vector>
  </TitlesOfParts>
  <Company>IMS,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and Tricks of Handling TUS Data</dc:title>
  <dc:subject/>
  <dc:creator>James Todd Gibson</dc:creator>
  <cp:lastModifiedBy> </cp:lastModifiedBy>
  <cp:revision>216</cp:revision>
  <dcterms:created xsi:type="dcterms:W3CDTF">2007-10-12T13:28:19Z</dcterms:created>
  <dcterms:modified xsi:type="dcterms:W3CDTF">2009-11-18T20:21:04Z</dcterms:modified>
</cp:coreProperties>
</file>