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3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1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4" d="100"/>
          <a:sy n="104" d="100"/>
        </p:scale>
        <p:origin x="-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999D-FF78-ED44-A774-87374BD1A283}" type="datetimeFigureOut">
              <a:rPr lang="en-US" smtClean="0"/>
              <a:pPr/>
              <a:t>12/17/2012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E8386-435A-F34F-8034-8447BF9F0D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1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E8386-435A-F34F-8034-8447BF9F0D2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E8386-435A-F34F-8034-8447BF9F0D2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45D4FB-FE6C-43A1-B7FE-E152FEDFA543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E8386-435A-F34F-8034-8447BF9F0D2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623" y="2099520"/>
            <a:ext cx="8246177" cy="27883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623" y="5186196"/>
            <a:ext cx="8246177" cy="939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2012 Health Disparities Summit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00"/>
            <a:ext cx="9061704" cy="15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29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wo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143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00200" y="1600200"/>
            <a:ext cx="7315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6075" indent="-346075">
              <a:buClr>
                <a:srgbClr val="D40138"/>
              </a:buClr>
              <a:buFont typeface="Arial"/>
              <a:buChar char="•"/>
              <a:defRPr sz="2600" b="0">
                <a:solidFill>
                  <a:schemeClr val="tx1"/>
                </a:solidFill>
              </a:defRPr>
            </a:lvl1pPr>
            <a:lvl2pPr marL="742950" indent="-285750">
              <a:spcBef>
                <a:spcPts val="600"/>
              </a:spcBef>
              <a:buFont typeface="Lucida Grande"/>
              <a:buChar char="-"/>
              <a:defRPr sz="2400" b="0"/>
            </a:lvl2pPr>
            <a:lvl3pPr marL="1143000" indent="-228600">
              <a:spcBef>
                <a:spcPts val="600"/>
              </a:spcBef>
              <a:buFont typeface="Arial"/>
              <a:buChar char="•"/>
              <a:defRPr sz="2000" b="0"/>
            </a:lvl3pPr>
            <a:lvl4pPr marL="1600200" indent="-228600">
              <a:spcBef>
                <a:spcPts val="600"/>
              </a:spcBef>
              <a:buFont typeface="Lucida Grande"/>
              <a:buChar char="−"/>
              <a:defRPr sz="1800" b="0"/>
            </a:lvl4pPr>
            <a:lvl5pPr marL="2057400" indent="-228600">
              <a:spcBef>
                <a:spcPts val="600"/>
              </a:spcBef>
              <a:buFont typeface="Arial"/>
              <a:buChar char="•"/>
              <a:defRPr sz="1800"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wo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143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00200" y="1600200"/>
            <a:ext cx="7315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6075" indent="-346075">
              <a:buClr>
                <a:srgbClr val="D40138"/>
              </a:buClr>
              <a:buFont typeface="Arial"/>
              <a:buChar char="•"/>
              <a:defRPr sz="2600" b="0">
                <a:solidFill>
                  <a:schemeClr val="tx1"/>
                </a:solidFill>
              </a:defRPr>
            </a:lvl1pPr>
            <a:lvl2pPr marL="742950" indent="-285750">
              <a:spcBef>
                <a:spcPts val="600"/>
              </a:spcBef>
              <a:buFont typeface="Lucida Grande"/>
              <a:buChar char="-"/>
              <a:defRPr sz="2400" b="0"/>
            </a:lvl2pPr>
            <a:lvl3pPr marL="1143000" indent="-228600">
              <a:spcBef>
                <a:spcPts val="600"/>
              </a:spcBef>
              <a:buFont typeface="Arial"/>
              <a:buChar char="•"/>
              <a:defRPr sz="2000" b="0"/>
            </a:lvl3pPr>
            <a:lvl4pPr marL="1600200" indent="-228600">
              <a:spcBef>
                <a:spcPts val="600"/>
              </a:spcBef>
              <a:buFont typeface="Lucida Grande"/>
              <a:buChar char="−"/>
              <a:defRPr sz="1800" b="0"/>
            </a:lvl4pPr>
            <a:lvl5pPr marL="2057400" indent="-228600">
              <a:spcBef>
                <a:spcPts val="600"/>
              </a:spcBef>
              <a:buFont typeface="Arial"/>
              <a:buChar char="•"/>
              <a:defRPr sz="1800"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wo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143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00200" y="1600200"/>
            <a:ext cx="7315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6075" indent="-346075">
              <a:buClr>
                <a:srgbClr val="D40138"/>
              </a:buClr>
              <a:buFont typeface="Arial"/>
              <a:buChar char="•"/>
              <a:defRPr sz="2600" b="0">
                <a:solidFill>
                  <a:schemeClr val="tx1"/>
                </a:solidFill>
              </a:defRPr>
            </a:lvl1pPr>
            <a:lvl2pPr marL="742950" indent="-285750">
              <a:spcBef>
                <a:spcPts val="600"/>
              </a:spcBef>
              <a:buFont typeface="Lucida Grande"/>
              <a:buChar char="-"/>
              <a:defRPr sz="2400" b="0"/>
            </a:lvl2pPr>
            <a:lvl3pPr marL="1143000" indent="-228600">
              <a:spcBef>
                <a:spcPts val="600"/>
              </a:spcBef>
              <a:buFont typeface="Arial"/>
              <a:buChar char="•"/>
              <a:defRPr sz="2000" b="0"/>
            </a:lvl3pPr>
            <a:lvl4pPr marL="1600200" indent="-228600">
              <a:spcBef>
                <a:spcPts val="600"/>
              </a:spcBef>
              <a:buFont typeface="Lucida Grande"/>
              <a:buChar char="−"/>
              <a:defRPr sz="1800" b="0"/>
            </a:lvl4pPr>
            <a:lvl5pPr marL="2057400" indent="-228600">
              <a:spcBef>
                <a:spcPts val="600"/>
              </a:spcBef>
              <a:buFont typeface="Arial"/>
              <a:buChar char="•"/>
              <a:defRPr sz="1800"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8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4471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4452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0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83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36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5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074" name="Picture 2" descr="2012 Health Disparities Summit 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751"/>
            <a:ext cx="9144000" cy="84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2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b="0" i="0" kern="1200" cap="all">
          <a:solidFill>
            <a:schemeClr val="accent1"/>
          </a:solidFill>
          <a:latin typeface="Avenir 85 Heavy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166" y="4618300"/>
            <a:ext cx="7697164" cy="17362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Russell E. Glasgow, Ph.D.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Deputy Director,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Implementation Science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Division of Cancer Control and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Population Sciences  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National Cancer Institute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9846" y="51477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60" y="2099520"/>
            <a:ext cx="8246177" cy="2252561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ea typeface="Verdana" pitchFamily="34" charset="0"/>
                <a:cs typeface="Verdana" pitchFamily="34" charset="0"/>
              </a:rPr>
              <a:t>Implementation Science Models (and related metrics) to Help Reduce Health Disparities</a:t>
            </a:r>
          </a:p>
        </p:txBody>
      </p:sp>
    </p:spTree>
    <p:extLst>
      <p:ext uri="{BB962C8B-B14F-4D97-AF65-F5344CB8AC3E}">
        <p14:creationId xmlns:p14="http://schemas.microsoft.com/office/powerpoint/2010/main" val="14402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656579"/>
            <a:ext cx="7315200" cy="6651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RE-AIM Self-Rating Quiz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625" t="23735" r="51782" b="40227"/>
          <a:stretch>
            <a:fillRect/>
          </a:stretch>
        </p:blipFill>
        <p:spPr bwMode="auto">
          <a:xfrm>
            <a:off x="439838" y="1940615"/>
            <a:ext cx="4087006" cy="2246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2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1351" t="21511" r="51585" b="22072"/>
          <a:stretch>
            <a:fillRect/>
          </a:stretch>
        </p:blipFill>
        <p:spPr bwMode="auto">
          <a:xfrm>
            <a:off x="4889088" y="2466898"/>
            <a:ext cx="3683450" cy="3204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2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219448" y="1321742"/>
            <a:ext cx="67051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http://re-aim.org/resources_and_tools/index.html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61345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3"/>
          <p:cNvGrpSpPr/>
          <p:nvPr/>
        </p:nvGrpSpPr>
        <p:grpSpPr>
          <a:xfrm>
            <a:off x="1273805" y="137452"/>
            <a:ext cx="6596391" cy="338554"/>
            <a:chOff x="1007580" y="137452"/>
            <a:chExt cx="6596391" cy="338554"/>
          </a:xfrm>
        </p:grpSpPr>
        <p:sp>
          <p:nvSpPr>
            <p:cNvPr id="16" name="TextBox 3"/>
            <p:cNvSpPr txBox="1"/>
            <p:nvPr/>
          </p:nvSpPr>
          <p:spPr>
            <a:xfrm>
              <a:off x="1007580" y="137452"/>
              <a:ext cx="1686370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IS Overview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93950" y="137452"/>
              <a:ext cx="14188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RE-AIM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2848" y="137452"/>
              <a:ext cx="19853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EIT Implications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3709" y="137452"/>
              <a:ext cx="151026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Commonalities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10475"/>
            <a:ext cx="9144000" cy="6705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Up-Down Arrow 3"/>
          <p:cNvSpPr/>
          <p:nvPr/>
        </p:nvSpPr>
        <p:spPr>
          <a:xfrm rot="2229063">
            <a:off x="3333750" y="2100263"/>
            <a:ext cx="423863" cy="1504950"/>
          </a:xfrm>
          <a:prstGeom prst="upDownArrow">
            <a:avLst/>
          </a:prstGeom>
          <a:solidFill>
            <a:srgbClr val="005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250" y="3463925"/>
            <a:ext cx="3581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Participatory Implementation Process</a:t>
            </a:r>
          </a:p>
          <a:p>
            <a:pPr algn="ctr">
              <a:defRPr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(e.g., stakeholder engagement; CBPR; team-based science; patient centered)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7838" y="3463925"/>
            <a:ext cx="3352800" cy="9556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Practical Progress Measures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defRPr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(e.g., actionable &amp; longitudinal measures)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4150" y="1255713"/>
            <a:ext cx="3962400" cy="9540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Intervention Program/Policy</a:t>
            </a:r>
            <a:b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4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(Prevention or Treatment)</a:t>
            </a:r>
          </a:p>
          <a:p>
            <a:pPr algn="ctr">
              <a:defRPr/>
            </a:pP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(e.g., key components; principles; guidebook; internal &amp; external validity)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66875" y="4757738"/>
          <a:ext cx="6134582" cy="1219200"/>
        </p:xfrm>
        <a:graphic>
          <a:graphicData uri="http://schemas.openxmlformats.org/drawingml/2006/table">
            <a:tbl>
              <a:tblPr/>
              <a:tblGrid>
                <a:gridCol w="3032989"/>
                <a:gridCol w="3101593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Multi-Level Context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Intrapersonal/Biological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Policy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Interpersonal/Family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Community/Economic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Organizational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1000"/>
                        <a:buFont typeface="Arial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Social/Environment/History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19"/>
          <p:cNvSpPr txBox="1">
            <a:spLocks noChangeArrowheads="1"/>
          </p:cNvSpPr>
          <p:nvPr/>
        </p:nvSpPr>
        <p:spPr bwMode="auto">
          <a:xfrm rot="18408746">
            <a:off x="2709068" y="2469357"/>
            <a:ext cx="12938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Verdana" pitchFamily="34" charset="0"/>
                <a:ea typeface="Verdana" pitchFamily="34" charset="0"/>
                <a:cs typeface="Verdana" pitchFamily="34" charset="0"/>
              </a:rPr>
              <a:t>Feedback</a:t>
            </a: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3856038" y="2492375"/>
            <a:ext cx="1700212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 b="1">
                <a:latin typeface="Verdana" pitchFamily="34" charset="0"/>
                <a:ea typeface="Verdana" pitchFamily="34" charset="0"/>
                <a:cs typeface="Verdana" pitchFamily="34" charset="0"/>
              </a:rPr>
              <a:t>Evidence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3633788" y="2873375"/>
            <a:ext cx="2144712" cy="457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 b="1">
                <a:latin typeface="Verdana" pitchFamily="34" charset="0"/>
                <a:ea typeface="Verdana" pitchFamily="34" charset="0"/>
                <a:cs typeface="Verdana" pitchFamily="34" charset="0"/>
              </a:rPr>
              <a:t>Stakeholders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1150" y="757763"/>
            <a:ext cx="6248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Evidence Integration Triangle (EIT)</a:t>
            </a:r>
          </a:p>
        </p:txBody>
      </p:sp>
      <p:sp>
        <p:nvSpPr>
          <p:cNvPr id="13" name="Up-Down Arrow 12"/>
          <p:cNvSpPr/>
          <p:nvPr/>
        </p:nvSpPr>
        <p:spPr>
          <a:xfrm rot="8401314">
            <a:off x="5741988" y="2076450"/>
            <a:ext cx="457200" cy="1504950"/>
          </a:xfrm>
          <a:prstGeom prst="upDownArrow">
            <a:avLst/>
          </a:prstGeom>
          <a:solidFill>
            <a:srgbClr val="005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 rot="2980997">
            <a:off x="5546726" y="2551112"/>
            <a:ext cx="1325562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Verdana" pitchFamily="34" charset="0"/>
                <a:ea typeface="Verdana" pitchFamily="34" charset="0"/>
                <a:cs typeface="Verdana" pitchFamily="34" charset="0"/>
              </a:rPr>
              <a:t>Feedback</a:t>
            </a:r>
          </a:p>
        </p:txBody>
      </p:sp>
      <p:sp>
        <p:nvSpPr>
          <p:cNvPr id="15" name="Up-Down Arrow 14"/>
          <p:cNvSpPr/>
          <p:nvPr/>
        </p:nvSpPr>
        <p:spPr>
          <a:xfrm rot="5400000">
            <a:off x="4476750" y="3209925"/>
            <a:ext cx="457200" cy="1504950"/>
          </a:xfrm>
          <a:prstGeom prst="upDownArrow">
            <a:avLst/>
          </a:prstGeom>
          <a:solidFill>
            <a:srgbClr val="0055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 rot="21579683">
            <a:off x="4054475" y="3471863"/>
            <a:ext cx="13033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Verdana" pitchFamily="34" charset="0"/>
                <a:ea typeface="Verdana" pitchFamily="34" charset="0"/>
                <a:cs typeface="Verdana" pitchFamily="34" charset="0"/>
              </a:rPr>
              <a:t>Feedback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4731" y="6227172"/>
            <a:ext cx="618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Glasgow RE, Green LW, Taylor MV, et al. </a:t>
            </a:r>
            <a:r>
              <a:rPr lang="en-US" sz="1600" b="1" i="1" dirty="0" smtClean="0"/>
              <a:t>Am J </a:t>
            </a:r>
            <a:r>
              <a:rPr lang="en-US" sz="1600" b="1" i="1" dirty="0" err="1" smtClean="0"/>
              <a:t>Prev</a:t>
            </a:r>
            <a:r>
              <a:rPr lang="en-US" sz="1600" b="1" i="1" dirty="0" smtClean="0"/>
              <a:t> Med </a:t>
            </a:r>
            <a:r>
              <a:rPr lang="en-US" sz="1600" b="1" dirty="0" smtClean="0"/>
              <a:t>2012;42:646-54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63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97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5581"/>
                </a:solidFill>
              </a:rPr>
              <a:t>Implications of EIT for Reducing Disparities</a:t>
            </a:r>
            <a:endParaRPr lang="en-US" b="1" dirty="0">
              <a:solidFill>
                <a:srgbClr val="0055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536"/>
            <a:ext cx="8229600" cy="4259529"/>
          </a:xfrm>
        </p:spPr>
        <p:txBody>
          <a:bodyPr/>
          <a:lstStyle/>
          <a:p>
            <a:pPr>
              <a:spcBef>
                <a:spcPts val="1200"/>
              </a:spcBef>
              <a:buClr>
                <a:srgbClr val="005581"/>
              </a:buClr>
            </a:pPr>
            <a:r>
              <a:rPr lang="en-US" sz="2800" b="1" dirty="0" smtClean="0"/>
              <a:t>Evidence alone is a start, but not enough</a:t>
            </a:r>
          </a:p>
          <a:p>
            <a:pPr>
              <a:spcBef>
                <a:spcPts val="1200"/>
              </a:spcBef>
              <a:buClr>
                <a:srgbClr val="005581"/>
              </a:buClr>
            </a:pPr>
            <a:r>
              <a:rPr lang="en-US" sz="2800" b="1" dirty="0" smtClean="0"/>
              <a:t>Need relevant, practical Measures and Metrics of progress</a:t>
            </a:r>
          </a:p>
          <a:p>
            <a:pPr>
              <a:spcBef>
                <a:spcPts val="1200"/>
              </a:spcBef>
              <a:buClr>
                <a:srgbClr val="005581"/>
              </a:buClr>
            </a:pPr>
            <a:r>
              <a:rPr lang="en-US" sz="2800" b="1" dirty="0" smtClean="0"/>
              <a:t>Both of above need to be selected with partnership of stakeholders</a:t>
            </a:r>
          </a:p>
          <a:p>
            <a:pPr>
              <a:spcBef>
                <a:spcPts val="1200"/>
              </a:spcBef>
              <a:buClr>
                <a:srgbClr val="005581"/>
              </a:buClr>
            </a:pPr>
            <a:r>
              <a:rPr lang="en-US" sz="2800" b="1" dirty="0" smtClean="0"/>
              <a:t>Expect iteration and adaptation—rather than immediate success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1345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273805" y="137452"/>
            <a:ext cx="6596391" cy="338554"/>
            <a:chOff x="1007580" y="137452"/>
            <a:chExt cx="6596391" cy="338554"/>
          </a:xfrm>
        </p:grpSpPr>
        <p:sp>
          <p:nvSpPr>
            <p:cNvPr id="14" name="TextBox 3"/>
            <p:cNvSpPr txBox="1"/>
            <p:nvPr/>
          </p:nvSpPr>
          <p:spPr>
            <a:xfrm>
              <a:off x="1007580" y="137452"/>
              <a:ext cx="1686370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IS Overview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3950" y="137452"/>
              <a:ext cx="14188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RE-AIM</a:t>
              </a:r>
              <a:endPara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12848" y="137452"/>
              <a:ext cx="19853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EIT Implications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3709" y="137452"/>
              <a:ext cx="151026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Commonalities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199" y="47600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5581"/>
                </a:solidFill>
              </a:rPr>
              <a:t>Questions to Ask….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5581"/>
              </a:buClr>
            </a:pPr>
            <a:r>
              <a:rPr lang="en-US" sz="2800" b="1" dirty="0" smtClean="0"/>
              <a:t>In this world of “the 4 P’s” of personalized medicine…. ALSO ask the 4 “W’s”:</a:t>
            </a:r>
          </a:p>
          <a:p>
            <a:pPr marL="914400" lvl="1" indent="-457200">
              <a:lnSpc>
                <a:spcPct val="150000"/>
              </a:lnSpc>
              <a:buClr>
                <a:srgbClr val="005581"/>
              </a:buClr>
              <a:buFont typeface="Wingdings" pitchFamily="2" charset="2"/>
              <a:buChar char="ü"/>
            </a:pPr>
            <a:r>
              <a:rPr lang="en-US" b="1" dirty="0" smtClean="0"/>
              <a:t>Who Benefits</a:t>
            </a:r>
          </a:p>
          <a:p>
            <a:pPr marL="914400" lvl="1" indent="-457200">
              <a:lnSpc>
                <a:spcPct val="150000"/>
              </a:lnSpc>
              <a:buClr>
                <a:srgbClr val="005581"/>
              </a:buClr>
              <a:buFont typeface="Wingdings" pitchFamily="2" charset="2"/>
              <a:buChar char="ü"/>
            </a:pPr>
            <a:r>
              <a:rPr lang="en-US" b="1" dirty="0" smtClean="0"/>
              <a:t>Who Suffers</a:t>
            </a:r>
          </a:p>
          <a:p>
            <a:pPr marL="914400" lvl="1" indent="-457200">
              <a:lnSpc>
                <a:spcPct val="150000"/>
              </a:lnSpc>
              <a:buClr>
                <a:srgbClr val="005581"/>
              </a:buClr>
              <a:buFont typeface="Wingdings" pitchFamily="2" charset="2"/>
              <a:buChar char="ü"/>
            </a:pPr>
            <a:r>
              <a:rPr lang="en-US" b="1" dirty="0" smtClean="0"/>
              <a:t>Who Pays</a:t>
            </a:r>
          </a:p>
          <a:p>
            <a:pPr marL="914400" lvl="1" indent="-457200">
              <a:lnSpc>
                <a:spcPct val="150000"/>
              </a:lnSpc>
              <a:buClr>
                <a:srgbClr val="005581"/>
              </a:buClr>
              <a:buFont typeface="Wingdings" pitchFamily="2" charset="2"/>
              <a:buChar char="ü"/>
            </a:pPr>
            <a:r>
              <a:rPr lang="en-US" b="1" dirty="0" smtClean="0"/>
              <a:t>Who Profits</a:t>
            </a:r>
          </a:p>
          <a:p>
            <a:pPr lvl="1">
              <a:lnSpc>
                <a:spcPct val="90000"/>
              </a:lnSpc>
              <a:buClr>
                <a:srgbClr val="0070C0"/>
              </a:buClr>
              <a:buFont typeface="Arial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Clr>
                <a:srgbClr val="0070C0"/>
              </a:buCl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6770" y="5530342"/>
            <a:ext cx="875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Glasgow RE, Fisher EB, </a:t>
            </a:r>
            <a:r>
              <a:rPr lang="en-US" sz="1600" b="1" dirty="0" err="1" smtClean="0"/>
              <a:t>Haire-Joshu</a:t>
            </a:r>
            <a:r>
              <a:rPr lang="en-US" sz="1600" b="1" dirty="0" smtClean="0"/>
              <a:t> D, Goldstein MG.  </a:t>
            </a:r>
            <a:r>
              <a:rPr lang="en-US" sz="1600" b="1" i="1" dirty="0" smtClean="0"/>
              <a:t>Am J Public Health</a:t>
            </a:r>
            <a:r>
              <a:rPr lang="en-US" sz="1600" b="1" dirty="0" smtClean="0"/>
              <a:t> 97(11):1936-1938 (Editorial)</a:t>
            </a:r>
            <a:endParaRPr lang="en-US" sz="1600" b="1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457200" y="6323013"/>
            <a:ext cx="457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600" dirty="0">
              <a:latin typeface="Calibri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61345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3"/>
          <p:cNvGrpSpPr/>
          <p:nvPr/>
        </p:nvGrpSpPr>
        <p:grpSpPr>
          <a:xfrm>
            <a:off x="1273805" y="137452"/>
            <a:ext cx="6596391" cy="338554"/>
            <a:chOff x="1007580" y="137452"/>
            <a:chExt cx="6596391" cy="338554"/>
          </a:xfrm>
        </p:grpSpPr>
        <p:sp>
          <p:nvSpPr>
            <p:cNvPr id="24" name="TextBox 3"/>
            <p:cNvSpPr txBox="1"/>
            <p:nvPr/>
          </p:nvSpPr>
          <p:spPr>
            <a:xfrm>
              <a:off x="1007580" y="137452"/>
              <a:ext cx="1686370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IS Overview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93950" y="137452"/>
              <a:ext cx="14188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RE-AIM</a:t>
              </a:r>
              <a:endPara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12848" y="137452"/>
              <a:ext cx="19853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EIT Implications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3709" y="137452"/>
              <a:ext cx="151026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Commonalities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57200" y="43923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5581"/>
                </a:solidFill>
              </a:rPr>
              <a:t>Take-Home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005581"/>
              </a:buClr>
            </a:pPr>
            <a:r>
              <a:rPr lang="en-US" b="1" dirty="0" smtClean="0"/>
              <a:t>Start with the End (Dissemination? Scale-Up: Sustainability? Reducing Disparities?) in Mind</a:t>
            </a:r>
          </a:p>
          <a:p>
            <a:pPr>
              <a:spcBef>
                <a:spcPts val="0"/>
              </a:spcBef>
              <a:buClr>
                <a:srgbClr val="005581"/>
              </a:buClr>
            </a:pPr>
            <a:endParaRPr lang="en-US" b="1" dirty="0" smtClean="0"/>
          </a:p>
          <a:p>
            <a:pPr>
              <a:spcBef>
                <a:spcPts val="0"/>
              </a:spcBef>
              <a:buClr>
                <a:srgbClr val="005581"/>
              </a:buClr>
            </a:pPr>
            <a:r>
              <a:rPr lang="en-US" b="1" dirty="0" smtClean="0"/>
              <a:t>Start with and Partner with Stakeholders Throughout All Phases…… including Design and Analyses</a:t>
            </a:r>
          </a:p>
          <a:p>
            <a:pPr>
              <a:spcBef>
                <a:spcPts val="0"/>
              </a:spcBef>
              <a:buClr>
                <a:srgbClr val="005581"/>
              </a:buClr>
            </a:pPr>
            <a:endParaRPr lang="en-US" b="1" dirty="0" smtClean="0"/>
          </a:p>
          <a:p>
            <a:pPr>
              <a:spcBef>
                <a:spcPts val="0"/>
              </a:spcBef>
              <a:buClr>
                <a:srgbClr val="005581"/>
              </a:buClr>
            </a:pPr>
            <a:r>
              <a:rPr lang="en-US" b="1" dirty="0" smtClean="0"/>
              <a:t>Implementation Science is Complex, Dynamic, Contextual, Learning, Systems Based…. and our models, designs and metrics need to be also</a:t>
            </a:r>
          </a:p>
          <a:p>
            <a:pPr>
              <a:spcBef>
                <a:spcPts val="0"/>
              </a:spcBef>
              <a:buClr>
                <a:srgbClr val="005581"/>
              </a:buClr>
            </a:pPr>
            <a:endParaRPr lang="en-US" b="1" dirty="0" smtClean="0"/>
          </a:p>
          <a:p>
            <a:pPr>
              <a:spcBef>
                <a:spcPts val="0"/>
              </a:spcBef>
              <a:buClr>
                <a:srgbClr val="005581"/>
              </a:buClr>
            </a:pPr>
            <a:r>
              <a:rPr lang="en-US" b="1" dirty="0" smtClean="0"/>
              <a:t>All Models (including these) are WRONG….but may be useful</a:t>
            </a:r>
          </a:p>
          <a:p>
            <a:pPr>
              <a:lnSpc>
                <a:spcPct val="80000"/>
              </a:lnSpc>
              <a:buClr>
                <a:srgbClr val="0070C0"/>
              </a:buClr>
            </a:pPr>
            <a:endParaRPr lang="en-US" sz="2800" dirty="0" smtClean="0"/>
          </a:p>
          <a:p>
            <a:pPr>
              <a:lnSpc>
                <a:spcPct val="80000"/>
              </a:lnSpc>
              <a:buClr>
                <a:srgbClr val="0070C0"/>
              </a:buClr>
            </a:pPr>
            <a:endParaRPr lang="en-US" sz="28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1345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3"/>
          <p:cNvGrpSpPr/>
          <p:nvPr/>
        </p:nvGrpSpPr>
        <p:grpSpPr>
          <a:xfrm>
            <a:off x="1273805" y="137452"/>
            <a:ext cx="6596391" cy="338554"/>
            <a:chOff x="1007580" y="137452"/>
            <a:chExt cx="6596391" cy="338554"/>
          </a:xfrm>
        </p:grpSpPr>
        <p:sp>
          <p:nvSpPr>
            <p:cNvPr id="27" name="TextBox 3"/>
            <p:cNvSpPr txBox="1"/>
            <p:nvPr/>
          </p:nvSpPr>
          <p:spPr>
            <a:xfrm>
              <a:off x="1007580" y="137452"/>
              <a:ext cx="1686370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IS Overview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3950" y="137452"/>
              <a:ext cx="14188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RE-AIM</a:t>
              </a:r>
              <a:endPara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2848" y="137452"/>
              <a:ext cx="19853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EIT Implications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3709" y="137452"/>
              <a:ext cx="151026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Commonalities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063"/>
            <a:ext cx="8229600" cy="836532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6975"/>
            <a:ext cx="8229600" cy="3562109"/>
          </a:xfrm>
        </p:spPr>
        <p:txBody>
          <a:bodyPr>
            <a:normAutofit lnSpcReduction="10000"/>
          </a:bodyPr>
          <a:lstStyle/>
          <a:p>
            <a:pPr marL="463550" indent="-46355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b="1" dirty="0" smtClean="0"/>
              <a:t>Implementation Science (IS) Models-overview</a:t>
            </a:r>
          </a:p>
          <a:p>
            <a:pPr marL="463550" indent="-46355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2800" b="1" dirty="0" smtClean="0"/>
          </a:p>
          <a:p>
            <a:pPr marL="463550" indent="-46355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b="1" dirty="0" smtClean="0"/>
              <a:t>RE-AIM Model—and metrics</a:t>
            </a:r>
          </a:p>
          <a:p>
            <a:pPr marL="463550" indent="-46355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2800" b="1" dirty="0" smtClean="0"/>
          </a:p>
          <a:p>
            <a:pPr marL="463550" indent="-46355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b="1" dirty="0" smtClean="0"/>
              <a:t>Evidence Integration Triangle (EIT)</a:t>
            </a:r>
          </a:p>
          <a:p>
            <a:pPr marL="463550" indent="-46355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n-US" sz="2800" b="1" dirty="0" smtClean="0"/>
          </a:p>
          <a:p>
            <a:pPr marL="463550" indent="-463550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2800" b="1" dirty="0" smtClean="0"/>
              <a:t>Commonalities and 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1345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40030" y="152840"/>
            <a:ext cx="6063941" cy="307778"/>
            <a:chOff x="1691097" y="73147"/>
            <a:chExt cx="6063941" cy="307778"/>
          </a:xfrm>
        </p:grpSpPr>
        <p:sp>
          <p:nvSpPr>
            <p:cNvPr id="4" name="TextBox 3"/>
            <p:cNvSpPr txBox="1"/>
            <p:nvPr/>
          </p:nvSpPr>
          <p:spPr>
            <a:xfrm>
              <a:off x="1691097" y="73147"/>
              <a:ext cx="1686370" cy="3077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IS Overview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77467" y="73147"/>
              <a:ext cx="1418897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RE-AIM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92995" y="73147"/>
              <a:ext cx="1456223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EIT Implications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44776" y="73147"/>
              <a:ext cx="1510262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2060"/>
                  </a:solidFill>
                </a:rPr>
                <a:t>Commonalities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/>
          <p:cNvSpPr>
            <a:spLocks noGrp="1"/>
          </p:cNvSpPr>
          <p:nvPr>
            <p:ph idx="1"/>
          </p:nvPr>
        </p:nvSpPr>
        <p:spPr>
          <a:xfrm>
            <a:off x="566738" y="1982114"/>
            <a:ext cx="8010525" cy="3828386"/>
          </a:xfrm>
        </p:spPr>
        <p:txBody>
          <a:bodyPr>
            <a:normAutofit/>
          </a:bodyPr>
          <a:lstStyle/>
          <a:p>
            <a:pPr marL="463550" indent="-46355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smtClean="0"/>
              <a:t>Recent review of Implementation Science Models (</a:t>
            </a:r>
            <a:r>
              <a:rPr lang="en-US" sz="2400" b="1" dirty="0" err="1" smtClean="0"/>
              <a:t>Tabak</a:t>
            </a:r>
            <a:r>
              <a:rPr lang="en-US" sz="2400" b="1" dirty="0" smtClean="0"/>
              <a:t> RG, et al. </a:t>
            </a:r>
            <a:r>
              <a:rPr lang="en-US" sz="2400" b="1" i="1" dirty="0" smtClean="0"/>
              <a:t>Am J </a:t>
            </a:r>
            <a:r>
              <a:rPr lang="en-US" sz="2400" b="1" i="1" dirty="0" err="1" smtClean="0"/>
              <a:t>Prev</a:t>
            </a:r>
            <a:r>
              <a:rPr lang="en-US" sz="2400" b="1" i="1" dirty="0" smtClean="0"/>
              <a:t> Med</a:t>
            </a:r>
            <a:r>
              <a:rPr lang="en-US" sz="2400" b="1" dirty="0" smtClean="0"/>
              <a:t> 2012;43:337-50)</a:t>
            </a:r>
          </a:p>
          <a:p>
            <a:pPr marL="463550" indent="-46355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sz="2400" b="1" dirty="0" smtClean="0"/>
          </a:p>
          <a:p>
            <a:pPr marL="463550" indent="-46355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smtClean="0"/>
              <a:t>RE-AIM: Reach, Effectiveness, Adoption, Implementation and Maintenance—the “What”</a:t>
            </a:r>
          </a:p>
          <a:p>
            <a:pPr marL="463550" indent="-463550">
              <a:spcBef>
                <a:spcPct val="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sz="2400" b="1" dirty="0" smtClean="0"/>
              <a:t>	www.re-aim.org</a:t>
            </a:r>
          </a:p>
          <a:p>
            <a:pPr marL="463550" lvl="1" indent="-46355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n-US" sz="2400" b="1" dirty="0" smtClean="0"/>
          </a:p>
          <a:p>
            <a:pPr marL="463550" indent="-463550"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 smtClean="0"/>
              <a:t>Evidence Integration Triangle (EIT)—the “How” http://cancercontrol.cancer.gov/IS/presentations.html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6200" y="677125"/>
            <a:ext cx="8991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Implementation Science Frameworks: Converging Recommendations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61345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3"/>
          <p:cNvGrpSpPr/>
          <p:nvPr/>
        </p:nvGrpSpPr>
        <p:grpSpPr>
          <a:xfrm>
            <a:off x="1273805" y="137452"/>
            <a:ext cx="6596391" cy="338554"/>
            <a:chOff x="1007580" y="137452"/>
            <a:chExt cx="6596391" cy="338554"/>
          </a:xfrm>
        </p:grpSpPr>
        <p:sp>
          <p:nvSpPr>
            <p:cNvPr id="16" name="TextBox 3"/>
            <p:cNvSpPr txBox="1"/>
            <p:nvPr/>
          </p:nvSpPr>
          <p:spPr>
            <a:xfrm>
              <a:off x="1007580" y="137452"/>
              <a:ext cx="1686370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IS Overview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93950" y="137452"/>
              <a:ext cx="14188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RE-AIM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2848" y="137452"/>
              <a:ext cx="19853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EIT Implications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3709" y="137452"/>
              <a:ext cx="151026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Commonalities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>
            <a:spLocks noChangeArrowheads="1"/>
          </p:cNvSpPr>
          <p:nvPr/>
        </p:nvSpPr>
        <p:spPr bwMode="auto">
          <a:xfrm>
            <a:off x="272256" y="5185459"/>
            <a:ext cx="8599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ea typeface="Verdana" pitchFamily="34" charset="0"/>
                <a:cs typeface="Verdana" pitchFamily="34" charset="0"/>
              </a:rPr>
              <a:t>Glasgow RE, Steiner JF In: </a:t>
            </a:r>
            <a:r>
              <a:rPr lang="en-US" sz="1400" b="1" dirty="0" err="1">
                <a:ea typeface="Verdana" pitchFamily="34" charset="0"/>
                <a:cs typeface="Verdana" pitchFamily="34" charset="0"/>
              </a:rPr>
              <a:t>Brownson</a:t>
            </a:r>
            <a:r>
              <a:rPr lang="en-US" sz="1400" b="1" dirty="0">
                <a:ea typeface="Verdana" pitchFamily="34" charset="0"/>
                <a:cs typeface="Verdana" pitchFamily="34" charset="0"/>
              </a:rPr>
              <a:t> RC, </a:t>
            </a:r>
            <a:r>
              <a:rPr lang="en-US" sz="1400" b="1" dirty="0" err="1">
                <a:ea typeface="Verdana" pitchFamily="34" charset="0"/>
                <a:cs typeface="Verdana" pitchFamily="34" charset="0"/>
              </a:rPr>
              <a:t>Colditz</a:t>
            </a:r>
            <a:r>
              <a:rPr lang="en-US" sz="1400" b="1" dirty="0">
                <a:ea typeface="Verdana" pitchFamily="34" charset="0"/>
                <a:cs typeface="Verdana" pitchFamily="34" charset="0"/>
              </a:rPr>
              <a:t> G, Proctor E, eds. Dissemination and implementation research in health:  Translating science and practice. New York: Oxford University Press, 2012:72-93.</a:t>
            </a:r>
            <a:endParaRPr lang="en-US" sz="1400" b="1" dirty="0">
              <a:cs typeface="Tahoma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29775"/>
            <a:ext cx="9144000" cy="110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Implementation and Dissemination Research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Characteristics (Russ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’ view)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5300" y="1692875"/>
            <a:ext cx="8153400" cy="336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8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Contextual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8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Complex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8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Multi-component programs and policies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8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Non-linear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8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Transdisciplinary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cs typeface="Tahoma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8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Multi-level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8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Addresses “wicked”, messy, important problems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1345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73805" y="137452"/>
            <a:ext cx="6596391" cy="338554"/>
            <a:chOff x="1007580" y="137452"/>
            <a:chExt cx="6596391" cy="338554"/>
          </a:xfrm>
        </p:grpSpPr>
        <p:sp>
          <p:nvSpPr>
            <p:cNvPr id="10" name="TextBox 3"/>
            <p:cNvSpPr txBox="1"/>
            <p:nvPr/>
          </p:nvSpPr>
          <p:spPr>
            <a:xfrm>
              <a:off x="1007580" y="137452"/>
              <a:ext cx="1686370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Overview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3950" y="137452"/>
              <a:ext cx="14188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RE-AIM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2848" y="137452"/>
              <a:ext cx="19853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EIT Implications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3709" y="137452"/>
              <a:ext cx="151026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Commonalities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1501" y="3322899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0" y="328613"/>
            <a:ext cx="9144000" cy="1198562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The same policies, research methods, paradigms and approaches that produced today’s inequities are not likely to reduce them</a:t>
            </a:r>
            <a:endParaRPr lang="en-US" sz="2600" b="1" dirty="0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055688" y="1989138"/>
            <a:ext cx="7315200" cy="3071812"/>
          </a:xfrm>
        </p:spPr>
        <p:txBody>
          <a:bodyPr>
            <a:normAutofit/>
          </a:bodyPr>
          <a:lstStyle/>
          <a:p>
            <a:pPr algn="r">
              <a:lnSpc>
                <a:spcPct val="140000"/>
              </a:lnSpc>
              <a:buClr>
                <a:srgbClr val="31859C"/>
              </a:buClr>
              <a:buFont typeface="Arial" charset="0"/>
              <a:buNone/>
              <a:defRPr/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“The significant problems we face cannot be solved by the same level of thinking that created them.”</a:t>
            </a:r>
          </a:p>
          <a:p>
            <a:pPr algn="r">
              <a:buClr>
                <a:srgbClr val="31859C"/>
              </a:buClr>
              <a:buFont typeface="Arial" charset="0"/>
              <a:buChar char="•"/>
              <a:defRPr/>
            </a:pP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>
              <a:buClr>
                <a:srgbClr val="31859C"/>
              </a:buClr>
              <a:buFont typeface="Arial" charset="0"/>
              <a:buNone/>
              <a:defRPr/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A. Einstein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73038" y="555225"/>
            <a:ext cx="8763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Recommended Purpose of Research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/>
            </a:r>
            <a:b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</a:b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(</a:t>
            </a:r>
            <a:r>
              <a:rPr lang="en-US" sz="3000" b="1" i="1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ala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 RE-AIM—www.re-aim.org)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Avenir 85 Heavy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663" y="1625800"/>
            <a:ext cx="8691562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325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Collect evidence to document interventions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can:</a:t>
            </a:r>
          </a:p>
          <a:p>
            <a:pPr marL="519113" indent="-458788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Reach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large numbers of people, especially those who can most benefit</a:t>
            </a:r>
          </a:p>
          <a:p>
            <a:pPr marL="519113" indent="-458788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2200" b="1" dirty="0">
              <a:solidFill>
                <a:schemeClr val="accent1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 marL="519113" indent="-458788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Be widely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adopted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by different settings</a:t>
            </a:r>
          </a:p>
          <a:p>
            <a:pPr marL="519113" indent="-458788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2200" b="1" dirty="0">
              <a:solidFill>
                <a:schemeClr val="accent1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 marL="519113" indent="-458788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Be consistently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implemented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by staff members with moderate levels of training and expertise</a:t>
            </a:r>
          </a:p>
          <a:p>
            <a:pPr marL="519113" indent="-458788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endParaRPr lang="en-US" sz="2200" b="1" dirty="0">
              <a:solidFill>
                <a:schemeClr val="accent1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 marL="519113" indent="-458788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Produce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replicable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and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maintained effects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(and minimal negative impacts) at reasonable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cost</a:t>
            </a: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393701" y="5396762"/>
            <a:ext cx="8345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 err="1">
                <a:ea typeface="Verdana" pitchFamily="34" charset="0"/>
                <a:cs typeface="Verdana" pitchFamily="34" charset="0"/>
              </a:rPr>
              <a:t>Gaglio</a:t>
            </a:r>
            <a:r>
              <a:rPr lang="en-US" sz="1400" b="1" dirty="0">
                <a:ea typeface="Verdana" pitchFamily="34" charset="0"/>
                <a:cs typeface="Verdana" pitchFamily="34" charset="0"/>
              </a:rPr>
              <a:t> B, Glasgow RE. In: </a:t>
            </a:r>
            <a:r>
              <a:rPr lang="en-US" sz="1400" b="1" dirty="0" err="1">
                <a:ea typeface="Verdana" pitchFamily="34" charset="0"/>
                <a:cs typeface="Verdana" pitchFamily="34" charset="0"/>
              </a:rPr>
              <a:t>Brownson</a:t>
            </a:r>
            <a:r>
              <a:rPr lang="en-US" sz="1400" b="1" dirty="0">
                <a:ea typeface="Verdana" pitchFamily="34" charset="0"/>
                <a:cs typeface="Verdana" pitchFamily="34" charset="0"/>
              </a:rPr>
              <a:t> R, </a:t>
            </a:r>
            <a:r>
              <a:rPr lang="en-US" sz="1400" b="1" dirty="0" err="1">
                <a:ea typeface="Verdana" pitchFamily="34" charset="0"/>
                <a:cs typeface="Verdana" pitchFamily="34" charset="0"/>
              </a:rPr>
              <a:t>Colditz</a:t>
            </a:r>
            <a:r>
              <a:rPr lang="en-US" sz="1400" b="1" dirty="0">
                <a:ea typeface="Verdana" pitchFamily="34" charset="0"/>
                <a:cs typeface="Verdana" pitchFamily="34" charset="0"/>
              </a:rPr>
              <a:t> G, Proctor E, eds. Dissemination and implementation research in health:  Translating science to practice. New York: Oxford University Press, 2012:327-56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61345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3"/>
          <p:cNvGrpSpPr/>
          <p:nvPr/>
        </p:nvGrpSpPr>
        <p:grpSpPr>
          <a:xfrm>
            <a:off x="1273805" y="137452"/>
            <a:ext cx="6596391" cy="338554"/>
            <a:chOff x="1007580" y="137452"/>
            <a:chExt cx="6596391" cy="338554"/>
          </a:xfrm>
        </p:grpSpPr>
        <p:sp>
          <p:nvSpPr>
            <p:cNvPr id="18" name="TextBox 3"/>
            <p:cNvSpPr txBox="1"/>
            <p:nvPr/>
          </p:nvSpPr>
          <p:spPr>
            <a:xfrm>
              <a:off x="1007580" y="137452"/>
              <a:ext cx="1686370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IS Overview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93950" y="137452"/>
              <a:ext cx="14188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RE-AIM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2848" y="137452"/>
              <a:ext cx="19853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EIT Implications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3709" y="137452"/>
              <a:ext cx="151026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Commonalities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9250" y="311763"/>
            <a:ext cx="8445500" cy="62547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RE-AIM—Disparities Implications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2046" y="1029838"/>
          <a:ext cx="8819909" cy="4729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019"/>
                <a:gridCol w="67248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RE-AIM</a:t>
                      </a:r>
                      <a:r>
                        <a:rPr lang="en-US" sz="1600" baseline="0" dirty="0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Element</a:t>
                      </a:r>
                      <a:endParaRPr lang="en-US" sz="16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55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558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Reach</a:t>
                      </a:r>
                      <a:endParaRPr lang="en-US" sz="16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marR="0" indent="-1127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Characteristics of those who participate vs. decline</a:t>
                      </a:r>
                    </a:p>
                    <a:p>
                      <a:pPr marL="112713" indent="-112713">
                        <a:buClr>
                          <a:schemeClr val="accent4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Expand categories used for classification of potential disparities- e.g. literacy, numeracy,</a:t>
                      </a:r>
                      <a:r>
                        <a:rPr lang="en-US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address, geospatial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Effectiveness</a:t>
                      </a:r>
                      <a:endParaRPr lang="en-US" sz="16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2713" marR="0" indent="-1127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“Representative narrative”</a:t>
                      </a:r>
                    </a:p>
                    <a:p>
                      <a:pPr marL="112713" marR="0" indent="-1127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Impact of context</a:t>
                      </a:r>
                    </a:p>
                    <a:p>
                      <a:pPr marL="112713" marR="0" indent="-1127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Unanticipated consequences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Adoption</a:t>
                      </a:r>
                      <a:endParaRPr lang="en-US" sz="16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marR="0" lvl="8" indent="-1127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Engage stakeholders from low resource settings from outset</a:t>
                      </a:r>
                    </a:p>
                    <a:p>
                      <a:pPr marL="112713" marR="0" lvl="8" indent="-1127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Document and address reasons for non-participation</a:t>
                      </a:r>
                      <a:endParaRPr lang="en-US" sz="1600" b="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Implementation</a:t>
                      </a:r>
                      <a:endParaRPr lang="en-US" sz="16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2713" marR="0" indent="-1127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Monitor Delivery</a:t>
                      </a:r>
                    </a:p>
                    <a:p>
                      <a:pPr marL="112713" marR="0" indent="-1127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Track costs of implementation</a:t>
                      </a:r>
                    </a:p>
                    <a:p>
                      <a:pPr marL="112713" indent="-112713">
                        <a:buClr>
                          <a:schemeClr val="accent4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Be transparent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Maintenance</a:t>
                      </a:r>
                      <a:endParaRPr lang="en-US" sz="16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Clr>
                          <a:schemeClr val="accent4"/>
                        </a:buClr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Assess long-term results of different subgroups…If inequities, find out why</a:t>
                      </a:r>
                    </a:p>
                    <a:p>
                      <a:pPr marL="112713" marR="0" indent="-1127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Prepare delivery settings with tools to guide, monitor and adapt intervention</a:t>
                      </a:r>
                    </a:p>
                    <a:p>
                      <a:pPr marL="112713" marR="0" indent="-11271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Support and study sustainability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10238"/>
            <a:ext cx="9144000" cy="114398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b="1" kern="0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RE-AIM—Disparities Implications Continued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98513" y="1574157"/>
          <a:ext cx="7468564" cy="384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26220"/>
                <a:gridCol w="2571609"/>
                <a:gridCol w="25707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RE-AIM Issue</a:t>
                      </a:r>
                    </a:p>
                    <a:p>
                      <a:pPr algn="ctr"/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55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Disparity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55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Overall Impact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558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Reach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30%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70% of benefit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Effectiveness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0 (equal)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70% of benefit</a:t>
                      </a:r>
                    </a:p>
                    <a:p>
                      <a:pPr algn="ctr"/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Adoption	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30%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49% of benefit</a:t>
                      </a:r>
                    </a:p>
                    <a:p>
                      <a:pPr algn="ctr"/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Implementation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30%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34% of benefit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Maintenance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30%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24% of benefit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00" y="925983"/>
            <a:ext cx="8915400" cy="118061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RE-AIM Implications—</a:t>
            </a:r>
            <a:b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</a:br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What Outcomes</a:t>
            </a:r>
            <a:r>
              <a:rPr lang="en-US" sz="3200" b="1" kern="0" dirty="0" smtClean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 and Metrics are </a:t>
            </a:r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venir 85 Heavy"/>
                <a:ea typeface="Verdana" pitchFamily="34" charset="0"/>
                <a:cs typeface="Verdana" pitchFamily="34" charset="0"/>
              </a:rPr>
              <a:t>Valuable?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4300" y="2336054"/>
            <a:ext cx="8915400" cy="3127197"/>
          </a:xfrm>
          <a:prstGeom prst="rect">
            <a:avLst/>
          </a:prstGeom>
        </p:spPr>
        <p:txBody>
          <a:bodyPr/>
          <a:lstStyle/>
          <a:p>
            <a:pPr marL="463550" indent="-463550">
              <a:spcBef>
                <a:spcPts val="1200"/>
              </a:spcBef>
              <a:buClr>
                <a:srgbClr val="005581"/>
              </a:buClr>
              <a:buFont typeface="Arial" pitchFamily="34" charset="0"/>
              <a:buChar char="•"/>
              <a:defRPr/>
            </a:pPr>
            <a:r>
              <a:rPr lang="en-US" sz="2800" b="1" kern="0" dirty="0" smtClean="0">
                <a:ea typeface="Verdana" pitchFamily="34" charset="0"/>
                <a:cs typeface="Verdana" pitchFamily="34" charset="0"/>
              </a:rPr>
              <a:t>Beyond Mean </a:t>
            </a:r>
            <a:r>
              <a:rPr lang="en-US" sz="2800" b="1" kern="0" dirty="0">
                <a:ea typeface="Verdana" pitchFamily="34" charset="0"/>
                <a:cs typeface="Verdana" pitchFamily="34" charset="0"/>
              </a:rPr>
              <a:t>Effect Size?</a:t>
            </a:r>
            <a:endParaRPr lang="en-US" sz="2800" b="1" kern="0" dirty="0" smtClean="0">
              <a:ea typeface="Verdana" pitchFamily="34" charset="0"/>
              <a:cs typeface="Verdana" pitchFamily="34" charset="0"/>
            </a:endParaRPr>
          </a:p>
          <a:p>
            <a:pPr marL="463550" indent="-463550">
              <a:spcBef>
                <a:spcPts val="1200"/>
              </a:spcBef>
              <a:buClr>
                <a:srgbClr val="005581"/>
              </a:buClr>
              <a:buFont typeface="Arial" pitchFamily="34" charset="0"/>
              <a:buChar char="•"/>
              <a:defRPr/>
            </a:pPr>
            <a:r>
              <a:rPr lang="en-US" sz="2800" b="1" kern="0" dirty="0" smtClean="0">
                <a:ea typeface="Verdana" pitchFamily="34" charset="0"/>
                <a:cs typeface="Verdana" pitchFamily="34" charset="0"/>
              </a:rPr>
              <a:t>Ask- at multiple levels WHO is reached, WHAT type settings are implementing; WHICH staff can implement, etc.</a:t>
            </a:r>
          </a:p>
          <a:p>
            <a:pPr marL="463550" indent="-463550">
              <a:spcBef>
                <a:spcPts val="1200"/>
              </a:spcBef>
              <a:buClr>
                <a:srgbClr val="005581"/>
              </a:buClr>
              <a:buFont typeface="Arial" pitchFamily="34" charset="0"/>
              <a:buChar char="•"/>
              <a:defRPr/>
            </a:pPr>
            <a:r>
              <a:rPr lang="en-US" sz="2800" b="1" kern="0" dirty="0" smtClean="0">
                <a:ea typeface="Verdana" pitchFamily="34" charset="0"/>
                <a:cs typeface="Verdana" pitchFamily="34" charset="0"/>
              </a:rPr>
              <a:t>All 5 RE-AIM dimensions are important—need to broaden usual focus</a:t>
            </a:r>
          </a:p>
          <a:p>
            <a:pPr marL="463550" indent="-463550">
              <a:lnSpc>
                <a:spcPct val="150000"/>
              </a:lnSpc>
              <a:spcBef>
                <a:spcPct val="20000"/>
              </a:spcBef>
              <a:buClr>
                <a:srgbClr val="005581"/>
              </a:buClr>
              <a:defRPr/>
            </a:pPr>
            <a:endParaRPr lang="en-US" sz="2400" b="1" kern="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1345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3"/>
          <p:cNvGrpSpPr/>
          <p:nvPr/>
        </p:nvGrpSpPr>
        <p:grpSpPr>
          <a:xfrm>
            <a:off x="1273805" y="137452"/>
            <a:ext cx="6596391" cy="338554"/>
            <a:chOff x="1007580" y="137452"/>
            <a:chExt cx="6596391" cy="338554"/>
          </a:xfrm>
        </p:grpSpPr>
        <p:sp>
          <p:nvSpPr>
            <p:cNvPr id="21" name="TextBox 3"/>
            <p:cNvSpPr txBox="1"/>
            <p:nvPr/>
          </p:nvSpPr>
          <p:spPr>
            <a:xfrm>
              <a:off x="1007580" y="137452"/>
              <a:ext cx="1686370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IS Overview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93950" y="137452"/>
              <a:ext cx="1418897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RE-AIM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2848" y="137452"/>
              <a:ext cx="1985304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EIT Implications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3709" y="137452"/>
              <a:ext cx="151026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</a:rPr>
                <a:t>Commonalities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5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ealth Summit Colors">
      <a:dk1>
        <a:srgbClr val="00518A"/>
      </a:dk1>
      <a:lt1>
        <a:sysClr val="window" lastClr="FFFFFF"/>
      </a:lt1>
      <a:dk2>
        <a:srgbClr val="00518A"/>
      </a:dk2>
      <a:lt2>
        <a:srgbClr val="F3E5D2"/>
      </a:lt2>
      <a:accent1>
        <a:srgbClr val="006293"/>
      </a:accent1>
      <a:accent2>
        <a:srgbClr val="A8610F"/>
      </a:accent2>
      <a:accent3>
        <a:srgbClr val="F0D1AC"/>
      </a:accent3>
      <a:accent4>
        <a:srgbClr val="006293"/>
      </a:accent4>
      <a:accent5>
        <a:srgbClr val="D2A266"/>
      </a:accent5>
      <a:accent6>
        <a:srgbClr val="A8610F"/>
      </a:accent6>
      <a:hlink>
        <a:srgbClr val="A8610F"/>
      </a:hlink>
      <a:folHlink>
        <a:srgbClr val="D2A2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F53AF81-8433-4994-8070-C6CF255B3EBE}"/>
</file>

<file path=customXml/itemProps2.xml><?xml version="1.0" encoding="utf-8"?>
<ds:datastoreItem xmlns:ds="http://schemas.openxmlformats.org/officeDocument/2006/customXml" ds:itemID="{05BAEE67-5BC6-44C2-8AEE-777F793F432F}"/>
</file>

<file path=customXml/itemProps3.xml><?xml version="1.0" encoding="utf-8"?>
<ds:datastoreItem xmlns:ds="http://schemas.openxmlformats.org/officeDocument/2006/customXml" ds:itemID="{613A665A-196F-4424-AA33-E8E52B4356D0}"/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764</Words>
  <Application>Microsoft Office PowerPoint</Application>
  <PresentationFormat>On-screen Show (4:3)</PresentationFormat>
  <Paragraphs>167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Implementation Science Models (and related metrics) to Help Reduce Health Disparities</vt:lpstr>
      <vt:lpstr>Outline</vt:lpstr>
      <vt:lpstr>PowerPoint Presentation</vt:lpstr>
      <vt:lpstr>PowerPoint Presentation</vt:lpstr>
      <vt:lpstr>The same policies, research methods, paradigms and approaches that produced today’s inequities are not likely to reduce them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of EIT for Reducing Disparities</vt:lpstr>
      <vt:lpstr>Questions to Ask….</vt:lpstr>
      <vt:lpstr>Take-Home Points</vt:lpstr>
    </vt:vector>
  </TitlesOfParts>
  <Company>The Hill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Joacir Soto</dc:creator>
  <cp:lastModifiedBy>Purcell, Peyton (NIH/NCI) [C]</cp:lastModifiedBy>
  <cp:revision>46</cp:revision>
  <dcterms:created xsi:type="dcterms:W3CDTF">2012-10-16T11:31:34Z</dcterms:created>
  <dcterms:modified xsi:type="dcterms:W3CDTF">2012-12-17T22:21:29Z</dcterms:modified>
</cp:coreProperties>
</file>