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304" r:id="rId4"/>
    <p:sldId id="265" r:id="rId5"/>
    <p:sldId id="305" r:id="rId6"/>
    <p:sldId id="267" r:id="rId7"/>
    <p:sldId id="306" r:id="rId8"/>
    <p:sldId id="309" r:id="rId9"/>
    <p:sldId id="310" r:id="rId10"/>
    <p:sldId id="307" r:id="rId11"/>
    <p:sldId id="311" r:id="rId12"/>
    <p:sldId id="275" r:id="rId13"/>
    <p:sldId id="276" r:id="rId14"/>
    <p:sldId id="312" r:id="rId15"/>
    <p:sldId id="279" r:id="rId16"/>
    <p:sldId id="282" r:id="rId17"/>
    <p:sldId id="315" r:id="rId18"/>
    <p:sldId id="313" r:id="rId19"/>
    <p:sldId id="316" r:id="rId20"/>
    <p:sldId id="314" r:id="rId21"/>
    <p:sldId id="284" r:id="rId22"/>
    <p:sldId id="317" r:id="rId23"/>
    <p:sldId id="303" r:id="rId24"/>
    <p:sldId id="340" r:id="rId25"/>
    <p:sldId id="333" r:id="rId26"/>
    <p:sldId id="288" r:id="rId27"/>
    <p:sldId id="334" r:id="rId28"/>
    <p:sldId id="289" r:id="rId29"/>
    <p:sldId id="341" r:id="rId30"/>
    <p:sldId id="290" r:id="rId31"/>
    <p:sldId id="335" r:id="rId32"/>
    <p:sldId id="342" r:id="rId33"/>
    <p:sldId id="328" r:id="rId34"/>
    <p:sldId id="292" r:id="rId35"/>
    <p:sldId id="320" r:id="rId36"/>
    <p:sldId id="322" r:id="rId37"/>
    <p:sldId id="321" r:id="rId38"/>
    <p:sldId id="323" r:id="rId39"/>
    <p:sldId id="324" r:id="rId40"/>
    <p:sldId id="325" r:id="rId41"/>
    <p:sldId id="326" r:id="rId42"/>
    <p:sldId id="318" r:id="rId43"/>
    <p:sldId id="336" r:id="rId44"/>
    <p:sldId id="34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ECFF"/>
    <a:srgbClr val="003399"/>
    <a:srgbClr val="0066CC"/>
    <a:srgbClr val="D40138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 autoAdjust="0"/>
    <p:restoredTop sz="94619" autoAdjust="0"/>
  </p:normalViewPr>
  <p:slideViewPr>
    <p:cSldViewPr>
      <p:cViewPr varScale="1">
        <p:scale>
          <a:sx n="92" d="100"/>
          <a:sy n="92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8A145-82A5-41A5-8A26-E13F899BE67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AD27872E-10C7-48CE-A600-7BA41D93F2C1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n-lt"/>
              <a:cs typeface="Arial" pitchFamily="34" charset="0"/>
            </a:rPr>
            <a:t>Actionable</a:t>
          </a:r>
          <a:endParaRPr lang="en-US" b="1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1B1D870-C78E-4506-8F5D-CCED49F41ED8}" type="parTrans" cxnId="{EB5C3F5E-F56A-4A6E-9DE0-81FBEFA6B433}">
      <dgm:prSet/>
      <dgm:spPr/>
      <dgm:t>
        <a:bodyPr/>
        <a:lstStyle/>
        <a:p>
          <a:endParaRPr lang="en-US"/>
        </a:p>
      </dgm:t>
    </dgm:pt>
    <dgm:pt modelId="{953D0C47-5869-4758-81EE-FD22C645EC57}" type="sibTrans" cxnId="{EB5C3F5E-F56A-4A6E-9DE0-81FBEFA6B433}">
      <dgm:prSet/>
      <dgm:spPr/>
      <dgm:t>
        <a:bodyPr/>
        <a:lstStyle/>
        <a:p>
          <a:endParaRPr lang="en-US"/>
        </a:p>
      </dgm:t>
    </dgm:pt>
    <dgm:pt modelId="{7FE29C90-9D70-4866-83AE-0797D1EEB5AD}">
      <dgm:prSet phldrT="[Text]"/>
      <dgm:spPr/>
      <dgm:t>
        <a:bodyPr/>
        <a:lstStyle/>
        <a:p>
          <a:r>
            <a:rPr lang="en-US" b="1" dirty="0" smtClean="0">
              <a:latin typeface="+mn-lt"/>
              <a:cs typeface="Arial" pitchFamily="34" charset="0"/>
            </a:rPr>
            <a:t>Designed around application to practice, with an emphasis on successful implementation.</a:t>
          </a:r>
          <a:endParaRPr lang="en-US" b="1" dirty="0">
            <a:latin typeface="+mn-lt"/>
            <a:cs typeface="Arial" pitchFamily="34" charset="0"/>
          </a:endParaRPr>
        </a:p>
      </dgm:t>
    </dgm:pt>
    <dgm:pt modelId="{2C04BAF1-95FC-4927-BD0D-2D9A42A37175}" type="parTrans" cxnId="{3266A1BF-8C74-435A-A86F-CBAC2AA4EC23}">
      <dgm:prSet/>
      <dgm:spPr/>
      <dgm:t>
        <a:bodyPr/>
        <a:lstStyle/>
        <a:p>
          <a:endParaRPr lang="en-US"/>
        </a:p>
      </dgm:t>
    </dgm:pt>
    <dgm:pt modelId="{CD0562AD-5BF7-4845-A02F-1D67A05523C1}" type="sibTrans" cxnId="{3266A1BF-8C74-435A-A86F-CBAC2AA4EC23}">
      <dgm:prSet/>
      <dgm:spPr/>
      <dgm:t>
        <a:bodyPr/>
        <a:lstStyle/>
        <a:p>
          <a:endParaRPr lang="en-US"/>
        </a:p>
      </dgm:t>
    </dgm:pt>
    <dgm:pt modelId="{CA113C23-0BFC-4AFD-9CCC-409D823A5041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n-lt"/>
              <a:cs typeface="Arial" pitchFamily="34" charset="0"/>
            </a:rPr>
            <a:t>Patient Centered</a:t>
          </a:r>
          <a:endParaRPr lang="en-US" b="1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DE2F973-04AA-4528-89CA-A338127CC957}" type="parTrans" cxnId="{7EA8AC36-BE3C-40FB-814D-6B0854FD984E}">
      <dgm:prSet/>
      <dgm:spPr/>
      <dgm:t>
        <a:bodyPr/>
        <a:lstStyle/>
        <a:p>
          <a:endParaRPr lang="en-US"/>
        </a:p>
      </dgm:t>
    </dgm:pt>
    <dgm:pt modelId="{8E8BE3EB-EAF4-4C4A-8684-2FDC5B744627}" type="sibTrans" cxnId="{7EA8AC36-BE3C-40FB-814D-6B0854FD984E}">
      <dgm:prSet/>
      <dgm:spPr/>
      <dgm:t>
        <a:bodyPr/>
        <a:lstStyle/>
        <a:p>
          <a:endParaRPr lang="en-US"/>
        </a:p>
      </dgm:t>
    </dgm:pt>
    <dgm:pt modelId="{70695B2F-7965-4A41-A406-A831B47DE73D}">
      <dgm:prSet phldrT="[Text]"/>
      <dgm:spPr/>
      <dgm:t>
        <a:bodyPr/>
        <a:lstStyle/>
        <a:p>
          <a:r>
            <a:rPr lang="en-US" b="1" dirty="0" smtClean="0">
              <a:latin typeface="+mn-lt"/>
              <a:cs typeface="Arial" pitchFamily="34" charset="0"/>
            </a:rPr>
            <a:t>Research questions and goals are strongly aligned with patient-centered research and care.</a:t>
          </a:r>
          <a:endParaRPr lang="en-US" b="1" dirty="0">
            <a:latin typeface="+mn-lt"/>
            <a:cs typeface="Arial" pitchFamily="34" charset="0"/>
          </a:endParaRPr>
        </a:p>
      </dgm:t>
    </dgm:pt>
    <dgm:pt modelId="{EB6A72F6-AFC9-4718-9F6E-468A82B05610}" type="parTrans" cxnId="{40506977-F936-4C32-BC1A-99AECA368ECB}">
      <dgm:prSet/>
      <dgm:spPr/>
      <dgm:t>
        <a:bodyPr/>
        <a:lstStyle/>
        <a:p>
          <a:endParaRPr lang="en-US"/>
        </a:p>
      </dgm:t>
    </dgm:pt>
    <dgm:pt modelId="{F6240759-9F05-4A8D-9E2C-2D079E3D93F0}" type="sibTrans" cxnId="{40506977-F936-4C32-BC1A-99AECA368ECB}">
      <dgm:prSet/>
      <dgm:spPr/>
      <dgm:t>
        <a:bodyPr/>
        <a:lstStyle/>
        <a:p>
          <a:endParaRPr lang="en-US"/>
        </a:p>
      </dgm:t>
    </dgm:pt>
    <dgm:pt modelId="{151496C1-B3B4-4140-89D7-C1C311777B1E}">
      <dgm:prSet phldrT="[Text]"/>
      <dgm:spPr>
        <a:solidFill>
          <a:srgbClr val="CCECFF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n-lt"/>
              <a:cs typeface="Arial" pitchFamily="34" charset="0"/>
            </a:rPr>
            <a:t>Relevant</a:t>
          </a:r>
          <a:endParaRPr lang="en-US" b="1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D49D9712-FD7E-432E-8E48-F8C93FADC17D}" type="parTrans" cxnId="{E879B5AD-8CC4-4CEF-8ED7-2A50CD063045}">
      <dgm:prSet/>
      <dgm:spPr/>
      <dgm:t>
        <a:bodyPr/>
        <a:lstStyle/>
        <a:p>
          <a:endParaRPr lang="en-US"/>
        </a:p>
      </dgm:t>
    </dgm:pt>
    <dgm:pt modelId="{6633D970-2516-4AF3-840E-B14C35F663BE}" type="sibTrans" cxnId="{E879B5AD-8CC4-4CEF-8ED7-2A50CD063045}">
      <dgm:prSet/>
      <dgm:spPr/>
      <dgm:t>
        <a:bodyPr/>
        <a:lstStyle/>
        <a:p>
          <a:endParaRPr lang="en-US"/>
        </a:p>
      </dgm:t>
    </dgm:pt>
    <dgm:pt modelId="{36E7F251-1A7B-4B09-9EEF-3BCE8AAA65AA}">
      <dgm:prSet phldrT="[Text]"/>
      <dgm:spPr/>
      <dgm:t>
        <a:bodyPr/>
        <a:lstStyle/>
        <a:p>
          <a:r>
            <a:rPr lang="en-US" b="1" dirty="0" smtClean="0">
              <a:latin typeface="+mn-lt"/>
              <a:cs typeface="Arial" pitchFamily="34" charset="0"/>
            </a:rPr>
            <a:t>Transparent reporting of results that are focused on issues and data that are relevant for making decisions and taking action.</a:t>
          </a:r>
          <a:endParaRPr lang="en-US" b="1" dirty="0">
            <a:latin typeface="+mn-lt"/>
            <a:cs typeface="Arial" pitchFamily="34" charset="0"/>
          </a:endParaRPr>
        </a:p>
      </dgm:t>
    </dgm:pt>
    <dgm:pt modelId="{0C49028F-2D79-4747-B352-42AE4BB84EF9}" type="parTrans" cxnId="{662EFEC2-089D-484E-B07D-F5F862AA4B12}">
      <dgm:prSet/>
      <dgm:spPr/>
      <dgm:t>
        <a:bodyPr/>
        <a:lstStyle/>
        <a:p>
          <a:endParaRPr lang="en-US"/>
        </a:p>
      </dgm:t>
    </dgm:pt>
    <dgm:pt modelId="{599D3E86-7936-4A48-89C7-718031C4694F}" type="sibTrans" cxnId="{662EFEC2-089D-484E-B07D-F5F862AA4B12}">
      <dgm:prSet/>
      <dgm:spPr/>
      <dgm:t>
        <a:bodyPr/>
        <a:lstStyle/>
        <a:p>
          <a:endParaRPr lang="en-US"/>
        </a:p>
      </dgm:t>
    </dgm:pt>
    <dgm:pt modelId="{89AFB8D3-D814-4731-8838-FE0B19A41E6A}" type="pres">
      <dgm:prSet presAssocID="{B738A145-82A5-41A5-8A26-E13F899BE67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86CDF7-702B-41BC-923D-DB443EF21566}" type="pres">
      <dgm:prSet presAssocID="{AD27872E-10C7-48CE-A600-7BA41D93F2C1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CC08B-5230-405B-95C1-89A0F4422181}" type="pres">
      <dgm:prSet presAssocID="{AD27872E-10C7-48CE-A600-7BA41D93F2C1}" presName="childText1" presStyleLbl="solidAlignAcc1" presStyleIdx="0" presStyleCnt="3" custLinFactNeighborX="3122" custLinFactNeighborY="2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59A3B-4C04-4E56-8467-84105CC1AFA0}" type="pres">
      <dgm:prSet presAssocID="{CA113C23-0BFC-4AFD-9CCC-409D823A5041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96CE5-12DE-4B79-BDC8-E371E01AE765}" type="pres">
      <dgm:prSet presAssocID="{CA113C23-0BFC-4AFD-9CCC-409D823A504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8EE66-B485-4C01-AA10-A6DF25BE9C44}" type="pres">
      <dgm:prSet presAssocID="{151496C1-B3B4-4140-89D7-C1C311777B1E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9F402-6F7A-4396-B742-B215C730CB3F}" type="pres">
      <dgm:prSet presAssocID="{151496C1-B3B4-4140-89D7-C1C311777B1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EFEC2-089D-484E-B07D-F5F862AA4B12}" srcId="{151496C1-B3B4-4140-89D7-C1C311777B1E}" destId="{36E7F251-1A7B-4B09-9EEF-3BCE8AAA65AA}" srcOrd="0" destOrd="0" parTransId="{0C49028F-2D79-4747-B352-42AE4BB84EF9}" sibTransId="{599D3E86-7936-4A48-89C7-718031C4694F}"/>
    <dgm:cxn modelId="{18D44C66-2DF6-0F40-B207-9C6B327466B4}" type="presOf" srcId="{CA113C23-0BFC-4AFD-9CCC-409D823A5041}" destId="{49659A3B-4C04-4E56-8467-84105CC1AFA0}" srcOrd="0" destOrd="0" presId="urn:microsoft.com/office/officeart/2009/3/layout/IncreasingArrowsProcess"/>
    <dgm:cxn modelId="{EB5C3F5E-F56A-4A6E-9DE0-81FBEFA6B433}" srcId="{B738A145-82A5-41A5-8A26-E13F899BE676}" destId="{AD27872E-10C7-48CE-A600-7BA41D93F2C1}" srcOrd="0" destOrd="0" parTransId="{31B1D870-C78E-4506-8F5D-CCED49F41ED8}" sibTransId="{953D0C47-5869-4758-81EE-FD22C645EC57}"/>
    <dgm:cxn modelId="{3266A1BF-8C74-435A-A86F-CBAC2AA4EC23}" srcId="{AD27872E-10C7-48CE-A600-7BA41D93F2C1}" destId="{7FE29C90-9D70-4866-83AE-0797D1EEB5AD}" srcOrd="0" destOrd="0" parTransId="{2C04BAF1-95FC-4927-BD0D-2D9A42A37175}" sibTransId="{CD0562AD-5BF7-4845-A02F-1D67A05523C1}"/>
    <dgm:cxn modelId="{53A061E1-1863-1541-A275-DA82096A6690}" type="presOf" srcId="{151496C1-B3B4-4140-89D7-C1C311777B1E}" destId="{EFF8EE66-B485-4C01-AA10-A6DF25BE9C44}" srcOrd="0" destOrd="0" presId="urn:microsoft.com/office/officeart/2009/3/layout/IncreasingArrowsProcess"/>
    <dgm:cxn modelId="{15EC3A25-3CA2-664C-B4D8-15D644526D07}" type="presOf" srcId="{70695B2F-7965-4A41-A406-A831B47DE73D}" destId="{57D96CE5-12DE-4B79-BDC8-E371E01AE765}" srcOrd="0" destOrd="0" presId="urn:microsoft.com/office/officeart/2009/3/layout/IncreasingArrowsProcess"/>
    <dgm:cxn modelId="{50CFD3CE-E240-354A-A770-A7A005027778}" type="presOf" srcId="{AD27872E-10C7-48CE-A600-7BA41D93F2C1}" destId="{5F86CDF7-702B-41BC-923D-DB443EF21566}" srcOrd="0" destOrd="0" presId="urn:microsoft.com/office/officeart/2009/3/layout/IncreasingArrowsProcess"/>
    <dgm:cxn modelId="{40506977-F936-4C32-BC1A-99AECA368ECB}" srcId="{CA113C23-0BFC-4AFD-9CCC-409D823A5041}" destId="{70695B2F-7965-4A41-A406-A831B47DE73D}" srcOrd="0" destOrd="0" parTransId="{EB6A72F6-AFC9-4718-9F6E-468A82B05610}" sibTransId="{F6240759-9F05-4A8D-9E2C-2D079E3D93F0}"/>
    <dgm:cxn modelId="{7EA8AC36-BE3C-40FB-814D-6B0854FD984E}" srcId="{B738A145-82A5-41A5-8A26-E13F899BE676}" destId="{CA113C23-0BFC-4AFD-9CCC-409D823A5041}" srcOrd="1" destOrd="0" parTransId="{1DE2F973-04AA-4528-89CA-A338127CC957}" sibTransId="{8E8BE3EB-EAF4-4C4A-8684-2FDC5B744627}"/>
    <dgm:cxn modelId="{24590507-515C-CE44-AAF4-975E41690538}" type="presOf" srcId="{B738A145-82A5-41A5-8A26-E13F899BE676}" destId="{89AFB8D3-D814-4731-8838-FE0B19A41E6A}" srcOrd="0" destOrd="0" presId="urn:microsoft.com/office/officeart/2009/3/layout/IncreasingArrowsProcess"/>
    <dgm:cxn modelId="{E0428A47-221C-3C44-B324-530F3E9A5DBB}" type="presOf" srcId="{36E7F251-1A7B-4B09-9EEF-3BCE8AAA65AA}" destId="{E949F402-6F7A-4396-B742-B215C730CB3F}" srcOrd="0" destOrd="0" presId="urn:microsoft.com/office/officeart/2009/3/layout/IncreasingArrowsProcess"/>
    <dgm:cxn modelId="{E879B5AD-8CC4-4CEF-8ED7-2A50CD063045}" srcId="{B738A145-82A5-41A5-8A26-E13F899BE676}" destId="{151496C1-B3B4-4140-89D7-C1C311777B1E}" srcOrd="2" destOrd="0" parTransId="{D49D9712-FD7E-432E-8E48-F8C93FADC17D}" sibTransId="{6633D970-2516-4AF3-840E-B14C35F663BE}"/>
    <dgm:cxn modelId="{EEBB7153-2BF7-0C4A-952C-2031D764D4D3}" type="presOf" srcId="{7FE29C90-9D70-4866-83AE-0797D1EEB5AD}" destId="{138CC08B-5230-405B-95C1-89A0F4422181}" srcOrd="0" destOrd="0" presId="urn:microsoft.com/office/officeart/2009/3/layout/IncreasingArrowsProcess"/>
    <dgm:cxn modelId="{27177BEB-9594-7A4F-A2C0-652D0BE4DE20}" type="presParOf" srcId="{89AFB8D3-D814-4731-8838-FE0B19A41E6A}" destId="{5F86CDF7-702B-41BC-923D-DB443EF21566}" srcOrd="0" destOrd="0" presId="urn:microsoft.com/office/officeart/2009/3/layout/IncreasingArrowsProcess"/>
    <dgm:cxn modelId="{B9AE8034-AD8E-B84C-ADD3-224A726F2DF6}" type="presParOf" srcId="{89AFB8D3-D814-4731-8838-FE0B19A41E6A}" destId="{138CC08B-5230-405B-95C1-89A0F4422181}" srcOrd="1" destOrd="0" presId="urn:microsoft.com/office/officeart/2009/3/layout/IncreasingArrowsProcess"/>
    <dgm:cxn modelId="{0F71FDFF-67E8-6549-96BA-9DE205B92910}" type="presParOf" srcId="{89AFB8D3-D814-4731-8838-FE0B19A41E6A}" destId="{49659A3B-4C04-4E56-8467-84105CC1AFA0}" srcOrd="2" destOrd="0" presId="urn:microsoft.com/office/officeart/2009/3/layout/IncreasingArrowsProcess"/>
    <dgm:cxn modelId="{9404C30C-ACEE-E541-B33B-9A448B928D04}" type="presParOf" srcId="{89AFB8D3-D814-4731-8838-FE0B19A41E6A}" destId="{57D96CE5-12DE-4B79-BDC8-E371E01AE765}" srcOrd="3" destOrd="0" presId="urn:microsoft.com/office/officeart/2009/3/layout/IncreasingArrowsProcess"/>
    <dgm:cxn modelId="{F4E9FDC8-4527-BD46-A961-159D882CC6DD}" type="presParOf" srcId="{89AFB8D3-D814-4731-8838-FE0B19A41E6A}" destId="{EFF8EE66-B485-4C01-AA10-A6DF25BE9C44}" srcOrd="4" destOrd="0" presId="urn:microsoft.com/office/officeart/2009/3/layout/IncreasingArrowsProcess"/>
    <dgm:cxn modelId="{C6AFB343-FA9F-D34F-979B-A04BD1117116}" type="presParOf" srcId="{89AFB8D3-D814-4731-8838-FE0B19A41E6A}" destId="{E949F402-6F7A-4396-B742-B215C730CB3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ED323B9-87A0-441A-B2EF-15B2C10B78E9}" type="datetimeFigureOut">
              <a:rPr lang="en-US"/>
              <a:pPr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350FB86-7DC1-483F-965D-0038F08DCE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4DEB73-484F-42CA-AC61-0682C130A9E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7F321A-452A-469D-B9B9-920E0769E9A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i="1" dirty="0" smtClean="0"/>
              <a:t>Note to self Context only a few of relevant domains listed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65FA3B-5E7E-40B9-AE62-36861A19247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EB33BF-3DB5-4246-9DBF-6A2BF444E25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EB33BF-3DB5-4246-9DBF-6A2BF444E25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A40349-7BB5-4844-8849-2C2964283DCF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04F250-5020-47FC-9612-DC03AD7142F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5332C6-EBB9-4C2F-A109-FC1859DFE99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mtClean="0">
              <a:ea typeface="MS PGothic" pitchFamily="34" charset="-128"/>
            </a:endParaRPr>
          </a:p>
        </p:txBody>
      </p:sp>
      <p:sp>
        <p:nvSpPr>
          <p:cNvPr id="61444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8E6911-23C5-4113-84AD-2CDA86D6B1AB}" type="datetime1">
              <a:rPr lang="en-US">
                <a:latin typeface="Arial" pitchFamily="34" charset="0"/>
              </a:rPr>
              <a:pPr/>
              <a:t>8/15/2013</a:t>
            </a:fld>
            <a:endParaRPr lang="en-US">
              <a:latin typeface="Arial" pitchFamily="34" charset="0"/>
            </a:endParaRPr>
          </a:p>
        </p:txBody>
      </p:sp>
      <p:sp>
        <p:nvSpPr>
          <p:cNvPr id="68614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MS PGothic" pitchFamily="34" charset="-128"/>
              </a:rPr>
              <a:t>National Cancer Institute</a:t>
            </a:r>
          </a:p>
        </p:txBody>
      </p:sp>
      <p:sp>
        <p:nvSpPr>
          <p:cNvPr id="6144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A2CDCB-7B95-4B43-B3BB-85CF29CF1E7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B3903-8D47-4F6D-AAB6-3A5EAC65523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="1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7FFE60-1A3A-47CE-B622-F26CDDECC46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Peyton, Russ said</a:t>
            </a:r>
            <a:r>
              <a:rPr lang="en-US" baseline="0" dirty="0" smtClean="0"/>
              <a:t> that you and he talked about adding Implementation Science to the T3-T4 area, so go for it.</a:t>
            </a:r>
            <a:endParaRPr lang="en-US" dirty="0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mtClean="0">
              <a:ea typeface="MS PGothic" pitchFamily="34" charset="-128"/>
            </a:endParaRP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A52CC3-DC8F-490C-8539-67F1F7988E72}" type="datetime1">
              <a:rPr lang="en-US"/>
              <a:pPr/>
              <a:t>8/15/2013</a:t>
            </a:fld>
            <a:endParaRPr lang="en-US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MS PGothic" pitchFamily="34" charset="-128"/>
              </a:rPr>
              <a:t>National Cancer Institute</a:t>
            </a:r>
          </a:p>
        </p:txBody>
      </p:sp>
      <p:sp>
        <p:nvSpPr>
          <p:cNvPr id="204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9FBFB8-6DA8-4842-9B0B-0EEA9420B44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B3903-8D47-4F6D-AAB6-3A5EAC655238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B3903-8D47-4F6D-AAB6-3A5EAC65523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C0C336-6364-48B7-9CAE-34209778CEC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Russ made a few edits</a:t>
            </a: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mtClean="0">
              <a:ea typeface="MS PGothic" pitchFamily="34" charset="-128"/>
            </a:endParaRPr>
          </a:p>
        </p:txBody>
      </p:sp>
      <p:sp>
        <p:nvSpPr>
          <p:cNvPr id="69636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E0C821-AD8B-4170-9E77-30628457F9A3}" type="datetime1">
              <a:rPr lang="en-US"/>
              <a:pPr/>
              <a:t>8/15/2013</a:t>
            </a:fld>
            <a:endParaRPr lang="en-US"/>
          </a:p>
        </p:txBody>
      </p:sp>
      <p:sp>
        <p:nvSpPr>
          <p:cNvPr id="7271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MS PGothic" pitchFamily="34" charset="-128"/>
              </a:rPr>
              <a:t>National Cancer Institute</a:t>
            </a:r>
          </a:p>
        </p:txBody>
      </p:sp>
      <p:sp>
        <p:nvSpPr>
          <p:cNvPr id="696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86C6F8-F669-4D5A-AF0F-06A795D9FD1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E43C3-3D68-4C88-8DC2-F893DD2A18E6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DB490-7A6D-4520-8D1B-01294CBC0AF2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19CA6-390D-4A43-8CCA-1D1EBB7991A5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0A0AE0-24FB-48DE-ACD4-91FD042360A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9E0FB1-1DD1-45A0-B7AB-E50E79054E5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0FB86-7DC1-483F-965D-0038F08DCE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13ABEA-FC05-4CC5-A15D-911D93121C9D}" type="slidenum">
              <a:rPr lang="en-US">
                <a:latin typeface="Calibri" pitchFamily="34" charset="0"/>
              </a:rPr>
              <a:pPr/>
              <a:t>12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374EF8-2096-47B4-AEEE-C1BA737885D6}" type="slidenum">
              <a:rPr lang="en-US">
                <a:latin typeface="Calibri" pitchFamily="34" charset="0"/>
              </a:rPr>
              <a:pPr/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1A265B-B06E-4B94-95CA-41963CCB6CC4}" type="slidenum">
              <a:rPr lang="en-US">
                <a:latin typeface="Calibri" pitchFamily="34" charset="0"/>
              </a:rPr>
              <a:pPr/>
              <a:t>15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3270DD-3093-4406-8574-FFE66442B18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25F034-E5A0-4BDC-ADE9-3AAA4CAB38A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4FD01-9EBE-460A-BF99-2DDD35E7E7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394A5-EE61-41B0-B87B-5BC814369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114300"/>
            <a:ext cx="1828800" cy="5981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14300"/>
            <a:ext cx="5334000" cy="5981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AFC40-F632-4875-8EDA-F9B41E6D9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4572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1600203"/>
            <a:ext cx="7315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10568" indent="-310568">
              <a:buClr>
                <a:schemeClr val="accent5">
                  <a:lumMod val="75000"/>
                </a:schemeClr>
              </a:buClr>
              <a:buFont typeface="Arial"/>
              <a:buChar char="•"/>
              <a:defRPr sz="2300" b="1">
                <a:solidFill>
                  <a:srgbClr val="000000"/>
                </a:solidFill>
                <a:latin typeface="Arial Narrow" pitchFamily="34" charset="0"/>
              </a:defRPr>
            </a:lvl1pPr>
            <a:lvl2pPr marL="666723" indent="-256432">
              <a:spcBef>
                <a:spcPts val="538"/>
              </a:spcBef>
              <a:buFont typeface="Lucida Grande"/>
              <a:buChar char="-"/>
              <a:defRPr sz="2200" b="0"/>
            </a:lvl2pPr>
            <a:lvl3pPr marL="1025728" indent="-205146">
              <a:spcBef>
                <a:spcPts val="538"/>
              </a:spcBef>
              <a:buFont typeface="Arial"/>
              <a:buChar char="•"/>
              <a:defRPr sz="1800" b="0"/>
            </a:lvl3pPr>
            <a:lvl4pPr marL="1436019" indent="-205146">
              <a:spcBef>
                <a:spcPts val="538"/>
              </a:spcBef>
              <a:buFont typeface="Lucida Grande"/>
              <a:buChar char="−"/>
              <a:defRPr sz="1600" b="0"/>
            </a:lvl4pPr>
            <a:lvl5pPr marL="1846311" indent="-205146">
              <a:spcBef>
                <a:spcPts val="538"/>
              </a:spcBef>
              <a:buFont typeface="Arial"/>
              <a:buChar char="•"/>
              <a:defRPr sz="1600"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82713" y="6367465"/>
            <a:ext cx="4125912" cy="490537"/>
          </a:xfrm>
        </p:spPr>
        <p:txBody>
          <a:bodyPr/>
          <a:lstStyle>
            <a:lvl1pPr>
              <a:buNone/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324600"/>
            <a:ext cx="4953000" cy="5334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46E5C-C9D1-4696-9B5A-33875EE1F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EED8A-A39D-4077-B892-5C335BA99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9725"/>
            <a:ext cx="35814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9725"/>
            <a:ext cx="35814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87266-FACC-476A-8C98-FF8678A34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211AD-2F9B-480B-93B6-CD70924E1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44B32-FB44-45DC-ACCB-DC9D4CF5F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7236E-02F3-4DB9-80C6-895E58333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19F40-2B91-4E09-B8C4-0D032D5A0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C8A89-1362-43BF-AC33-629B35139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143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9725"/>
            <a:ext cx="7315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0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 Narrow" pitchFamily="34" charset="0"/>
              </a:defRPr>
            </a:lvl1pPr>
          </a:lstStyle>
          <a:p>
            <a:fld id="{9D23A2D3-A8FD-4D59-9819-4965510D1C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-aim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ancercontrol-dev.cancer.gov/IS/presenta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m.beta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ncercontrol.cancer.gov/IS/" TargetMode="Externa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ownhealthreport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mailto:NCIdccpsISteam@mail.nih.gov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dccps.cancer.gov/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eurtin@mail.nih.gov" TargetMode="External"/><Relationship Id="rId5" Type="http://schemas.openxmlformats.org/officeDocument/2006/relationships/hyperlink" Target="mailto:glasgowre@mail.nih.gov" TargetMode="External"/><Relationship Id="rId4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371600" y="0"/>
            <a:ext cx="77724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98600" y="914400"/>
            <a:ext cx="74596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1981200"/>
            <a:ext cx="7188200" cy="14700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Practical, Patient Report Measures for Primary Care: Progress on the My Own Health Report (MOHR) </a:t>
            </a:r>
            <a:br>
              <a:rPr lang="en-US" sz="4000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Project to Date</a:t>
            </a:r>
            <a:br>
              <a:rPr lang="en-US" sz="4000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</a:b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b="1" dirty="0">
                <a:latin typeface="Arial Narrow" pitchFamily="34" charset="0"/>
              </a:rPr>
              <a:t>Russell E. Glasgow, Ph.D.</a:t>
            </a:r>
          </a:p>
          <a:p>
            <a:pPr marL="342900" indent="-342900">
              <a:lnSpc>
                <a:spcPct val="80000"/>
              </a:lnSpc>
            </a:pPr>
            <a:r>
              <a:rPr lang="en-US" b="1" dirty="0">
                <a:latin typeface="Arial Narrow" pitchFamily="34" charset="0"/>
              </a:rPr>
              <a:t>Suzanne Heurtin-Roberts, Ph.D., M.S.W.</a:t>
            </a:r>
          </a:p>
          <a:p>
            <a:pPr marL="342900" indent="-342900">
              <a:lnSpc>
                <a:spcPct val="80000"/>
              </a:lnSpc>
            </a:pPr>
            <a:r>
              <a:rPr lang="en-US" b="1" dirty="0">
                <a:latin typeface="Arial Narrow" pitchFamily="34" charset="0"/>
              </a:rPr>
              <a:t>Implementation Science Team, DCCPS</a:t>
            </a:r>
          </a:p>
          <a:p>
            <a:pPr marL="342900" indent="-342900">
              <a:lnSpc>
                <a:spcPct val="80000"/>
              </a:lnSpc>
            </a:pPr>
            <a:r>
              <a:rPr lang="en-US" b="1" dirty="0">
                <a:latin typeface="Arial Narrow" pitchFamily="34" charset="0"/>
              </a:rPr>
              <a:t>National Cancer Institute</a:t>
            </a:r>
          </a:p>
          <a:p>
            <a:pPr marL="342900" indent="-342900">
              <a:lnSpc>
                <a:spcPct val="80000"/>
              </a:lnSpc>
            </a:pPr>
            <a:endParaRPr lang="en-US" sz="1600" b="1" dirty="0" smtClean="0">
              <a:latin typeface="Arial Narrow" pitchFamily="34" charset="0"/>
            </a:endParaRPr>
          </a:p>
          <a:p>
            <a:pPr marL="342900" indent="-342900">
              <a:lnSpc>
                <a:spcPct val="80000"/>
              </a:lnSpc>
            </a:pPr>
            <a:endParaRPr lang="en-US" sz="800" b="1" dirty="0">
              <a:latin typeface="Arial Narrow" pitchFamily="34" charset="0"/>
            </a:endParaRPr>
          </a:p>
          <a:p>
            <a:pPr marL="342900" indent="-342900" algn="r">
              <a:lnSpc>
                <a:spcPct val="80000"/>
              </a:lnSpc>
            </a:pPr>
            <a:r>
              <a:rPr lang="en-US" sz="1800" b="1" dirty="0">
                <a:latin typeface="Arial Narrow" pitchFamily="34" charset="0"/>
              </a:rPr>
              <a:t>Presented to NIDA, July 23, 2013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dirty="0" smtClean="0">
                <a:solidFill>
                  <a:schemeClr val="accent6"/>
                </a:solidFill>
              </a:rPr>
              <a:t>Designing a Pragmatic Trial: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Consider the RE-AIM Framework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00200" y="1609725"/>
            <a:ext cx="7315200" cy="37242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each: percent and representativeness of participants—getting those most in need?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A</a:t>
            </a:r>
            <a:r>
              <a:rPr lang="en-US" sz="2800" dirty="0" smtClean="0"/>
              <a:t>doption:  Settings and staff who can deliver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ffectiveness: for which groups on which outcomes; unanticipated results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I</a:t>
            </a:r>
            <a:r>
              <a:rPr lang="en-US" sz="2800" dirty="0" smtClean="0"/>
              <a:t>mplementation: costs, fidelity and adaptation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M</a:t>
            </a:r>
            <a:r>
              <a:rPr lang="en-US" sz="2800" dirty="0" smtClean="0"/>
              <a:t>aintenance and sustainability</a:t>
            </a:r>
          </a:p>
          <a:p>
            <a:pPr marL="0" indent="0" eaLnBrk="1" hangingPunct="1">
              <a:spcBef>
                <a:spcPts val="1200"/>
              </a:spcBef>
              <a:buClr>
                <a:srgbClr val="002060"/>
              </a:buClr>
              <a:buNone/>
            </a:pPr>
            <a:endParaRPr lang="en-US" sz="2800" dirty="0" smtClean="0"/>
          </a:p>
          <a:p>
            <a:pPr marL="0" indent="0">
              <a:buNone/>
              <a:defRPr/>
            </a:pPr>
            <a:r>
              <a:rPr lang="en-US" sz="1600" dirty="0">
                <a:hlinkClick r:id="rId3"/>
              </a:rPr>
              <a:t>www.re-aim.org</a:t>
            </a:r>
            <a:endParaRPr lang="en-US" sz="1600" dirty="0"/>
          </a:p>
          <a:p>
            <a:pPr marL="0" indent="0">
              <a:buNone/>
              <a:defRPr/>
            </a:pPr>
            <a:r>
              <a:rPr lang="en-US" sz="1600" dirty="0"/>
              <a:t>Kessler RS, et al. What Does It Mean to ''Employ'' the RE-AIM Model? </a:t>
            </a:r>
            <a:r>
              <a:rPr lang="en-US" sz="1600" i="1" dirty="0" err="1" smtClean="0"/>
              <a:t>Eval</a:t>
            </a:r>
            <a:r>
              <a:rPr lang="en-US" sz="1600" i="1" dirty="0" smtClean="0"/>
              <a:t> </a:t>
            </a:r>
            <a:r>
              <a:rPr lang="en-US" sz="1600" i="1" dirty="0"/>
              <a:t>Health Prof  </a:t>
            </a:r>
            <a:r>
              <a:rPr lang="en-US" sz="1600" dirty="0"/>
              <a:t>2012;Mar;36(1):44-46.</a:t>
            </a:r>
          </a:p>
          <a:p>
            <a:pPr marL="0" indent="0" eaLnBrk="1" hangingPunct="1">
              <a:spcBef>
                <a:spcPts val="1200"/>
              </a:spcBef>
              <a:buClr>
                <a:srgbClr val="002060"/>
              </a:buCl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Challenge:  Clinical Research is Slow,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Expensive, and Often Does Not </a:t>
            </a:r>
            <a:r>
              <a:rPr lang="en-US" dirty="0" smtClean="0">
                <a:solidFill>
                  <a:schemeClr val="accent6"/>
                </a:solidFill>
              </a:rPr>
              <a:t>Translate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66684" y="1828800"/>
            <a:ext cx="4170726" cy="4486275"/>
          </a:xfrm>
        </p:spPr>
        <p:txBody>
          <a:bodyPr/>
          <a:lstStyle/>
          <a:p>
            <a:pPr eaLnBrk="1" hangingPunct="1">
              <a:buClr>
                <a:srgbClr val="002060"/>
              </a:buClr>
            </a:pPr>
            <a:r>
              <a:rPr lang="en-US" sz="2400" dirty="0" smtClean="0">
                <a:cs typeface="Arial" pitchFamily="34" charset="0"/>
              </a:rPr>
              <a:t>To most people, randomized controlled trials (RCTs) are the mainstay of clinical research.</a:t>
            </a:r>
          </a:p>
          <a:p>
            <a:pPr eaLnBrk="1" hangingPunct="1">
              <a:spcBef>
                <a:spcPts val="1075"/>
              </a:spcBef>
              <a:buClr>
                <a:srgbClr val="002060"/>
              </a:buClr>
            </a:pPr>
            <a:r>
              <a:rPr lang="en-US" sz="2400" dirty="0" smtClean="0">
                <a:cs typeface="Arial" pitchFamily="34" charset="0"/>
              </a:rPr>
              <a:t>But traditional RCTs are slow and expensive—and rarely produce findings that are easily put into practice.</a:t>
            </a:r>
          </a:p>
          <a:p>
            <a:pPr eaLnBrk="1" hangingPunct="1">
              <a:spcBef>
                <a:spcPts val="1075"/>
              </a:spcBef>
              <a:buClr>
                <a:srgbClr val="002060"/>
              </a:buClr>
            </a:pPr>
            <a:r>
              <a:rPr lang="en-US" sz="2400" dirty="0" smtClean="0">
                <a:cs typeface="Arial" pitchFamily="34" charset="0"/>
              </a:rPr>
              <a:t>In fact, it takes an average of 17 years before 14% of research findings lead to widespread changes in care.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3" cstate="print"/>
          <a:srcRect l="9796" t="29614" r="7841" b="18297"/>
          <a:stretch>
            <a:fillRect/>
          </a:stretch>
        </p:blipFill>
        <p:spPr bwMode="auto">
          <a:xfrm>
            <a:off x="5842000" y="3009900"/>
            <a:ext cx="2995613" cy="1905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315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 Differences between Efficacy RCTs 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and Pragmatic </a:t>
            </a:r>
            <a:r>
              <a:rPr lang="en-US" dirty="0" smtClean="0">
                <a:solidFill>
                  <a:schemeClr val="accent6"/>
                </a:solidFill>
              </a:rPr>
              <a:t>Studies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4069"/>
              </p:ext>
            </p:extLst>
          </p:nvPr>
        </p:nvGraphicFramePr>
        <p:xfrm>
          <a:off x="228600" y="1447800"/>
          <a:ext cx="8686800" cy="51347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4404"/>
                <a:gridCol w="3097211"/>
                <a:gridCol w="3675185"/>
              </a:tblGrid>
              <a:tr h="110513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A</a:t>
                      </a:r>
                      <a:r>
                        <a:rPr lang="en-US" sz="2000" baseline="0" dirty="0" smtClean="0">
                          <a:latin typeface="+mn-lt"/>
                          <a:cs typeface="Arial" pitchFamily="34" charset="0"/>
                        </a:rPr>
                        <a:t> traditional </a:t>
                      </a:r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RCT </a:t>
                      </a:r>
                      <a:r>
                        <a:rPr lang="en-US" sz="2000" baseline="0" dirty="0" smtClean="0">
                          <a:latin typeface="+mn-lt"/>
                          <a:cs typeface="Arial" pitchFamily="34" charset="0"/>
                        </a:rPr>
                        <a:t>tests a hypothesis under ideal conditions</a:t>
                      </a:r>
                      <a:endParaRPr lang="en-US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A</a:t>
                      </a:r>
                      <a:r>
                        <a:rPr lang="en-US" sz="2000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PCT compares</a:t>
                      </a:r>
                      <a:r>
                        <a:rPr lang="en-US" sz="2000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treatments</a:t>
                      </a:r>
                      <a:r>
                        <a:rPr lang="en-US" sz="2000" baseline="0" dirty="0" smtClean="0">
                          <a:latin typeface="+mn-lt"/>
                          <a:cs typeface="Arial" pitchFamily="34" charset="0"/>
                        </a:rPr>
                        <a:t> under everyday clinical conditions</a:t>
                      </a:r>
                      <a:endParaRPr lang="en-US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8163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GOALS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To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determine causes and effects of treatment</a:t>
                      </a:r>
                      <a:endParaRPr lang="en-US" sz="20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To improve practice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and inform clinical &amp; policy decisions</a:t>
                      </a:r>
                      <a:endParaRPr lang="en-US" sz="20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3738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DESIGN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Tests the intervention against placebo using </a:t>
                      </a:r>
                      <a:r>
                        <a:rPr lang="en-US" sz="2000" b="0" i="1" u="sng" dirty="0" smtClean="0">
                          <a:latin typeface="+mn-lt"/>
                          <a:cs typeface="Arial" pitchFamily="34" charset="0"/>
                        </a:rPr>
                        <a:t>rigid study protocols &amp; minimal variation</a:t>
                      </a:r>
                      <a:endParaRPr lang="en-US" sz="2000" b="0" i="1" u="sng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Tests two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or more </a:t>
                      </a:r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real-world treatments using </a:t>
                      </a:r>
                      <a:r>
                        <a:rPr lang="en-US" sz="2000" b="0" i="1" u="sng" dirty="0" smtClean="0">
                          <a:latin typeface="+mn-lt"/>
                          <a:cs typeface="Arial" pitchFamily="34" charset="0"/>
                        </a:rPr>
                        <a:t>flexible protocols &amp; local customization</a:t>
                      </a:r>
                      <a:endParaRPr lang="en-US" sz="2000" b="0" i="1" u="sng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8163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PARTICIPANTS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Highly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defined &amp; carefully selected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More representative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because eligibility criteria are l</a:t>
                      </a:r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ess strict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950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MEASURES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Require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data collection outside routine clinical care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Brief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and designed so data can be easily collected in clinical settings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950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RESULTS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Rarely relevant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to everyday practice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cs typeface="Arial" pitchFamily="34" charset="0"/>
                        </a:rPr>
                        <a:t>Useful</a:t>
                      </a:r>
                      <a:r>
                        <a:rPr lang="en-US" sz="2000" b="0" baseline="0" dirty="0" smtClean="0">
                          <a:latin typeface="+mn-lt"/>
                          <a:cs typeface="Arial" pitchFamily="34" charset="0"/>
                        </a:rPr>
                        <a:t> in everyday practice, especially clinical decision making</a:t>
                      </a:r>
                      <a:endParaRPr lang="en-US" sz="2000" b="0" dirty="0">
                        <a:latin typeface="+mn-lt"/>
                        <a:cs typeface="Arial" pitchFamily="34" charset="0"/>
                      </a:endParaRPr>
                    </a:p>
                  </a:txBody>
                  <a:tcPr marL="75679" marR="75679" marT="45742" marB="457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55"/>
          <p:cNvGrpSpPr>
            <a:grpSpLocks/>
          </p:cNvGrpSpPr>
          <p:nvPr/>
        </p:nvGrpSpPr>
        <p:grpSpPr bwMode="auto">
          <a:xfrm>
            <a:off x="627063" y="1600200"/>
            <a:ext cx="7734300" cy="3284538"/>
            <a:chOff x="755650" y="1600200"/>
            <a:chExt cx="7732713" cy="3284538"/>
          </a:xfrm>
        </p:grpSpPr>
        <p:sp>
          <p:nvSpPr>
            <p:cNvPr id="34820" name="Text Placeholder 2"/>
            <p:cNvSpPr txBox="1">
              <a:spLocks/>
            </p:cNvSpPr>
            <p:nvPr/>
          </p:nvSpPr>
          <p:spPr bwMode="auto">
            <a:xfrm>
              <a:off x="755650" y="1600200"/>
              <a:ext cx="3057323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hangingPunct="0">
                <a:buClr>
                  <a:srgbClr val="94C600"/>
                </a:buClr>
                <a:buSzPct val="76000"/>
                <a:buFont typeface="Wingdings 2" pitchFamily="18" charset="2"/>
                <a:buNone/>
              </a:pPr>
              <a:r>
                <a:rPr lang="en-US" sz="2200" b="1">
                  <a:latin typeface="Century Gothic" pitchFamily="34" charset="0"/>
                </a:rPr>
                <a:t>Traditional RCT</a:t>
              </a:r>
            </a:p>
          </p:txBody>
        </p:sp>
        <p:sp>
          <p:nvSpPr>
            <p:cNvPr id="34821" name="Text Placeholder 3"/>
            <p:cNvSpPr txBox="1">
              <a:spLocks/>
            </p:cNvSpPr>
            <p:nvPr/>
          </p:nvSpPr>
          <p:spPr bwMode="auto">
            <a:xfrm>
              <a:off x="5174958" y="1630363"/>
              <a:ext cx="2191272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hangingPunct="0">
                <a:buClr>
                  <a:srgbClr val="94C600"/>
                </a:buClr>
                <a:buSzPct val="76000"/>
                <a:buFont typeface="Wingdings 2" pitchFamily="18" charset="2"/>
                <a:buNone/>
              </a:pPr>
              <a:r>
                <a:rPr lang="en-US" sz="2200" b="1" dirty="0" smtClean="0">
                  <a:latin typeface="Century Gothic" pitchFamily="34" charset="0"/>
                </a:rPr>
                <a:t>Pragmatic Control Trial</a:t>
              </a:r>
              <a:endParaRPr lang="en-US" sz="2200" b="1" dirty="0">
                <a:latin typeface="Century Gothic" pitchFamily="34" charset="0"/>
              </a:endParaRPr>
            </a:p>
          </p:txBody>
        </p:sp>
        <p:pic>
          <p:nvPicPr>
            <p:cNvPr id="28678" name="Picture 2" descr="C:\Users\coronadogl\AppData\Local\Microsoft\Windows\Temporary Internet Files\Content.IE5\PHLPNI3H\MC900356045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1060430" y="2590800"/>
              <a:ext cx="1828679" cy="195262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7" name="Right Brace 6"/>
            <p:cNvSpPr/>
            <p:nvPr/>
          </p:nvSpPr>
          <p:spPr bwMode="auto">
            <a:xfrm>
              <a:off x="2203153" y="4343400"/>
              <a:ext cx="152369" cy="381000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2507890" y="4357688"/>
              <a:ext cx="1766524" cy="430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Efficacy, among a defined subset</a:t>
              </a:r>
            </a:p>
          </p:txBody>
        </p:sp>
        <p:sp>
          <p:nvSpPr>
            <p:cNvPr id="9" name="Right Brace 8"/>
            <p:cNvSpPr/>
            <p:nvPr/>
          </p:nvSpPr>
          <p:spPr bwMode="auto">
            <a:xfrm>
              <a:off x="2964997" y="2590800"/>
              <a:ext cx="114277" cy="457200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3079272" y="2743200"/>
              <a:ext cx="1195142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Eligible population</a:t>
              </a:r>
            </a:p>
          </p:txBody>
        </p:sp>
        <p:sp>
          <p:nvSpPr>
            <p:cNvPr id="11" name="Right Brace 10"/>
            <p:cNvSpPr/>
            <p:nvPr/>
          </p:nvSpPr>
          <p:spPr bwMode="auto">
            <a:xfrm>
              <a:off x="2660259" y="3389313"/>
              <a:ext cx="76184" cy="801687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3041181" y="3403600"/>
              <a:ext cx="1533210" cy="430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Exclusions, non-response, etc.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4871192" y="2952750"/>
              <a:ext cx="1676056" cy="1581150"/>
            </a:xfrm>
            <a:prstGeom prst="flowChartMagneticDisk">
              <a:avLst/>
            </a:prstGeom>
            <a:solidFill>
              <a:schemeClr val="accent2"/>
            </a:solidFill>
            <a:ln w="762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4" name="Flowchart: Connector 13"/>
            <p:cNvSpPr/>
            <p:nvPr/>
          </p:nvSpPr>
          <p:spPr bwMode="auto">
            <a:xfrm>
              <a:off x="5656844" y="26384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728266" y="2795588"/>
              <a:ext cx="103167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6" name="Flowchart: Connector 15"/>
            <p:cNvSpPr/>
            <p:nvPr/>
          </p:nvSpPr>
          <p:spPr bwMode="auto">
            <a:xfrm>
              <a:off x="5923489" y="27908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7" name="Flowchart: Connector 16"/>
            <p:cNvSpPr/>
            <p:nvPr/>
          </p:nvSpPr>
          <p:spPr bwMode="auto">
            <a:xfrm>
              <a:off x="4996580" y="2667000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8" name="Flowchart: Connector 17"/>
            <p:cNvSpPr/>
            <p:nvPr/>
          </p:nvSpPr>
          <p:spPr bwMode="auto">
            <a:xfrm>
              <a:off x="5248940" y="2795588"/>
              <a:ext cx="103167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lowchart: Connector 18"/>
            <p:cNvSpPr/>
            <p:nvPr/>
          </p:nvSpPr>
          <p:spPr bwMode="auto">
            <a:xfrm>
              <a:off x="6140932" y="2819400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lowchart: Connector 19"/>
            <p:cNvSpPr/>
            <p:nvPr/>
          </p:nvSpPr>
          <p:spPr bwMode="auto">
            <a:xfrm>
              <a:off x="5501301" y="27908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lowchart: Connector 20"/>
            <p:cNvSpPr/>
            <p:nvPr/>
          </p:nvSpPr>
          <p:spPr bwMode="auto">
            <a:xfrm>
              <a:off x="5833020" y="26384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lowchart: Connector 21"/>
            <p:cNvSpPr/>
            <p:nvPr/>
          </p:nvSpPr>
          <p:spPr bwMode="auto">
            <a:xfrm>
              <a:off x="6242511" y="26384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lowchart: Connector 22"/>
            <p:cNvSpPr/>
            <p:nvPr/>
          </p:nvSpPr>
          <p:spPr bwMode="auto">
            <a:xfrm>
              <a:off x="6037766" y="26384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lowchart: Connector 23"/>
            <p:cNvSpPr/>
            <p:nvPr/>
          </p:nvSpPr>
          <p:spPr bwMode="auto">
            <a:xfrm>
              <a:off x="5228307" y="26384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lowchart: Connector 24"/>
            <p:cNvSpPr/>
            <p:nvPr/>
          </p:nvSpPr>
          <p:spPr bwMode="auto">
            <a:xfrm>
              <a:off x="5428291" y="26384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lowchart: Connector 25"/>
            <p:cNvSpPr/>
            <p:nvPr/>
          </p:nvSpPr>
          <p:spPr bwMode="auto">
            <a:xfrm>
              <a:off x="4947377" y="4589463"/>
              <a:ext cx="104754" cy="103187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lowchart: Connector 26"/>
            <p:cNvSpPr/>
            <p:nvPr/>
          </p:nvSpPr>
          <p:spPr bwMode="auto">
            <a:xfrm>
              <a:off x="5175930" y="4589463"/>
              <a:ext cx="104754" cy="103187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Flowchart: Connector 27"/>
            <p:cNvSpPr/>
            <p:nvPr/>
          </p:nvSpPr>
          <p:spPr bwMode="auto">
            <a:xfrm>
              <a:off x="5375914" y="4624388"/>
              <a:ext cx="104754" cy="103187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29" name="Flowchart: Connector 28"/>
            <p:cNvSpPr/>
            <p:nvPr/>
          </p:nvSpPr>
          <p:spPr bwMode="auto">
            <a:xfrm>
              <a:off x="5604467" y="4624388"/>
              <a:ext cx="104754" cy="103187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0" name="Flowchart: Connector 29"/>
            <p:cNvSpPr/>
            <p:nvPr/>
          </p:nvSpPr>
          <p:spPr bwMode="auto">
            <a:xfrm>
              <a:off x="5861589" y="46196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lowchart: Connector 30"/>
            <p:cNvSpPr/>
            <p:nvPr/>
          </p:nvSpPr>
          <p:spPr bwMode="auto">
            <a:xfrm>
              <a:off x="6132996" y="46196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6371073" y="46196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lowchart: Connector 32"/>
            <p:cNvSpPr/>
            <p:nvPr/>
          </p:nvSpPr>
          <p:spPr bwMode="auto">
            <a:xfrm>
              <a:off x="4994992" y="47720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4" name="Flowchart: Connector 33"/>
            <p:cNvSpPr/>
            <p:nvPr/>
          </p:nvSpPr>
          <p:spPr bwMode="auto">
            <a:xfrm>
              <a:off x="6266319" y="4781550"/>
              <a:ext cx="104754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5" name="Flowchart: Connector 34"/>
            <p:cNvSpPr/>
            <p:nvPr/>
          </p:nvSpPr>
          <p:spPr bwMode="auto">
            <a:xfrm>
              <a:off x="6028243" y="47720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6" name="Flowchart: Connector 35"/>
            <p:cNvSpPr/>
            <p:nvPr/>
          </p:nvSpPr>
          <p:spPr bwMode="auto">
            <a:xfrm>
              <a:off x="5761598" y="4781550"/>
              <a:ext cx="103166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7" name="Flowchart: Connector 36"/>
            <p:cNvSpPr/>
            <p:nvPr/>
          </p:nvSpPr>
          <p:spPr bwMode="auto">
            <a:xfrm>
              <a:off x="5480667" y="4781550"/>
              <a:ext cx="104754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8" name="Flowchart: Connector 37"/>
            <p:cNvSpPr/>
            <p:nvPr/>
          </p:nvSpPr>
          <p:spPr bwMode="auto">
            <a:xfrm>
              <a:off x="5175930" y="4781550"/>
              <a:ext cx="104754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39" name="Flowchart: Connector 38"/>
            <p:cNvSpPr/>
            <p:nvPr/>
          </p:nvSpPr>
          <p:spPr bwMode="auto">
            <a:xfrm>
              <a:off x="6040940" y="3073400"/>
              <a:ext cx="103166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40" name="Flowchart: Connector 39"/>
            <p:cNvSpPr/>
            <p:nvPr/>
          </p:nvSpPr>
          <p:spPr bwMode="auto">
            <a:xfrm>
              <a:off x="5813974" y="3063875"/>
              <a:ext cx="103167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41" name="Flowchart: Connector 40"/>
            <p:cNvSpPr/>
            <p:nvPr/>
          </p:nvSpPr>
          <p:spPr bwMode="auto">
            <a:xfrm>
              <a:off x="5588595" y="3044825"/>
              <a:ext cx="104754" cy="103188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42" name="Flowchart: Connector 41"/>
            <p:cNvSpPr/>
            <p:nvPr/>
          </p:nvSpPr>
          <p:spPr bwMode="auto">
            <a:xfrm>
              <a:off x="5364804" y="3048000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43" name="Right Brace 42"/>
            <p:cNvSpPr/>
            <p:nvPr/>
          </p:nvSpPr>
          <p:spPr bwMode="auto">
            <a:xfrm>
              <a:off x="6694856" y="2562225"/>
              <a:ext cx="157130" cy="533400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44" name="TextBox 68"/>
            <p:cNvSpPr txBox="1">
              <a:spLocks noChangeArrowheads="1"/>
            </p:cNvSpPr>
            <p:nvPr/>
          </p:nvSpPr>
          <p:spPr bwMode="auto">
            <a:xfrm>
              <a:off x="6928170" y="2714625"/>
              <a:ext cx="1374493" cy="430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Eligible population</a:t>
              </a:r>
            </a:p>
          </p:txBody>
        </p:sp>
        <p:sp>
          <p:nvSpPr>
            <p:cNvPr id="45" name="Right Brace 44"/>
            <p:cNvSpPr/>
            <p:nvPr/>
          </p:nvSpPr>
          <p:spPr bwMode="auto">
            <a:xfrm>
              <a:off x="6851986" y="3352800"/>
              <a:ext cx="76184" cy="801688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46" name="TextBox 72"/>
            <p:cNvSpPr txBox="1">
              <a:spLocks noChangeArrowheads="1"/>
            </p:cNvSpPr>
            <p:nvPr/>
          </p:nvSpPr>
          <p:spPr bwMode="auto">
            <a:xfrm>
              <a:off x="7004355" y="3352800"/>
              <a:ext cx="1455439" cy="6000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Exclusions, non-response, etc.</a:t>
              </a:r>
            </a:p>
          </p:txBody>
        </p:sp>
        <p:sp>
          <p:nvSpPr>
            <p:cNvPr id="47" name="TextBox 73"/>
            <p:cNvSpPr txBox="1">
              <a:spLocks noChangeArrowheads="1"/>
            </p:cNvSpPr>
            <p:nvPr/>
          </p:nvSpPr>
          <p:spPr bwMode="auto">
            <a:xfrm>
              <a:off x="6851986" y="4419600"/>
              <a:ext cx="1636377" cy="430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charset="0"/>
                </a:defRPr>
              </a:lvl9pPr>
            </a:lstStyle>
            <a:p>
              <a:pPr marL="212269" indent="-212269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r>
                <a:rPr 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Effectiveness, in a broad subset</a:t>
              </a:r>
            </a:p>
          </p:txBody>
        </p:sp>
        <p:sp>
          <p:nvSpPr>
            <p:cNvPr id="48" name="Right Brace 47"/>
            <p:cNvSpPr/>
            <p:nvPr/>
          </p:nvSpPr>
          <p:spPr bwMode="auto">
            <a:xfrm>
              <a:off x="6699617" y="4495800"/>
              <a:ext cx="152369" cy="381000"/>
            </a:xfrm>
            <a:prstGeom prst="rightBrac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Text" lastClr="000000"/>
                </a:solidFill>
                <a:latin typeface="Century Gothic"/>
                <a:ea typeface="+mn-ea"/>
              </a:endParaRPr>
            </a:p>
          </p:txBody>
        </p:sp>
        <p:sp>
          <p:nvSpPr>
            <p:cNvPr id="49" name="Flowchart: Connector 48"/>
            <p:cNvSpPr/>
            <p:nvPr/>
          </p:nvSpPr>
          <p:spPr bwMode="auto">
            <a:xfrm>
              <a:off x="5023561" y="284797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50" name="Flowchart: Connector 49"/>
            <p:cNvSpPr/>
            <p:nvPr/>
          </p:nvSpPr>
          <p:spPr bwMode="auto">
            <a:xfrm>
              <a:off x="5075938" y="3095625"/>
              <a:ext cx="103166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51" name="Flowchart: Connector 50"/>
            <p:cNvSpPr/>
            <p:nvPr/>
          </p:nvSpPr>
          <p:spPr bwMode="auto">
            <a:xfrm>
              <a:off x="6342503" y="284797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52" name="Flowchart: Connector 51"/>
            <p:cNvSpPr/>
            <p:nvPr/>
          </p:nvSpPr>
          <p:spPr bwMode="auto">
            <a:xfrm>
              <a:off x="6290126" y="3095625"/>
              <a:ext cx="104754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  <p:sp>
          <p:nvSpPr>
            <p:cNvPr id="53" name="Flowchart: Connector 52"/>
            <p:cNvSpPr/>
            <p:nvPr/>
          </p:nvSpPr>
          <p:spPr bwMode="auto">
            <a:xfrm>
              <a:off x="6410751" y="2638425"/>
              <a:ext cx="103167" cy="104775"/>
            </a:xfrm>
            <a:prstGeom prst="flowChartConnector">
              <a:avLst/>
            </a:prstGeom>
            <a:solidFill>
              <a:sysClr val="windowText" lastClr="000000"/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charset="0"/>
                <a:buChar char="l"/>
                <a:defRPr/>
              </a:pPr>
              <a:endParaRPr lang="en-US" kern="0" dirty="0">
                <a:solidFill>
                  <a:sysClr val="window" lastClr="FFFFFF"/>
                </a:solidFill>
                <a:latin typeface="Century Gothic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152400"/>
            <a:ext cx="731520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PCTs:  Fewer Exclusions Allow for a Broader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Subset of Settings, Staff, and </a:t>
            </a:r>
            <a:r>
              <a:rPr lang="en-US" dirty="0" smtClean="0">
                <a:solidFill>
                  <a:schemeClr val="accent6"/>
                </a:solidFill>
              </a:rPr>
              <a:t>Participants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51" y="5861051"/>
            <a:ext cx="7315200" cy="6159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itchFamily="34" charset="0"/>
              </a:rPr>
              <a:t>Figure provided by Gloria Coronado, PhD, Kaiser Permanente Center for Health Research</a:t>
            </a:r>
          </a:p>
          <a:p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/>
          <p:nvPr/>
        </p:nvSpPr>
        <p:spPr>
          <a:xfrm>
            <a:off x="1731963" y="1731963"/>
            <a:ext cx="6632575" cy="4000500"/>
          </a:xfrm>
          <a:prstGeom prst="rect">
            <a:avLst/>
          </a:prstGeom>
          <a:noFill/>
          <a:ln>
            <a:noFill/>
          </a:ln>
        </p:spPr>
        <p:txBody>
          <a:bodyPr lIns="82054" tIns="41027" rIns="82054" bIns="41027"/>
          <a:lstStyle/>
          <a:p>
            <a:pPr marL="288476" indent="-288476" defTabSz="820540" eaLnBrk="0" fontAlgn="auto" hangingPunct="0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500" b="1" kern="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>
                <a:solidFill>
                  <a:schemeClr val="accent6"/>
                </a:solidFill>
              </a:rPr>
              <a:t>Pragmatic Study Methods:</a:t>
            </a:r>
            <a:br>
              <a:rPr lang="en-US" sz="4000" dirty="0">
                <a:solidFill>
                  <a:schemeClr val="accent6"/>
                </a:solidFill>
              </a:rPr>
            </a:br>
            <a:r>
              <a:rPr lang="en-US" sz="4000" dirty="0">
                <a:solidFill>
                  <a:schemeClr val="accent6"/>
                </a:solidFill>
              </a:rPr>
              <a:t>Key </a:t>
            </a:r>
            <a:r>
              <a:rPr lang="en-US" sz="4000" dirty="0" smtClean="0">
                <a:solidFill>
                  <a:schemeClr val="accent6"/>
                </a:solidFill>
              </a:rPr>
              <a:t>Characteristics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1566247"/>
            <a:ext cx="7315200" cy="5139353"/>
          </a:xfrm>
        </p:spPr>
        <p:txBody>
          <a:bodyPr/>
          <a:lstStyle/>
          <a:p>
            <a:pPr marL="288476" indent="-288476" defTabSz="820540" fontAlgn="auto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Questions from and important to stakeholders</a:t>
            </a:r>
          </a:p>
          <a:p>
            <a:pPr marL="288476" indent="-288476" defTabSz="820540" fontAlgn="auto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Multiple, heterogeneous settings</a:t>
            </a:r>
          </a:p>
          <a:p>
            <a:pPr marL="288476" indent="-288476" defTabSz="820540" fontAlgn="auto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Diverse populations</a:t>
            </a:r>
          </a:p>
          <a:p>
            <a:pPr marL="288476" indent="-288476" defTabSz="820540" fontAlgn="auto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Comparison conditions are real-world 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alternatives</a:t>
            </a:r>
          </a:p>
          <a:p>
            <a:pPr marL="288476" indent="-288476" defTabSz="820540" fontAlgn="auto">
              <a:lnSpc>
                <a:spcPct val="90000"/>
              </a:lnSpc>
              <a:spcBef>
                <a:spcPts val="2423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Multiple outcomes important to decision and policy makers</a:t>
            </a: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Thorpe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KE et al., </a:t>
            </a:r>
            <a:r>
              <a:rPr lang="en-US" sz="1600" i="1" dirty="0">
                <a:solidFill>
                  <a:srgbClr val="000000"/>
                </a:solidFill>
                <a:latin typeface="Arial Narrow" pitchFamily="34" charset="0"/>
              </a:rPr>
              <a:t>Can Med </a:t>
            </a:r>
            <a:r>
              <a:rPr lang="en-US" sz="1600" i="1" dirty="0" err="1">
                <a:solidFill>
                  <a:srgbClr val="000000"/>
                </a:solidFill>
                <a:latin typeface="Arial Narrow" pitchFamily="34" charset="0"/>
              </a:rPr>
              <a:t>Assoc</a:t>
            </a:r>
            <a:r>
              <a:rPr lang="en-US" sz="1600" i="1" dirty="0">
                <a:solidFill>
                  <a:srgbClr val="000000"/>
                </a:solidFill>
                <a:latin typeface="Arial Narrow" pitchFamily="34" charset="0"/>
              </a:rPr>
              <a:t> J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, 2009;180:E47-57</a:t>
            </a: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Tunis SR et al. Practical clinical trials…</a:t>
            </a:r>
            <a:r>
              <a:rPr lang="en-US" sz="1600" i="1" dirty="0">
                <a:solidFill>
                  <a:srgbClr val="000000"/>
                </a:solidFill>
                <a:latin typeface="Arial Narrow" pitchFamily="34" charset="0"/>
              </a:rPr>
              <a:t>JAMA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2003;290:1624-1632</a:t>
            </a:r>
          </a:p>
          <a:p>
            <a:pPr marL="0" indent="0" defTabSz="819150">
              <a:lnSpc>
                <a:spcPct val="90000"/>
              </a:lnSpc>
              <a:spcBef>
                <a:spcPts val="27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Glasgow RE et al. Practical clinical trials…</a:t>
            </a:r>
            <a:r>
              <a:rPr lang="en-US" sz="1600" i="1" dirty="0">
                <a:solidFill>
                  <a:srgbClr val="000000"/>
                </a:solidFill>
                <a:latin typeface="Arial Narrow" pitchFamily="34" charset="0"/>
              </a:rPr>
              <a:t>Med Care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2005;43(6):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551-557</a:t>
            </a: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chemeClr val="accent6"/>
                </a:solidFill>
              </a:rPr>
              <a:t>Take-Home Messages:  Benefits of PCTs for</a:t>
            </a:r>
            <a:br>
              <a:rPr lang="en-US" sz="3600" dirty="0">
                <a:solidFill>
                  <a:schemeClr val="accent6"/>
                </a:solidFill>
              </a:rPr>
            </a:br>
            <a:r>
              <a:rPr lang="en-US" sz="3600" dirty="0">
                <a:solidFill>
                  <a:schemeClr val="accent6"/>
                </a:solidFill>
              </a:rPr>
              <a:t>Health Systems, Patients, and </a:t>
            </a:r>
            <a:r>
              <a:rPr lang="en-US" sz="3600" dirty="0" smtClean="0">
                <a:solidFill>
                  <a:schemeClr val="accent6"/>
                </a:solidFill>
              </a:rPr>
              <a:t>Providers</a:t>
            </a:r>
            <a:endParaRPr lang="en-US" sz="36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83191"/>
              </p:ext>
            </p:extLst>
          </p:nvPr>
        </p:nvGraphicFramePr>
        <p:xfrm>
          <a:off x="453735" y="15240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266700" y="585788"/>
            <a:ext cx="8610600" cy="6248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5" name="Up-Down Arrow 24"/>
          <p:cNvSpPr/>
          <p:nvPr/>
        </p:nvSpPr>
        <p:spPr>
          <a:xfrm rot="2229063">
            <a:off x="3478213" y="1876425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" name="Up-Down Arrow 25"/>
          <p:cNvSpPr/>
          <p:nvPr/>
        </p:nvSpPr>
        <p:spPr>
          <a:xfrm rot="5400000">
            <a:off x="4327525" y="3300413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b="1"/>
          </a:p>
        </p:txBody>
      </p:sp>
      <p:sp>
        <p:nvSpPr>
          <p:cNvPr id="27" name="Up-Down Arrow 26"/>
          <p:cNvSpPr/>
          <p:nvPr/>
        </p:nvSpPr>
        <p:spPr>
          <a:xfrm rot="19332619">
            <a:off x="5530850" y="1881188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609600" y="3600450"/>
            <a:ext cx="2971800" cy="12303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n-ea"/>
                <a:cs typeface="Arial" pitchFamily="34" charset="0"/>
              </a:rPr>
              <a:t>Participatory Implementation Process</a:t>
            </a:r>
          </a:p>
          <a:p>
            <a:pPr algn="ctr" eaLnBrk="0" hangingPunct="0">
              <a:defRPr/>
            </a:pPr>
            <a:r>
              <a:rPr lang="en-US" sz="1400" dirty="0">
                <a:latin typeface="Arial" pitchFamily="34" charset="0"/>
                <a:ea typeface="+mn-ea"/>
                <a:cs typeface="Arial" pitchFamily="34" charset="0"/>
              </a:rPr>
              <a:t>(e.g., stakeholder engagement; CBPR; team-based science; patient centered)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600450"/>
            <a:ext cx="2971800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ＭＳ Ｐゴシック" pitchFamily="1" charset="-128"/>
                <a:cs typeface="Arial" pitchFamily="34" charset="0"/>
              </a:rPr>
              <a:t>Practical Progress Measures</a:t>
            </a:r>
            <a:endParaRPr lang="en-US" sz="1600" dirty="0"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US" sz="1400" dirty="0">
                <a:latin typeface="Arial" pitchFamily="34" charset="0"/>
                <a:ea typeface="ＭＳ Ｐゴシック" pitchFamily="1" charset="-128"/>
                <a:cs typeface="Arial" pitchFamily="34" charset="0"/>
              </a:rPr>
              <a:t>(e.g., actionable &amp; longitudinal measures)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838200"/>
            <a:ext cx="320040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n-ea"/>
                <a:cs typeface="Arial" pitchFamily="34" charset="0"/>
              </a:rPr>
              <a:t>Intervention Program/Policy</a:t>
            </a:r>
            <a:r>
              <a:rPr lang="en-US" sz="1800" b="1" dirty="0"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1800" b="1" dirty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b="1" i="1" dirty="0">
                <a:latin typeface="Arial" pitchFamily="34" charset="0"/>
                <a:ea typeface="+mn-ea"/>
                <a:cs typeface="Arial" pitchFamily="34" charset="0"/>
              </a:rPr>
              <a:t>(Prevention or Treatment)</a:t>
            </a:r>
          </a:p>
          <a:p>
            <a:pPr algn="ctr" eaLnBrk="0" hangingPunct="0">
              <a:defRPr/>
            </a:pPr>
            <a:r>
              <a:rPr lang="en-US" sz="1400" dirty="0">
                <a:latin typeface="Arial" pitchFamily="34" charset="0"/>
                <a:ea typeface="+mn-ea"/>
                <a:cs typeface="Arial" pitchFamily="34" charset="0"/>
              </a:rPr>
              <a:t>(e.g., key components; principles; guidebook; internal &amp; external validity)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057400" y="4800600"/>
          <a:ext cx="5394325" cy="1371600"/>
        </p:xfrm>
        <a:graphic>
          <a:graphicData uri="http://schemas.openxmlformats.org/drawingml/2006/table">
            <a:tbl>
              <a:tblPr/>
              <a:tblGrid>
                <a:gridCol w="2667000"/>
                <a:gridCol w="2727325"/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Multi-Level Context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Intrapersonal/Biological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Policy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Interpersonal/Family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Community/Economic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Organizational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1000"/>
                        <a:buFont typeface="Arial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Social/Environment/History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1" name="TextBox 19"/>
          <p:cNvSpPr txBox="1">
            <a:spLocks noChangeArrowheads="1"/>
          </p:cNvSpPr>
          <p:nvPr/>
        </p:nvSpPr>
        <p:spPr bwMode="auto">
          <a:xfrm rot="-3191254">
            <a:off x="2815432" y="2340769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Feedback</a:t>
            </a:r>
          </a:p>
        </p:txBody>
      </p:sp>
      <p:sp>
        <p:nvSpPr>
          <p:cNvPr id="42002" name="TextBox 20"/>
          <p:cNvSpPr txBox="1">
            <a:spLocks noChangeArrowheads="1"/>
          </p:cNvSpPr>
          <p:nvPr/>
        </p:nvSpPr>
        <p:spPr bwMode="auto">
          <a:xfrm rot="3130125">
            <a:off x="5353844" y="2497932"/>
            <a:ext cx="1470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Feedback</a:t>
            </a:r>
          </a:p>
        </p:txBody>
      </p:sp>
      <p:sp>
        <p:nvSpPr>
          <p:cNvPr id="42003" name="TextBox 21"/>
          <p:cNvSpPr txBox="1">
            <a:spLocks noChangeArrowheads="1"/>
          </p:cNvSpPr>
          <p:nvPr/>
        </p:nvSpPr>
        <p:spPr bwMode="auto">
          <a:xfrm>
            <a:off x="3856038" y="4316413"/>
            <a:ext cx="1400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>
                <a:latin typeface="Arial" pitchFamily="34" charset="0"/>
              </a:rPr>
              <a:t>Feedback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886200" y="2641600"/>
            <a:ext cx="1524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n-ea"/>
                <a:cs typeface="Arial" pitchFamily="34" charset="0"/>
              </a:rPr>
              <a:t>Evidence</a:t>
            </a:r>
          </a:p>
        </p:txBody>
      </p:sp>
      <p:sp>
        <p:nvSpPr>
          <p:cNvPr id="9237" name="Oval 29"/>
          <p:cNvSpPr>
            <a:spLocks noChangeArrowheads="1"/>
          </p:cNvSpPr>
          <p:nvPr/>
        </p:nvSpPr>
        <p:spPr bwMode="auto">
          <a:xfrm>
            <a:off x="3619500" y="3022600"/>
            <a:ext cx="2112963" cy="4349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n-ea"/>
                <a:cs typeface="Arial" pitchFamily="34" charset="0"/>
              </a:rPr>
              <a:t>Stakeholders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04800"/>
            <a:ext cx="7315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Evidence Integration Triangle (EIT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492582"/>
            <a:ext cx="7315200" cy="3791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cs typeface="Arial" pitchFamily="34" charset="0"/>
              </a:rPr>
              <a:t>Glasgow RE, Green LW, Taylor MV, </a:t>
            </a:r>
            <a:r>
              <a:rPr lang="en-US" sz="1600" dirty="0" err="1">
                <a:cs typeface="Arial" pitchFamily="34" charset="0"/>
              </a:rPr>
              <a:t>Stange</a:t>
            </a:r>
            <a:r>
              <a:rPr lang="en-US" sz="1600" dirty="0">
                <a:cs typeface="Arial" pitchFamily="34" charset="0"/>
              </a:rPr>
              <a:t> KC. AJ </a:t>
            </a:r>
            <a:r>
              <a:rPr lang="en-US" sz="1600" dirty="0" err="1">
                <a:cs typeface="Arial" pitchFamily="34" charset="0"/>
              </a:rPr>
              <a:t>Prev</a:t>
            </a:r>
            <a:r>
              <a:rPr lang="en-US" sz="1600" dirty="0">
                <a:cs typeface="Arial" pitchFamily="34" charset="0"/>
              </a:rPr>
              <a:t> Med 2012;42(6):</a:t>
            </a:r>
            <a:r>
              <a:rPr lang="en-US" sz="1600" dirty="0" smtClean="0">
                <a:cs typeface="Arial" pitchFamily="34" charset="0"/>
              </a:rPr>
              <a:t>646-654</a:t>
            </a: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EIT </a:t>
            </a:r>
            <a:r>
              <a:rPr lang="en-US" sz="4000" dirty="0" smtClean="0">
                <a:solidFill>
                  <a:schemeClr val="accent6"/>
                </a:solidFill>
                <a:latin typeface="Arial Narrow" pitchFamily="34" charset="0"/>
              </a:rPr>
              <a:t>Conclusions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The evidence-based movement is a good start, </a:t>
            </a:r>
            <a:br>
              <a:rPr lang="en-US" sz="2800" dirty="0" smtClean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but only gets us so far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To make greater progress, two other elements </a:t>
            </a:r>
            <a:br>
              <a:rPr lang="en-US" sz="2800" dirty="0" smtClean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also need attention:</a:t>
            </a:r>
          </a:p>
          <a:p>
            <a:pPr lvl="2" eaLnBrk="1" hangingPunct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n-US" dirty="0" smtClean="0"/>
              <a:t>Practical MEASURES to track progress and </a:t>
            </a:r>
          </a:p>
          <a:p>
            <a:pPr lvl="2" eaLnBrk="1" hangingPunct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n-US" dirty="0" smtClean="0"/>
              <a:t>Implementation PROCESSES that use partnership principles</a:t>
            </a:r>
          </a:p>
          <a:p>
            <a:pPr lvl="2" eaLnBrk="1" hangingPunct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n-US" dirty="0" smtClean="0"/>
              <a:t>These 3 legs of the </a:t>
            </a:r>
            <a:r>
              <a:rPr lang="ja-JP" altLang="en-US" dirty="0" smtClean="0"/>
              <a:t>“</a:t>
            </a:r>
            <a:r>
              <a:rPr lang="en-US" altLang="ja-JP" dirty="0" smtClean="0">
                <a:cs typeface="Arial" pitchFamily="34" charset="0"/>
              </a:rPr>
              <a:t>EIT</a:t>
            </a:r>
            <a:r>
              <a:rPr lang="ja-JP" altLang="en-US" dirty="0" smtClean="0"/>
              <a:t>”</a:t>
            </a:r>
            <a:r>
              <a:rPr lang="en-US" altLang="ja-JP" dirty="0" smtClean="0">
                <a:cs typeface="Arial" pitchFamily="34" charset="0"/>
              </a:rPr>
              <a:t> are each necessary but not sufficient by themselves</a:t>
            </a:r>
          </a:p>
          <a:p>
            <a:pPr marL="914400" lvl="2" indent="0" eaLnBrk="1" hangingPunct="1">
              <a:spcBef>
                <a:spcPts val="1200"/>
              </a:spcBef>
              <a:buClr>
                <a:srgbClr val="002060"/>
              </a:buClr>
              <a:buNone/>
            </a:pPr>
            <a:endParaRPr lang="en-US" altLang="ja-JP" dirty="0" smtClean="0">
              <a:cs typeface="Arial" pitchFamily="34" charset="0"/>
            </a:endParaRPr>
          </a:p>
          <a:p>
            <a:pPr marL="914400" lvl="2" indent="-914400" eaLnBrk="1" hangingPunct="1">
              <a:spcBef>
                <a:spcPts val="1200"/>
              </a:spcBef>
              <a:buClr>
                <a:srgbClr val="002060"/>
              </a:buClr>
              <a:buNone/>
            </a:pPr>
            <a:r>
              <a:rPr lang="en-US" dirty="0" smtClean="0">
                <a:cs typeface="Arial" pitchFamily="34" charset="0"/>
                <a:hlinkClick r:id="rId3"/>
              </a:rPr>
              <a:t>http</a:t>
            </a:r>
            <a:r>
              <a:rPr lang="en-US" dirty="0">
                <a:cs typeface="Arial" pitchFamily="34" charset="0"/>
                <a:hlinkClick r:id="rId3"/>
              </a:rPr>
              <a:t>://</a:t>
            </a:r>
            <a:r>
              <a:rPr lang="en-US" dirty="0" smtClean="0">
                <a:cs typeface="Arial" pitchFamily="34" charset="0"/>
                <a:hlinkClick r:id="rId3"/>
              </a:rPr>
              <a:t>cancercontrol-dev.cancer.gov/IS/presentations</a:t>
            </a:r>
            <a:r>
              <a:rPr lang="en-US" dirty="0" smtClean="0">
                <a:cs typeface="Arial" pitchFamily="34" charset="0"/>
              </a:rPr>
              <a:t> </a:t>
            </a:r>
            <a:endParaRPr lang="en-US" dirty="0">
              <a:cs typeface="Arial" pitchFamily="34" charset="0"/>
            </a:endParaRPr>
          </a:p>
          <a:p>
            <a:pPr marL="914400" lvl="2" indent="0" eaLnBrk="1" hangingPunct="1">
              <a:spcBef>
                <a:spcPts val="1200"/>
              </a:spcBef>
              <a:buClr>
                <a:srgbClr val="002060"/>
              </a:buClr>
              <a:buNone/>
            </a:pPr>
            <a:endParaRPr lang="en-US" altLang="ja-JP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Arial Narrow" pitchFamily="34" charset="0"/>
              </a:rPr>
              <a:t>Practical Measures Criteria—For Use in</a:t>
            </a:r>
            <a:br>
              <a:rPr lang="en-US" sz="2800" dirty="0">
                <a:solidFill>
                  <a:schemeClr val="accent6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Arial Narrow" pitchFamily="34" charset="0"/>
              </a:rPr>
              <a:t>Real-World Settings and Pragmatic </a:t>
            </a:r>
            <a:r>
              <a:rPr lang="en-US" sz="2800" dirty="0" smtClean="0">
                <a:solidFill>
                  <a:schemeClr val="accent6"/>
                </a:solidFill>
                <a:latin typeface="Arial Narrow" pitchFamily="34" charset="0"/>
              </a:rPr>
              <a:t>Research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50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80000"/>
              </a:lnSpc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sz="2300" b="1" u="sng" dirty="0" smtClean="0">
                <a:cs typeface="Arial" pitchFamily="34" charset="0"/>
              </a:rPr>
              <a:t>Required Criteria</a:t>
            </a:r>
            <a:endParaRPr lang="en-US" sz="2300" b="1" dirty="0" smtClean="0">
              <a:cs typeface="Arial" pitchFamily="34" charset="0"/>
            </a:endParaRPr>
          </a:p>
          <a:p>
            <a:pPr marL="457200" indent="225425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300" dirty="0" smtClean="0">
                <a:cs typeface="Arial" pitchFamily="34" charset="0"/>
              </a:rPr>
              <a:t>Important to stakeholders</a:t>
            </a:r>
          </a:p>
          <a:p>
            <a:pPr marL="457200" lvl="1" indent="225425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Burden is low to moderate</a:t>
            </a:r>
          </a:p>
          <a:p>
            <a:pPr marL="457200" lvl="1" indent="225425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Sensitive to change</a:t>
            </a:r>
          </a:p>
          <a:p>
            <a:pPr marL="457200" lvl="1" indent="225425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Actionable</a:t>
            </a:r>
          </a:p>
          <a:p>
            <a:pPr marL="914400" lvl="1" indent="-231775" eaLnBrk="1" hangingPunct="1">
              <a:lnSpc>
                <a:spcPct val="80000"/>
              </a:lnSpc>
              <a:buClr>
                <a:srgbClr val="222268"/>
              </a:buClr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300" b="1" dirty="0" smtClean="0">
                <a:cs typeface="Arial" pitchFamily="34" charset="0"/>
              </a:rPr>
              <a:t>2.  </a:t>
            </a:r>
            <a:r>
              <a:rPr lang="en-US" sz="2300" b="1" u="sng" dirty="0" smtClean="0">
                <a:cs typeface="Arial" pitchFamily="34" charset="0"/>
              </a:rPr>
              <a:t>Additional Criteria</a:t>
            </a:r>
          </a:p>
          <a:p>
            <a:pPr marL="682625" lvl="1" indent="-220663" eaLnBrk="1" hangingPunct="1">
              <a:lnSpc>
                <a:spcPct val="80000"/>
              </a:lnSpc>
              <a:spcBef>
                <a:spcPct val="3000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Broadly applicable, has norms to interpret</a:t>
            </a:r>
            <a:endParaRPr lang="en-US" sz="2300" dirty="0" smtClean="0"/>
          </a:p>
          <a:p>
            <a:pPr marL="682625" lvl="1" indent="-220663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Low probability of harm</a:t>
            </a:r>
          </a:p>
          <a:p>
            <a:pPr marL="682625" lvl="1" indent="-220663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Addresses public health goal(s)</a:t>
            </a:r>
          </a:p>
          <a:p>
            <a:pPr marL="682625" lvl="1" indent="-220663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200" dirty="0" smtClean="0"/>
              <a:t>Related to theory or model</a:t>
            </a:r>
          </a:p>
          <a:p>
            <a:pPr marL="682625" lvl="1" indent="-220663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ja-JP" altLang="en-US" sz="2200" dirty="0" smtClean="0"/>
              <a:t>“</a:t>
            </a:r>
            <a:r>
              <a:rPr lang="en-US" altLang="ja-JP" sz="2200" dirty="0" smtClean="0">
                <a:cs typeface="Arial" pitchFamily="34" charset="0"/>
              </a:rPr>
              <a:t>Maps</a:t>
            </a:r>
            <a:r>
              <a:rPr lang="ja-JP" altLang="en-US" sz="2200" dirty="0" smtClean="0"/>
              <a:t>”</a:t>
            </a:r>
            <a:r>
              <a:rPr lang="en-US" altLang="ja-JP" sz="2200" dirty="0" smtClean="0">
                <a:cs typeface="Arial" pitchFamily="34" charset="0"/>
              </a:rPr>
              <a:t> to </a:t>
            </a:r>
            <a:r>
              <a:rPr lang="ja-JP" altLang="en-US" sz="2200" dirty="0" smtClean="0"/>
              <a:t>“</a:t>
            </a:r>
            <a:r>
              <a:rPr lang="en-US" altLang="ja-JP" sz="2200" dirty="0" smtClean="0">
                <a:cs typeface="Arial" pitchFamily="34" charset="0"/>
              </a:rPr>
              <a:t>gold standard</a:t>
            </a:r>
            <a:r>
              <a:rPr lang="ja-JP" altLang="en-US" sz="2200" dirty="0" smtClean="0"/>
              <a:t>”</a:t>
            </a:r>
            <a:r>
              <a:rPr lang="en-US" altLang="ja-JP" sz="2200" dirty="0" smtClean="0">
                <a:cs typeface="Arial" pitchFamily="34" charset="0"/>
              </a:rPr>
              <a:t> metric or measure</a:t>
            </a:r>
          </a:p>
          <a:p>
            <a:pPr marL="682625" lvl="1" indent="-220663" eaLnBrk="1" hangingPunct="1">
              <a:lnSpc>
                <a:spcPct val="80000"/>
              </a:lnSpc>
              <a:buClr>
                <a:srgbClr val="002060"/>
              </a:buClr>
              <a:buFont typeface="Arial" pitchFamily="34" charset="0"/>
              <a:buChar char="•"/>
            </a:pPr>
            <a:endParaRPr lang="en-US" sz="2200" b="1" dirty="0" smtClean="0">
              <a:latin typeface="Arial Narrow" pitchFamily="34" charset="0"/>
              <a:cs typeface="Arial" pitchFamily="34" charset="0"/>
            </a:endParaRPr>
          </a:p>
          <a:p>
            <a:pPr marL="461962" lvl="1" indent="0" eaLnBrk="1" hangingPunct="1">
              <a:lnSpc>
                <a:spcPct val="80000"/>
              </a:lnSpc>
              <a:buClr>
                <a:srgbClr val="002060"/>
              </a:buClr>
              <a:buNone/>
            </a:pPr>
            <a:endParaRPr lang="en-US" sz="2200" b="1" dirty="0">
              <a:latin typeface="Arial Narrow" pitchFamily="34" charset="0"/>
              <a:cs typeface="Arial" pitchFamily="34" charset="0"/>
            </a:endParaRPr>
          </a:p>
          <a:p>
            <a:pPr marL="0" lvl="1" indent="0" eaLnBrk="1" hangingPunct="1">
              <a:lnSpc>
                <a:spcPct val="80000"/>
              </a:lnSpc>
              <a:buClr>
                <a:srgbClr val="002060"/>
              </a:buClr>
              <a:buNone/>
            </a:pPr>
            <a:r>
              <a:rPr lang="en-US" sz="2000" dirty="0" smtClean="0">
                <a:latin typeface="Arial Narrow" pitchFamily="34" charset="0"/>
              </a:rPr>
              <a:t>Glasgow</a:t>
            </a:r>
            <a:r>
              <a:rPr lang="en-US" sz="2000" dirty="0">
                <a:latin typeface="Arial Narrow" pitchFamily="34" charset="0"/>
              </a:rPr>
              <a:t>, R. E. &amp; Riley, W. T. Pragmatic measures…</a:t>
            </a:r>
            <a:r>
              <a:rPr lang="en-US" sz="2000" i="1" dirty="0">
                <a:latin typeface="Arial Narrow" pitchFamily="34" charset="0"/>
              </a:rPr>
              <a:t> Am J </a:t>
            </a:r>
            <a:r>
              <a:rPr lang="en-US" sz="2000" i="1" dirty="0" err="1">
                <a:latin typeface="Arial Narrow" pitchFamily="34" charset="0"/>
              </a:rPr>
              <a:t>Prev</a:t>
            </a:r>
            <a:r>
              <a:rPr lang="en-US" sz="2000" i="1" dirty="0">
                <a:latin typeface="Arial Narrow" pitchFamily="34" charset="0"/>
              </a:rPr>
              <a:t> Med </a:t>
            </a:r>
            <a:r>
              <a:rPr lang="en-US" sz="2000" i="1" dirty="0" smtClean="0">
                <a:latin typeface="Arial Narrow" pitchFamily="34" charset="0"/>
              </a:rPr>
              <a:t>2013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4" descr="Albert Einstein at a blackboard." title="Albert Einst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81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6400800" cy="3352800"/>
          </a:xfrm>
        </p:spPr>
        <p:txBody>
          <a:bodyPr/>
          <a:lstStyle/>
          <a:p>
            <a:pPr algn="r">
              <a:lnSpc>
                <a:spcPct val="140000"/>
              </a:lnSpc>
            </a:pPr>
            <a:r>
              <a:rPr lang="ja-JP" altLang="en-US" dirty="0">
                <a:solidFill>
                  <a:schemeClr val="accent6"/>
                </a:solidFill>
                <a:latin typeface="Arial Narrow" pitchFamily="34" charset="0"/>
              </a:rPr>
              <a:t>“</a:t>
            </a:r>
            <a:r>
              <a:rPr lang="en-US" altLang="ja-JP" dirty="0">
                <a:solidFill>
                  <a:schemeClr val="accent6"/>
                </a:solidFill>
                <a:latin typeface="Arial Narrow" pitchFamily="34" charset="0"/>
              </a:rPr>
              <a:t>The significant problems we face cannot be solved by the same level of thinking that created them.”</a:t>
            </a:r>
            <a:br>
              <a:rPr lang="en-US" altLang="ja-JP" dirty="0">
                <a:solidFill>
                  <a:schemeClr val="accent6"/>
                </a:solidFill>
                <a:latin typeface="Arial Narrow" pitchFamily="34" charset="0"/>
              </a:rPr>
            </a:b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/>
            </a:r>
            <a:b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~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.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Einstein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315200" cy="800100"/>
          </a:xfrm>
        </p:spPr>
        <p:txBody>
          <a:bodyPr/>
          <a:lstStyle/>
          <a:p>
            <a:pPr algn="ctr" eaLnBrk="1" hangingPunct="1"/>
            <a:r>
              <a:rPr lang="en-US" sz="3800" dirty="0" smtClean="0">
                <a:solidFill>
                  <a:schemeClr val="accent6"/>
                </a:solidFill>
              </a:rPr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600200" y="1409700"/>
            <a:ext cx="7315200" cy="47625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Rationale and Need for Practical Patient Report Measures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Implementation Science and Translational Perspective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Selecting Practical, Actionable Measures and Pragmatic Design for MOHR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MOHR Development, Current Status, Lessons Learned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Future Directions and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Pragmatic Example</a:t>
            </a:r>
            <a:r>
              <a:rPr lang="en-US" sz="4000" dirty="0" smtClean="0">
                <a:solidFill>
                  <a:schemeClr val="accent6"/>
                </a:solidFill>
                <a:latin typeface="Arial Narrow" pitchFamily="34" charset="0"/>
              </a:rPr>
              <a:t>: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3600" dirty="0" smtClean="0">
                <a:latin typeface="Arial Narrow" pitchFamily="34" charset="0"/>
              </a:rPr>
              <a:t>Using </a:t>
            </a:r>
            <a:r>
              <a:rPr lang="en-US" sz="3600" dirty="0">
                <a:latin typeface="Arial Narrow" pitchFamily="34" charset="0"/>
              </a:rPr>
              <a:t>Practical Measures Based </a:t>
            </a:r>
            <a:br>
              <a:rPr lang="en-US" sz="3600" dirty="0">
                <a:latin typeface="Arial Narrow" pitchFamily="34" charset="0"/>
              </a:rPr>
            </a:br>
            <a:r>
              <a:rPr lang="en-US" sz="3600" dirty="0">
                <a:latin typeface="Arial Narrow" pitchFamily="34" charset="0"/>
              </a:rPr>
              <a:t>on a Pragmatic Model </a:t>
            </a:r>
            <a:br>
              <a:rPr lang="en-US" sz="3600" dirty="0">
                <a:latin typeface="Arial Narrow" pitchFamily="34" charset="0"/>
              </a:rPr>
            </a:br>
            <a:r>
              <a:rPr lang="en-US" sz="3600" dirty="0">
                <a:latin typeface="Arial Narrow" pitchFamily="34" charset="0"/>
              </a:rPr>
              <a:t>in a Pragmatic Trial—</a:t>
            </a:r>
            <a:br>
              <a:rPr lang="en-US" sz="3600" dirty="0">
                <a:latin typeface="Arial Narrow" pitchFamily="34" charset="0"/>
              </a:rPr>
            </a:br>
            <a:r>
              <a:rPr lang="en-US" sz="3600" dirty="0">
                <a:latin typeface="Arial Narrow" pitchFamily="34" charset="0"/>
              </a:rPr>
              <a:t>The </a:t>
            </a:r>
            <a:r>
              <a:rPr lang="en-US" sz="3600" i="1" dirty="0">
                <a:latin typeface="Arial Narrow" pitchFamily="34" charset="0"/>
              </a:rPr>
              <a:t>M</a:t>
            </a:r>
            <a:r>
              <a:rPr lang="en-US" sz="3600" dirty="0">
                <a:latin typeface="Arial Narrow" pitchFamily="34" charset="0"/>
              </a:rPr>
              <a:t>y </a:t>
            </a:r>
            <a:r>
              <a:rPr lang="en-US" sz="3600" i="1" dirty="0">
                <a:latin typeface="Arial Narrow" pitchFamily="34" charset="0"/>
              </a:rPr>
              <a:t>O</a:t>
            </a:r>
            <a:r>
              <a:rPr lang="en-US" sz="3600" dirty="0">
                <a:latin typeface="Arial Narrow" pitchFamily="34" charset="0"/>
              </a:rPr>
              <a:t>wn </a:t>
            </a:r>
            <a:r>
              <a:rPr lang="en-US" sz="3600" i="1" dirty="0">
                <a:latin typeface="Arial Narrow" pitchFamily="34" charset="0"/>
              </a:rPr>
              <a:t>H</a:t>
            </a:r>
            <a:r>
              <a:rPr lang="en-US" sz="3600" dirty="0">
                <a:latin typeface="Arial Narrow" pitchFamily="34" charset="0"/>
              </a:rPr>
              <a:t>ealth </a:t>
            </a:r>
            <a:r>
              <a:rPr lang="en-US" sz="3600" i="1" dirty="0">
                <a:latin typeface="Arial Narrow" pitchFamily="34" charset="0"/>
              </a:rPr>
              <a:t>R</a:t>
            </a:r>
            <a:r>
              <a:rPr lang="en-US" sz="3600" dirty="0">
                <a:latin typeface="Arial Narrow" pitchFamily="34" charset="0"/>
              </a:rPr>
              <a:t>eport *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3600" dirty="0">
                <a:latin typeface="Arial Narrow" pitchFamily="34" charset="0"/>
              </a:rPr>
              <a:t>(MOHR Project)</a:t>
            </a:r>
          </a:p>
          <a:p>
            <a:pPr marL="0" indent="0">
              <a:spcBef>
                <a:spcPts val="1800"/>
              </a:spcBef>
              <a:buNone/>
            </a:pPr>
            <a:endParaRPr lang="en-US" sz="1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* </a:t>
            </a:r>
            <a:r>
              <a:rPr lang="en-US" sz="1800" dirty="0">
                <a:latin typeface="Arial Narrow" pitchFamily="34" charset="0"/>
              </a:rPr>
              <a:t>For general, adult primary care patients with or without </a:t>
            </a:r>
            <a:r>
              <a:rPr lang="en-US" sz="1800" dirty="0" smtClean="0">
                <a:latin typeface="Arial Narrow" pitchFamily="34" charset="0"/>
              </a:rPr>
              <a:t>disease(s)</a:t>
            </a:r>
            <a:endParaRPr lang="en-US" sz="1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3500" y="412750"/>
            <a:ext cx="9023350" cy="638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6" name="Up-Down Arrow 25"/>
          <p:cNvSpPr/>
          <p:nvPr/>
        </p:nvSpPr>
        <p:spPr>
          <a:xfrm rot="5400000">
            <a:off x="4440238" y="3589338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628650" y="4065588"/>
            <a:ext cx="3028950" cy="874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b="1" u="sng" dirty="0">
                <a:latin typeface="+mn-lt"/>
                <a:ea typeface="+mn-ea"/>
                <a:cs typeface="Arial" pitchFamily="34" charset="0"/>
              </a:rPr>
              <a:t>Participatory Implementation Process</a:t>
            </a:r>
          </a:p>
          <a:p>
            <a:pPr algn="ctr" eaLnBrk="0" hangingPunct="0">
              <a:defRPr/>
            </a:pPr>
            <a:r>
              <a:rPr lang="en-US" sz="1300" dirty="0">
                <a:solidFill>
                  <a:srgbClr val="C00000"/>
                </a:solidFill>
                <a:latin typeface="+mn-lt"/>
                <a:ea typeface="+mn-ea"/>
                <a:cs typeface="Arial" pitchFamily="34" charset="0"/>
              </a:rPr>
              <a:t>Iterative</a:t>
            </a:r>
            <a:r>
              <a:rPr lang="en-US" sz="1300" i="1" u="sng" dirty="0">
                <a:solidFill>
                  <a:srgbClr val="C00000"/>
                </a:solidFill>
                <a:latin typeface="+mn-lt"/>
                <a:ea typeface="+mn-ea"/>
                <a:cs typeface="Arial" pitchFamily="34" charset="0"/>
              </a:rPr>
              <a:t>, wiki activities </a:t>
            </a:r>
            <a:r>
              <a:rPr lang="en-US" sz="1300" dirty="0">
                <a:solidFill>
                  <a:srgbClr val="C00000"/>
                </a:solidFill>
                <a:latin typeface="+mn-lt"/>
                <a:ea typeface="+mn-ea"/>
                <a:cs typeface="Arial" pitchFamily="34" charset="0"/>
              </a:rPr>
              <a:t>to engage stakeholder </a:t>
            </a:r>
            <a:r>
              <a:rPr lang="en-US" sz="1300" dirty="0">
                <a:latin typeface="+mn-lt"/>
                <a:ea typeface="+mn-ea"/>
                <a:cs typeface="Arial" pitchFamily="34" charset="0"/>
              </a:rPr>
              <a:t>community, measurement experts and diverse perspectives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8800" y="3849688"/>
            <a:ext cx="2759075" cy="13081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 u="sng" dirty="0">
                <a:latin typeface="Arial Narrow" pitchFamily="34" charset="0"/>
              </a:rPr>
              <a:t>Practical Progress Measures</a:t>
            </a:r>
          </a:p>
          <a:p>
            <a:pPr algn="ctr" eaLnBrk="0" hangingPunct="0"/>
            <a:r>
              <a:rPr lang="en-US" sz="1300" dirty="0">
                <a:solidFill>
                  <a:srgbClr val="C00000"/>
                </a:solidFill>
                <a:latin typeface="Arial Narrow" pitchFamily="34" charset="0"/>
              </a:rPr>
              <a:t>Brief, tested, </a:t>
            </a:r>
            <a:r>
              <a:rPr lang="en-US" sz="1300" i="1" u="sng" dirty="0">
                <a:solidFill>
                  <a:srgbClr val="C00000"/>
                </a:solidFill>
                <a:latin typeface="Arial Narrow" pitchFamily="34" charset="0"/>
              </a:rPr>
              <a:t>standard patient reported data items </a:t>
            </a:r>
            <a:r>
              <a:rPr lang="en-US" sz="1300" dirty="0">
                <a:latin typeface="Arial Narrow" pitchFamily="34" charset="0"/>
              </a:rPr>
              <a:t>on health behaviors &amp; psychosocial issues—actionable and administered longitudinally to assess progress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685800"/>
            <a:ext cx="3048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b="1" u="sng" dirty="0">
                <a:latin typeface="+mn-lt"/>
                <a:ea typeface="ＭＳ Ｐゴシック" charset="-128"/>
                <a:cs typeface="Arial" pitchFamily="34" charset="0"/>
              </a:rPr>
              <a:t>Intervention Program/Policy</a:t>
            </a:r>
            <a:r>
              <a:rPr lang="en-US" sz="1800" b="1" dirty="0">
                <a:latin typeface="+mn-lt"/>
                <a:ea typeface="ＭＳ Ｐゴシック" charset="-128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ea typeface="ＭＳ Ｐゴシック" charset="-128"/>
                <a:cs typeface="Arial" pitchFamily="34" charset="0"/>
              </a:rPr>
            </a:br>
            <a:r>
              <a:rPr lang="en-US" sz="1300" dirty="0">
                <a:latin typeface="+mn-lt"/>
                <a:ea typeface="ＭＳ Ｐゴシック" charset="-128"/>
                <a:cs typeface="Arial" pitchFamily="34" charset="0"/>
              </a:rPr>
              <a:t>Evidence-based decision aids to provide feedback to both patients and health care teams for action planning and </a:t>
            </a:r>
            <a:r>
              <a:rPr lang="en-US" sz="1300" i="1" u="sng" dirty="0">
                <a:latin typeface="+mn-lt"/>
                <a:ea typeface="ＭＳ Ｐゴシック" charset="-128"/>
                <a:cs typeface="Arial" pitchFamily="34" charset="0"/>
              </a:rPr>
              <a:t>health behavior counseling</a:t>
            </a:r>
          </a:p>
          <a:p>
            <a:pPr algn="ctr" eaLnBrk="0" hangingPunct="0">
              <a:defRPr/>
            </a:pPr>
            <a:endParaRPr lang="en-US" sz="1400" dirty="0">
              <a:latin typeface="+mn-lt"/>
              <a:ea typeface="ＭＳ Ｐゴシック" charset="-128"/>
              <a:cs typeface="Arial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40484"/>
              </p:ext>
            </p:extLst>
          </p:nvPr>
        </p:nvGraphicFramePr>
        <p:xfrm>
          <a:off x="1525588" y="5178425"/>
          <a:ext cx="6332537" cy="912836"/>
        </p:xfrm>
        <a:graphic>
          <a:graphicData uri="http://schemas.openxmlformats.org/drawingml/2006/table">
            <a:tbl>
              <a:tblPr/>
              <a:tblGrid>
                <a:gridCol w="2970820"/>
                <a:gridCol w="3361717"/>
              </a:tblGrid>
              <a:tr h="3352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Multi-Level Context</a:t>
                      </a:r>
                    </a:p>
                  </a:txBody>
                  <a:tcPr marL="91439" marR="91439"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Dramatic increase in use of EHR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CMS funding for annual wellness exams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Primary Care Medical Home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Meaningful use of EHR requirements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Up-Down Arrow 24"/>
          <p:cNvSpPr/>
          <p:nvPr/>
        </p:nvSpPr>
        <p:spPr>
          <a:xfrm rot="2229063">
            <a:off x="1665288" y="1644650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0190" name="TextBox 19"/>
          <p:cNvSpPr txBox="1">
            <a:spLocks noChangeArrowheads="1"/>
          </p:cNvSpPr>
          <p:nvPr/>
        </p:nvSpPr>
        <p:spPr bwMode="auto">
          <a:xfrm rot="-3191254">
            <a:off x="985044" y="2116932"/>
            <a:ext cx="1385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Arial" pitchFamily="34" charset="0"/>
              </a:rPr>
              <a:t>Feedback</a:t>
            </a:r>
          </a:p>
        </p:txBody>
      </p:sp>
      <p:sp>
        <p:nvSpPr>
          <p:cNvPr id="27" name="Up-Down Arrow 26"/>
          <p:cNvSpPr/>
          <p:nvPr/>
        </p:nvSpPr>
        <p:spPr>
          <a:xfrm rot="19332619">
            <a:off x="6921500" y="1624013"/>
            <a:ext cx="457200" cy="1828800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0192" name="TextBox 20"/>
          <p:cNvSpPr txBox="1">
            <a:spLocks noChangeArrowheads="1"/>
          </p:cNvSpPr>
          <p:nvPr/>
        </p:nvSpPr>
        <p:spPr bwMode="auto">
          <a:xfrm rot="3130125">
            <a:off x="6744494" y="2177257"/>
            <a:ext cx="1398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latin typeface="Arial" pitchFamily="34" charset="0"/>
              </a:rPr>
              <a:t>Feedback</a:t>
            </a:r>
          </a:p>
        </p:txBody>
      </p:sp>
      <p:sp>
        <p:nvSpPr>
          <p:cNvPr id="50193" name="TextBox 21"/>
          <p:cNvSpPr txBox="1">
            <a:spLocks noChangeArrowheads="1"/>
          </p:cNvSpPr>
          <p:nvPr/>
        </p:nvSpPr>
        <p:spPr bwMode="auto">
          <a:xfrm>
            <a:off x="3970338" y="4727575"/>
            <a:ext cx="1395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latin typeface="Arial" pitchFamily="34" charset="0"/>
              </a:rPr>
              <a:t>Feedback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438400" y="1949450"/>
            <a:ext cx="4267200" cy="9461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en-US" sz="1400" b="1" dirty="0">
                <a:latin typeface="+mn-lt"/>
                <a:ea typeface="ＭＳ Ｐゴシック" charset="-128"/>
                <a:cs typeface="Arial" pitchFamily="34" charset="0"/>
              </a:rPr>
              <a:t>Evidence</a:t>
            </a:r>
            <a:r>
              <a:rPr lang="en-US" sz="1400" dirty="0">
                <a:latin typeface="+mn-lt"/>
                <a:ea typeface="ＭＳ Ｐゴシック" charset="-128"/>
                <a:cs typeface="Arial" pitchFamily="34" charset="0"/>
              </a:rPr>
              <a:t>: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rgbClr val="C00000"/>
                </a:solidFill>
                <a:latin typeface="+mn-lt"/>
                <a:ea typeface="ＭＳ Ｐゴシック" charset="-128"/>
                <a:cs typeface="Arial" pitchFamily="34" charset="0"/>
              </a:rPr>
              <a:t>US Preventive Services Task Force recommendations for health behavior </a:t>
            </a:r>
            <a:r>
              <a:rPr lang="en-US" sz="1200" dirty="0">
                <a:latin typeface="+mn-lt"/>
                <a:ea typeface="ＭＳ Ｐゴシック" charset="-128"/>
                <a:cs typeface="Arial" pitchFamily="34" charset="0"/>
              </a:rPr>
              <a:t>change counseling; goal setting &amp; shared decision making</a:t>
            </a:r>
          </a:p>
        </p:txBody>
      </p:sp>
      <p:sp>
        <p:nvSpPr>
          <p:cNvPr id="10259" name="Oval 29"/>
          <p:cNvSpPr>
            <a:spLocks noChangeArrowheads="1"/>
          </p:cNvSpPr>
          <p:nvPr/>
        </p:nvSpPr>
        <p:spPr bwMode="auto">
          <a:xfrm>
            <a:off x="2301875" y="2890838"/>
            <a:ext cx="454025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en-US" sz="1400" b="1" dirty="0">
                <a:latin typeface="+mn-lt"/>
                <a:ea typeface="+mn-ea"/>
                <a:cs typeface="Arial" pitchFamily="34" charset="0"/>
              </a:rPr>
              <a:t>Stakeholders</a:t>
            </a:r>
            <a:r>
              <a:rPr lang="en-US" sz="1400" dirty="0"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algn="ctr" eaLnBrk="0" hangingPunct="0">
              <a:defRPr/>
            </a:pPr>
            <a:r>
              <a:rPr lang="en-US" sz="1200" dirty="0">
                <a:latin typeface="+mn-lt"/>
                <a:ea typeface="+mn-ea"/>
                <a:cs typeface="Arial" pitchFamily="34" charset="0"/>
              </a:rPr>
              <a:t>Primary care (PC) staff, patients and consumer</a:t>
            </a:r>
          </a:p>
          <a:p>
            <a:pPr algn="ctr" eaLnBrk="0" hangingPunct="0">
              <a:defRPr/>
            </a:pPr>
            <a:r>
              <a:rPr lang="en-US" sz="1200" dirty="0">
                <a:latin typeface="+mn-lt"/>
                <a:ea typeface="+mn-ea"/>
                <a:cs typeface="Arial" pitchFamily="34" charset="0"/>
              </a:rPr>
              <a:t>groups; health care system decision makers; groups involved in meaningful use of EHRs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-381000"/>
            <a:ext cx="9080500" cy="1143000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  <a:latin typeface="Arial Narrow" pitchFamily="34" charset="0"/>
              </a:rPr>
              <a:t>Evidence Integration Triangle (EIT)—A  Patient-Centered Care </a:t>
            </a:r>
            <a:r>
              <a:rPr lang="en-US" sz="2400" dirty="0" smtClean="0">
                <a:solidFill>
                  <a:schemeClr val="accent6"/>
                </a:solidFill>
                <a:latin typeface="Arial Narrow" pitchFamily="34" charset="0"/>
              </a:rPr>
              <a:t>Example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6553201"/>
            <a:ext cx="73152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cs typeface="Arial" pitchFamily="34" charset="0"/>
              </a:rPr>
              <a:t>Glasgow RE, Green LW, Taylor MV, </a:t>
            </a:r>
            <a:r>
              <a:rPr lang="en-US" sz="1600" dirty="0" err="1">
                <a:cs typeface="Arial" pitchFamily="34" charset="0"/>
              </a:rPr>
              <a:t>Stange</a:t>
            </a:r>
            <a:r>
              <a:rPr lang="en-US" sz="1600" dirty="0">
                <a:cs typeface="Arial" pitchFamily="34" charset="0"/>
              </a:rPr>
              <a:t> KC. AJ </a:t>
            </a:r>
            <a:r>
              <a:rPr lang="en-US" sz="1600" dirty="0" err="1">
                <a:cs typeface="Arial" pitchFamily="34" charset="0"/>
              </a:rPr>
              <a:t>Prev</a:t>
            </a:r>
            <a:r>
              <a:rPr lang="en-US" sz="1600" dirty="0">
                <a:cs typeface="Arial" pitchFamily="34" charset="0"/>
              </a:rPr>
              <a:t> Med 2012;42(6):</a:t>
            </a:r>
            <a:r>
              <a:rPr lang="en-US" sz="1600" dirty="0" smtClean="0">
                <a:cs typeface="Arial" pitchFamily="34" charset="0"/>
              </a:rPr>
              <a:t>646-654</a:t>
            </a: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Arial Narrow" pitchFamily="34" charset="0"/>
              </a:rPr>
              <a:t>EHR Measures for Adult Primary </a:t>
            </a:r>
            <a:r>
              <a:rPr lang="en-US" sz="3600" dirty="0" smtClean="0">
                <a:solidFill>
                  <a:schemeClr val="accent6"/>
                </a:solidFill>
                <a:latin typeface="Arial Narrow" pitchFamily="34" charset="0"/>
              </a:rPr>
              <a:t>Care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sz="2500" dirty="0" smtClean="0">
                <a:cs typeface="Arial" pitchFamily="34" charset="0"/>
              </a:rPr>
              <a:t>Advent of patient-centered medical home, </a:t>
            </a:r>
            <a:r>
              <a:rPr lang="en-US" altLang="ja-JP" sz="2500" dirty="0" smtClean="0">
                <a:cs typeface="Arial" pitchFamily="34" charset="0"/>
              </a:rPr>
              <a:t>CMS annual wellness exams, “meaningful use</a:t>
            </a:r>
            <a:r>
              <a:rPr lang="ja-JP" altLang="en-US" sz="2500" dirty="0" smtClean="0">
                <a:cs typeface="Arial" pitchFamily="34" charset="0"/>
              </a:rPr>
              <a:t>”</a:t>
            </a:r>
            <a:r>
              <a:rPr lang="en-US" altLang="ja-JP" sz="2500" dirty="0" smtClean="0">
                <a:cs typeface="Arial" pitchFamily="34" charset="0"/>
              </a:rPr>
              <a:t> of EHRs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sz="2500" dirty="0" smtClean="0">
                <a:cs typeface="Arial" pitchFamily="34" charset="0"/>
              </a:rPr>
              <a:t>In the billions of dollars spent on EHRs in last several years, one thing is missing:  </a:t>
            </a:r>
            <a:r>
              <a:rPr lang="en-US" sz="2500" u="sng" dirty="0" smtClean="0">
                <a:cs typeface="Arial" pitchFamily="34" charset="0"/>
              </a:rPr>
              <a:t>Patient-Reported Measures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sz="2500" i="1" dirty="0" smtClean="0">
                <a:solidFill>
                  <a:srgbClr val="C00000"/>
                </a:solidFill>
                <a:cs typeface="Arial" pitchFamily="34" charset="0"/>
              </a:rPr>
              <a:t>Impossible to provide patient-centered care if no patient measures, goals, preferences, concerns collected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sz="2500" dirty="0" smtClean="0">
                <a:cs typeface="Arial" pitchFamily="34" charset="0"/>
              </a:rPr>
              <a:t>With recent advances in measurement, meaningful use incentives, time is right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None/>
            </a:pPr>
            <a:endParaRPr lang="en-US" sz="2500" dirty="0" smtClean="0">
              <a:cs typeface="Arial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600" dirty="0">
                <a:latin typeface="Arial Narrow" pitchFamily="34" charset="0"/>
              </a:rPr>
              <a:t>Estabrooks PA, et al.  Harmonized patient-reported data </a:t>
            </a:r>
            <a:r>
              <a:rPr lang="en-US" sz="1600" dirty="0" smtClean="0">
                <a:latin typeface="Arial Narrow" pitchFamily="34" charset="0"/>
              </a:rPr>
              <a:t>elements…</a:t>
            </a:r>
            <a:r>
              <a:rPr lang="en-US" sz="1600" i="1" dirty="0" smtClean="0">
                <a:latin typeface="Arial Narrow" pitchFamily="34" charset="0"/>
              </a:rPr>
              <a:t>J </a:t>
            </a:r>
            <a:r>
              <a:rPr lang="en-US" sz="1600" i="1" dirty="0">
                <a:latin typeface="Arial Narrow" pitchFamily="34" charset="0"/>
              </a:rPr>
              <a:t>Am Med Inform </a:t>
            </a:r>
            <a:r>
              <a:rPr lang="en-US" sz="1600" i="1" dirty="0" err="1">
                <a:latin typeface="Arial Narrow" pitchFamily="34" charset="0"/>
              </a:rPr>
              <a:t>Assoc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2012 Jul-Aug;19(4):575-82.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010400" cy="1905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 smtClean="0">
                <a:solidFill>
                  <a:schemeClr val="accent6"/>
                </a:solidFill>
              </a:rPr>
              <a:t>Vision for </a:t>
            </a:r>
            <a:r>
              <a:rPr lang="ja-JP" altLang="en-US" sz="3600" dirty="0" smtClean="0">
                <a:solidFill>
                  <a:schemeClr val="accent6"/>
                </a:solidFill>
              </a:rPr>
              <a:t>“</a:t>
            </a:r>
            <a:r>
              <a:rPr lang="en-US" altLang="ja-JP" sz="3600" dirty="0" smtClean="0">
                <a:solidFill>
                  <a:schemeClr val="accent6"/>
                </a:solidFill>
              </a:rPr>
              <a:t>Big Data</a:t>
            </a:r>
            <a:r>
              <a:rPr lang="ja-JP" altLang="en-US" sz="3600" dirty="0" smtClean="0">
                <a:solidFill>
                  <a:schemeClr val="accent6"/>
                </a:solidFill>
              </a:rPr>
              <a:t>”</a:t>
            </a:r>
            <a:r>
              <a:rPr lang="en-US" altLang="ja-JP" sz="3600" dirty="0" smtClean="0">
                <a:solidFill>
                  <a:schemeClr val="accent6"/>
                </a:solidFill>
              </a:rPr>
              <a:t/>
            </a:r>
            <a:br>
              <a:rPr lang="en-US" altLang="ja-JP" sz="3600" dirty="0" smtClean="0">
                <a:solidFill>
                  <a:schemeClr val="accent6"/>
                </a:solidFill>
              </a:rPr>
            </a:br>
            <a:r>
              <a:rPr lang="en-US" altLang="ja-JP" sz="3600" dirty="0" smtClean="0">
                <a:solidFill>
                  <a:schemeClr val="accent6"/>
                </a:solidFill>
              </a:rPr>
              <a:t>A Comprehensive Big Database to be Maximally Useful Should Contain:</a:t>
            </a:r>
            <a:endParaRPr lang="en-US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2438400"/>
            <a:ext cx="7015163" cy="989012"/>
          </a:xfrm>
        </p:spPr>
        <p:txBody>
          <a:bodyPr/>
          <a:lstStyle/>
          <a:p>
            <a:pPr marL="228600" indent="-228600"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2800" dirty="0"/>
              <a:t>Diagnostic and health care utilization data</a:t>
            </a:r>
          </a:p>
          <a:p>
            <a:pPr marL="228600" indent="-228600"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2800" dirty="0"/>
              <a:t>Genomic and biomarker data</a:t>
            </a:r>
          </a:p>
          <a:p>
            <a:pPr marL="228600" indent="-228600"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2800" dirty="0"/>
              <a:t>Patient-reported information, preferences, </a:t>
            </a:r>
            <a:br>
              <a:rPr lang="en-US" sz="2800" dirty="0"/>
            </a:br>
            <a:r>
              <a:rPr lang="en-US" sz="2800" dirty="0"/>
              <a:t>and patient-centered goals</a:t>
            </a:r>
          </a:p>
          <a:p>
            <a:pPr marL="228600" indent="-228600"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2800" dirty="0"/>
              <a:t>Geospatial and social/physical/environmental data on fundamental determinants of health</a:t>
            </a:r>
          </a:p>
          <a:p>
            <a:pPr marL="228600" indent="-228600" eaLnBrk="1" hangingPunct="1">
              <a:spcAft>
                <a:spcPts val="1200"/>
              </a:spcAft>
              <a:buClr>
                <a:srgbClr val="002060"/>
              </a:buClr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MOHR Background, Phases 1 &amp;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600200" y="1609725"/>
            <a:ext cx="7315200" cy="50196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accent6"/>
              </a:buClr>
            </a:pPr>
            <a:r>
              <a:rPr lang="en-US" sz="2400" dirty="0" smtClean="0"/>
              <a:t>SBM content experts identify 2-3 candidate measures in each of 13 key domains</a:t>
            </a:r>
          </a:p>
          <a:p>
            <a:pPr eaLnBrk="1" hangingPunct="1">
              <a:spcBef>
                <a:spcPct val="0"/>
              </a:spcBef>
              <a:buClr>
                <a:schemeClr val="accent6"/>
              </a:buClr>
            </a:pPr>
            <a:endParaRPr lang="en-US" sz="2400" dirty="0" smtClean="0"/>
          </a:p>
          <a:p>
            <a:pPr eaLnBrk="1" hangingPunct="1">
              <a:spcBef>
                <a:spcPct val="0"/>
              </a:spcBef>
              <a:buClr>
                <a:schemeClr val="accent6"/>
              </a:buClr>
            </a:pPr>
            <a:r>
              <a:rPr lang="en-US" sz="2400" dirty="0" smtClean="0"/>
              <a:t>Widespread web-based wiki activity: </a:t>
            </a:r>
            <a:r>
              <a:rPr lang="en-US" sz="2400" u="sng" dirty="0" smtClean="0"/>
              <a:t>www.gem.beta.org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spcBef>
                <a:spcPct val="0"/>
              </a:spcBef>
              <a:buClr>
                <a:schemeClr val="accent6"/>
              </a:buClr>
            </a:pPr>
            <a:r>
              <a:rPr lang="en-US" sz="2400" dirty="0" smtClean="0"/>
              <a:t>“Town Hall” Meeting at NIH:  Day 1 town hall followed by Day 2 invited stakeholder decision makers</a:t>
            </a:r>
          </a:p>
          <a:p>
            <a:pPr eaLnBrk="1" hangingPunct="1">
              <a:spcBef>
                <a:spcPct val="0"/>
              </a:spcBef>
              <a:buClr>
                <a:schemeClr val="accent6"/>
              </a:buClr>
            </a:pPr>
            <a:endParaRPr lang="en-US" sz="2400" dirty="0" smtClean="0"/>
          </a:p>
          <a:p>
            <a:pPr>
              <a:spcBef>
                <a:spcPct val="0"/>
              </a:spcBef>
              <a:buClr>
                <a:schemeClr val="accent6"/>
              </a:buClr>
            </a:pPr>
            <a:r>
              <a:rPr lang="en-US" sz="2400" dirty="0" smtClean="0"/>
              <a:t>Post-Meeting and Beyond:  Pilot study of “Patient Health Update” 2011-2012</a:t>
            </a:r>
          </a:p>
          <a:p>
            <a:pPr marL="0" indent="0">
              <a:spcBef>
                <a:spcPct val="0"/>
              </a:spcBef>
              <a:buClr>
                <a:schemeClr val="accent6"/>
              </a:buClr>
              <a:buNone/>
            </a:pPr>
            <a:endParaRPr lang="en-US" sz="2400" dirty="0" smtClean="0"/>
          </a:p>
          <a:p>
            <a:pPr marL="0" indent="0">
              <a:spcBef>
                <a:spcPct val="0"/>
              </a:spcBef>
              <a:buClr>
                <a:schemeClr val="accent6"/>
              </a:buCl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>
                <a:latin typeface="Arial Narrow" pitchFamily="34" charset="0"/>
              </a:rPr>
              <a:t>Estabrooks PA, et al.  Harmonized patient-reported data </a:t>
            </a:r>
            <a:r>
              <a:rPr lang="en-US" sz="1600" dirty="0" smtClean="0">
                <a:latin typeface="Arial Narrow" pitchFamily="34" charset="0"/>
              </a:rPr>
              <a:t>elements…</a:t>
            </a:r>
            <a:r>
              <a:rPr lang="en-US" sz="1600" i="1" dirty="0" smtClean="0">
                <a:latin typeface="Arial Narrow" pitchFamily="34" charset="0"/>
              </a:rPr>
              <a:t>J </a:t>
            </a:r>
            <a:r>
              <a:rPr lang="en-US" sz="1600" i="1" dirty="0">
                <a:latin typeface="Arial Narrow" pitchFamily="34" charset="0"/>
              </a:rPr>
              <a:t>Am Med Inform </a:t>
            </a:r>
            <a:r>
              <a:rPr lang="en-US" sz="1600" i="1" dirty="0" err="1">
                <a:latin typeface="Arial Narrow" pitchFamily="34" charset="0"/>
              </a:rPr>
              <a:t>Assoc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2012 Jul-Aug;19(4):575-82.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rial Narrow" pitchFamily="34" charset="0"/>
              </a:rPr>
              <a:t>Identifying Patient-Report Measures </a:t>
            </a:r>
            <a:br>
              <a:rPr lang="en-US" dirty="0">
                <a:solidFill>
                  <a:schemeClr val="accent6"/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 Narrow" pitchFamily="34" charset="0"/>
              </a:rPr>
              <a:t>Pre-MOHR Project Phase 1, </a:t>
            </a:r>
            <a:r>
              <a:rPr lang="en-US" dirty="0" smtClean="0">
                <a:solidFill>
                  <a:schemeClr val="accent6"/>
                </a:solidFill>
                <a:latin typeface="Arial Narrow" pitchFamily="34" charset="0"/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r>
              <a:rPr lang="en-US" dirty="0" smtClean="0"/>
              <a:t>SBM content experts identify 2-3 candidate measures in each of 13 key domains</a:t>
            </a:r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endParaRPr lang="en-US" dirty="0" smtClean="0"/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r>
              <a:rPr lang="en-US" dirty="0" smtClean="0"/>
              <a:t>Widespread web-based wiki activity: </a:t>
            </a:r>
            <a:r>
              <a:rPr lang="en-US" u="sng" dirty="0" smtClean="0">
                <a:hlinkClick r:id="rId4"/>
              </a:rPr>
              <a:t>www.gem.beta.org</a:t>
            </a:r>
            <a:r>
              <a:rPr lang="en-US" u="sng" dirty="0" smtClean="0"/>
              <a:t> </a:t>
            </a:r>
            <a:r>
              <a:rPr lang="en-US" dirty="0" smtClean="0"/>
              <a:t> (go to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EHR Initiative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endParaRPr lang="en-US" dirty="0" smtClean="0"/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r>
              <a:rPr lang="ja-JP" altLang="en-US" dirty="0" smtClean="0"/>
              <a:t>“</a:t>
            </a:r>
            <a:r>
              <a:rPr lang="en-US" altLang="ja-JP" dirty="0" smtClean="0"/>
              <a:t>Town Hall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Meeting at NIH:  Day 1, town hall followed by Day 2, invited stakeholder decision makers</a:t>
            </a:r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endParaRPr lang="en-US" dirty="0" smtClean="0"/>
          </a:p>
          <a:p>
            <a:pPr eaLnBrk="1" hangingPunct="1">
              <a:spcBef>
                <a:spcPct val="0"/>
              </a:spcBef>
              <a:buClr>
                <a:srgbClr val="002060"/>
              </a:buClr>
            </a:pPr>
            <a:r>
              <a:rPr lang="en-US" dirty="0" smtClean="0"/>
              <a:t>Post-Meeting and Beyond:  Pilot study of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Patient Health Update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2011-2012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7315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cs typeface="Arial" pitchFamily="34" charset="0"/>
              </a:rPr>
              <a:t>EHR Measures for Primary Care 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3" name="Content Placeholder 6" descr="List of 10 behavioral and mental health domains and the suggested measure for each domain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261440"/>
              </p:ext>
            </p:extLst>
          </p:nvPr>
        </p:nvGraphicFramePr>
        <p:xfrm>
          <a:off x="88136" y="952500"/>
          <a:ext cx="8915400" cy="5676900"/>
        </p:xfrm>
        <a:graphic>
          <a:graphicData uri="http://schemas.openxmlformats.org/drawingml/2006/table">
            <a:tbl>
              <a:tblPr/>
              <a:tblGrid>
                <a:gridCol w="2180376"/>
                <a:gridCol w="673502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Domain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Final Measure (Source)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1.	Overall Health Status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 item:  BRFSS Questionnaire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2.	Eating Patterns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3 items:  Modified from Starting the Conversation (STC)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[Adapted from Paxton AE et al.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Am J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Prev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Med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2011;40(1):67-71]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3.	Physical Activity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2 items:  The Exercise Vital Sign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Sallis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R.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Br J Sports Med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2011;45(6):473-474] 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4.	Stress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 item:  Distress Thermometer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[Roth AJ, et al.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Cancer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1998;15(82):1904-1908]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5.	Anxiety and Depression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4 items:  Patient Health Questionnaire—Depression &amp; Anxiety (PHQ-4)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Kroenke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K, et al.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Psychosomatics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2009;50(6):613-621]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6.	Sleep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01688" marR="0" lvl="0" indent="-696913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2 items:  	a.  Adapted from BRFSS</a:t>
                      </a:r>
                    </a:p>
                    <a:p>
                      <a:pPr marL="801688" marR="0" lvl="0" indent="-696913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	b.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Neuro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-QOL [Item PQSLP04]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7.	Smoking/Tobacco Use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2 items:  Tobacco Use Screener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[Adapted from YRBSS Questionnaire]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8.	Risky Drinking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 item:  Alcohol Use Screener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[Smith et al.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J Gen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Int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Med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2009;24(7):783-788]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9.	Substance Abuse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 item:  NIDA Quick Screen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[Smith PC et al.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Arch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Int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Med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2010;170(13):1155-1160]</a:t>
                      </a: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10. Demographics</a:t>
                      </a:r>
                    </a:p>
                  </a:txBody>
                  <a:tcPr marL="47343" marR="4734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9 items:  Sex, date of birth, race, ethnicity, English fluency, occupation, household income, marital status, education, address, insurance status, veteran</a:t>
                      </a:r>
                      <a:r>
                        <a:rPr kumimoji="0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’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s status.  Multiple sources including:  Census Bureau, IOM, and </a:t>
                      </a:r>
                      <a:r>
                        <a:rPr kumimoji="0" lang="en-US" altLang="ja-JP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National Health Interview Survey (NHIS)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marL="47343" marR="47343" marT="0" marB="0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25550"/>
            <a:ext cx="6934200" cy="75565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chemeClr val="accent6"/>
                </a:solidFill>
                <a:cs typeface="Arial" pitchFamily="34" charset="0"/>
              </a:rPr>
              <a:t>Developing </a:t>
            </a:r>
            <a:r>
              <a:rPr lang="en-US" sz="3600" i="1" u="sng" dirty="0" smtClean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sz="3600" dirty="0" smtClean="0">
                <a:solidFill>
                  <a:schemeClr val="accent6"/>
                </a:solidFill>
                <a:cs typeface="Arial" pitchFamily="34" charset="0"/>
              </a:rPr>
              <a:t>y </a:t>
            </a:r>
            <a:r>
              <a:rPr lang="en-US" sz="3600" i="1" u="sng" dirty="0" smtClean="0">
                <a:solidFill>
                  <a:schemeClr val="accent6"/>
                </a:solidFill>
                <a:cs typeface="Arial" pitchFamily="34" charset="0"/>
              </a:rPr>
              <a:t>O</a:t>
            </a:r>
            <a:r>
              <a:rPr lang="en-US" sz="3600" dirty="0" smtClean="0">
                <a:solidFill>
                  <a:schemeClr val="accent6"/>
                </a:solidFill>
                <a:cs typeface="Arial" pitchFamily="34" charset="0"/>
              </a:rPr>
              <a:t>wn </a:t>
            </a:r>
            <a:r>
              <a:rPr lang="en-US" sz="3600" i="1" u="sng" dirty="0" smtClean="0">
                <a:solidFill>
                  <a:schemeClr val="accent6"/>
                </a:solidFill>
                <a:cs typeface="Arial" pitchFamily="34" charset="0"/>
              </a:rPr>
              <a:t>H</a:t>
            </a:r>
            <a:r>
              <a:rPr lang="en-US" sz="3600" dirty="0" smtClean="0">
                <a:solidFill>
                  <a:schemeClr val="accent6"/>
                </a:solidFill>
                <a:cs typeface="Arial" pitchFamily="34" charset="0"/>
              </a:rPr>
              <a:t>ealth </a:t>
            </a:r>
            <a:r>
              <a:rPr lang="en-US" sz="3600" i="1" u="sng" dirty="0" smtClean="0">
                <a:solidFill>
                  <a:schemeClr val="accent6"/>
                </a:solidFill>
                <a:cs typeface="Arial" pitchFamily="34" charset="0"/>
              </a:rPr>
              <a:t>R</a:t>
            </a:r>
            <a:r>
              <a:rPr lang="en-US" sz="3600" dirty="0" smtClean="0">
                <a:solidFill>
                  <a:schemeClr val="accent6"/>
                </a:solidFill>
                <a:cs typeface="Arial" pitchFamily="34" charset="0"/>
              </a:rPr>
              <a:t>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65350"/>
            <a:ext cx="7239000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cs typeface="Arial" pitchFamily="34" charset="0"/>
              </a:rPr>
              <a:t>MOHR (patient-reported data tool) developed  by a process of iterative crowd-sourcing:</a:t>
            </a:r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cs typeface="Arial" pitchFamily="34" charset="0"/>
              </a:rPr>
              <a:t>Small group developed initial model for MOHR based on the </a:t>
            </a:r>
            <a:r>
              <a:rPr lang="en-US" u="sng" dirty="0" smtClean="0">
                <a:cs typeface="Arial" pitchFamily="34" charset="0"/>
              </a:rPr>
              <a:t>P</a:t>
            </a:r>
            <a:r>
              <a:rPr lang="en-US" dirty="0" smtClean="0">
                <a:cs typeface="Arial" pitchFamily="34" charset="0"/>
              </a:rPr>
              <a:t>atient </a:t>
            </a:r>
            <a:r>
              <a:rPr lang="en-US" u="sng" dirty="0" smtClean="0">
                <a:cs typeface="Arial" pitchFamily="34" charset="0"/>
              </a:rPr>
              <a:t>H</a:t>
            </a:r>
            <a:r>
              <a:rPr lang="en-US" dirty="0" smtClean="0">
                <a:cs typeface="Arial" pitchFamily="34" charset="0"/>
              </a:rPr>
              <a:t>ealth </a:t>
            </a:r>
            <a:r>
              <a:rPr lang="en-US" u="sng" dirty="0" smtClean="0">
                <a:cs typeface="Arial" pitchFamily="34" charset="0"/>
              </a:rPr>
              <a:t>U</a:t>
            </a:r>
            <a:r>
              <a:rPr lang="en-US" dirty="0" smtClean="0">
                <a:cs typeface="Arial" pitchFamily="34" charset="0"/>
              </a:rPr>
              <a:t>pdate (included NIDA and SAMSHA reps)</a:t>
            </a:r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cs typeface="Arial" pitchFamily="34" charset="0"/>
              </a:rPr>
              <a:t>Reviewed with changes recommended by all partners  </a:t>
            </a:r>
          </a:p>
          <a:p>
            <a:pPr lvl="2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cs typeface="Arial" pitchFamily="34" charset="0"/>
              </a:rPr>
              <a:t>Clinic stakeholders involved in process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cs typeface="Arial" pitchFamily="34" charset="0"/>
              </a:rPr>
              <a:t>Small group made recommended changes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cs typeface="Arial" pitchFamily="34" charset="0"/>
              </a:rPr>
              <a:t>Process repeated every 2-3 weeks over several months, Fall 2012</a:t>
            </a:r>
          </a:p>
        </p:txBody>
      </p:sp>
      <p:pic>
        <p:nvPicPr>
          <p:cNvPr id="56324" name="Picture 2" descr="http://healthpolicy.ucla.edu/programs/health-economics/projects/mohr/PublishingImages/MOHR%20logo.JPG" title="My Own Health Report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063" y="228600"/>
            <a:ext cx="3927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descr="Database of text messages and triggers&#10;"/>
          <p:cNvSpPr txBox="1"/>
          <p:nvPr/>
        </p:nvSpPr>
        <p:spPr bwMode="auto">
          <a:xfrm>
            <a:off x="3927475" y="2763838"/>
            <a:ext cx="1595437" cy="9488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Database </a:t>
            </a:r>
            <a:r>
              <a:rPr lang="en-US" sz="1800" b="1" kern="0" dirty="0" smtClean="0">
                <a:solidFill>
                  <a:srgbClr val="000000"/>
                </a:solidFill>
                <a:latin typeface="+mn-lt"/>
                <a:ea typeface="ＭＳ Ｐゴシック" pitchFamily="34"/>
              </a:rPr>
              <a:t>of text 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messages</a:t>
            </a:r>
          </a:p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 smtClean="0">
                <a:solidFill>
                  <a:srgbClr val="000000"/>
                </a:solidFill>
                <a:latin typeface="+mn-lt"/>
                <a:ea typeface="ＭＳ Ｐゴシック" pitchFamily="34"/>
              </a:rPr>
              <a:t>and 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triggers</a:t>
            </a:r>
          </a:p>
        </p:txBody>
      </p:sp>
      <p:sp>
        <p:nvSpPr>
          <p:cNvPr id="7" name="TextBox 8" descr="Research analysis"/>
          <p:cNvSpPr txBox="1"/>
          <p:nvPr/>
        </p:nvSpPr>
        <p:spPr bwMode="auto">
          <a:xfrm>
            <a:off x="5151438" y="5734050"/>
            <a:ext cx="1893190" cy="3948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Research analysis</a:t>
            </a:r>
          </a:p>
        </p:txBody>
      </p:sp>
      <p:cxnSp>
        <p:nvCxnSpPr>
          <p:cNvPr id="60419" name="Straight Arrow Connector 20"/>
          <p:cNvCxnSpPr>
            <a:cxnSpLocks noChangeShapeType="1"/>
          </p:cNvCxnSpPr>
          <p:nvPr/>
        </p:nvCxnSpPr>
        <p:spPr bwMode="auto">
          <a:xfrm>
            <a:off x="3251200" y="5907088"/>
            <a:ext cx="1822450" cy="0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sp>
        <p:nvSpPr>
          <p:cNvPr id="9" name="TextBox 11" descr="Report data stored in database&#10;"/>
          <p:cNvSpPr txBox="1"/>
          <p:nvPr/>
        </p:nvSpPr>
        <p:spPr bwMode="auto">
          <a:xfrm>
            <a:off x="728663" y="5618163"/>
            <a:ext cx="2527300" cy="671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Report data</a:t>
            </a:r>
          </a:p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 smtClean="0">
                <a:solidFill>
                  <a:srgbClr val="000000"/>
                </a:solidFill>
                <a:latin typeface="+mn-lt"/>
                <a:ea typeface="ＭＳ Ｐゴシック" pitchFamily="34"/>
              </a:rPr>
              <a:t>stored 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in database</a:t>
            </a:r>
          </a:p>
        </p:txBody>
      </p:sp>
      <p:cxnSp>
        <p:nvCxnSpPr>
          <p:cNvPr id="60421" name="Straight Arrow Connector 21"/>
          <p:cNvCxnSpPr>
            <a:cxnSpLocks noChangeShapeType="1"/>
          </p:cNvCxnSpPr>
          <p:nvPr/>
        </p:nvCxnSpPr>
        <p:spPr bwMode="auto">
          <a:xfrm>
            <a:off x="2265363" y="4613275"/>
            <a:ext cx="0" cy="936625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pic>
        <p:nvPicPr>
          <p:cNvPr id="60422" name="Picture 3" descr="Image showing screen shot of Patient Health Update check boxes for consumption of fast food, fruits/vegetable servings, and sugar sweetened beverages. 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75" y="1900238"/>
            <a:ext cx="3540125" cy="262096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60423" name="Straight Arrow Connector 19"/>
          <p:cNvCxnSpPr>
            <a:cxnSpLocks noChangeShapeType="1"/>
          </p:cNvCxnSpPr>
          <p:nvPr/>
        </p:nvCxnSpPr>
        <p:spPr bwMode="auto">
          <a:xfrm flipV="1">
            <a:off x="3497263" y="3203575"/>
            <a:ext cx="428625" cy="0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sp>
        <p:nvSpPr>
          <p:cNvPr id="13" name="TextBox 13" descr="Action Plan printout&#10;"/>
          <p:cNvSpPr txBox="1"/>
          <p:nvPr/>
        </p:nvSpPr>
        <p:spPr bwMode="auto">
          <a:xfrm>
            <a:off x="6192838" y="3221038"/>
            <a:ext cx="2438400" cy="3952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Action Plan printout</a:t>
            </a:r>
          </a:p>
        </p:txBody>
      </p:sp>
      <p:sp>
        <p:nvSpPr>
          <p:cNvPr id="14" name="TextBox 9" descr="Summary display and printout for patient"/>
          <p:cNvSpPr txBox="1"/>
          <p:nvPr/>
        </p:nvSpPr>
        <p:spPr bwMode="auto">
          <a:xfrm>
            <a:off x="5840413" y="2066925"/>
            <a:ext cx="3143250" cy="6715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Summary display and printout for patient</a:t>
            </a:r>
          </a:p>
        </p:txBody>
      </p:sp>
      <p:cxnSp>
        <p:nvCxnSpPr>
          <p:cNvPr id="60426" name="Straight Arrow Connector 25"/>
          <p:cNvCxnSpPr>
            <a:cxnSpLocks noChangeShapeType="1"/>
          </p:cNvCxnSpPr>
          <p:nvPr/>
        </p:nvCxnSpPr>
        <p:spPr bwMode="auto">
          <a:xfrm flipV="1">
            <a:off x="5394325" y="2335213"/>
            <a:ext cx="446088" cy="385762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sp>
        <p:nvSpPr>
          <p:cNvPr id="16" name="TextBox 12" descr="Summary display and printout for physician"/>
          <p:cNvSpPr txBox="1"/>
          <p:nvPr/>
        </p:nvSpPr>
        <p:spPr bwMode="auto">
          <a:xfrm>
            <a:off x="5840413" y="3973513"/>
            <a:ext cx="3143250" cy="6715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116703" tIns="58352" rIns="116703" bIns="58352" anchorCtr="1">
            <a:spAutoFit/>
          </a:bodyPr>
          <a:lstStyle/>
          <a:p>
            <a:pPr defTabSz="820456" eaLnBrk="0"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ea typeface="ＭＳ Ｐゴシック" pitchFamily="34"/>
              </a:rPr>
              <a:t>Summary display and printout for health care team</a:t>
            </a:r>
          </a:p>
        </p:txBody>
      </p:sp>
      <p:cxnSp>
        <p:nvCxnSpPr>
          <p:cNvPr id="60428" name="Straight Arrow Connector 27"/>
          <p:cNvCxnSpPr>
            <a:cxnSpLocks noChangeShapeType="1"/>
          </p:cNvCxnSpPr>
          <p:nvPr/>
        </p:nvCxnSpPr>
        <p:spPr bwMode="auto">
          <a:xfrm>
            <a:off x="5332413" y="3722688"/>
            <a:ext cx="381000" cy="436562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sp>
        <p:nvSpPr>
          <p:cNvPr id="5" name="TextBox 10"/>
          <p:cNvSpPr txBox="1"/>
          <p:nvPr/>
        </p:nvSpPr>
        <p:spPr bwMode="auto">
          <a:xfrm>
            <a:off x="193675" y="1847850"/>
            <a:ext cx="3540125" cy="346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16703" tIns="58352" rIns="116703" bIns="58352" anchorCtr="1">
            <a:spAutoFit/>
          </a:bodyPr>
          <a:lstStyle/>
          <a:p>
            <a:pPr marL="202296" indent="-202296" defTabSz="820456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kern="0" dirty="0">
                <a:solidFill>
                  <a:srgbClr val="000000"/>
                </a:solidFill>
                <a:latin typeface="Arial"/>
                <a:ea typeface="ＭＳ Ｐゴシック" pitchFamily="34"/>
              </a:rPr>
              <a:t>Patient Fills Out Tool</a:t>
            </a:r>
          </a:p>
        </p:txBody>
      </p:sp>
      <p:cxnSp>
        <p:nvCxnSpPr>
          <p:cNvPr id="60431" name="Straight Arrow Connector 25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7412038" y="2738438"/>
            <a:ext cx="0" cy="482600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cxnSp>
        <p:nvCxnSpPr>
          <p:cNvPr id="60432" name="Straight Arrow Connector 25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7412038" y="3616325"/>
            <a:ext cx="0" cy="357188"/>
          </a:xfrm>
          <a:prstGeom prst="straightConnector1">
            <a:avLst/>
          </a:prstGeom>
          <a:noFill/>
          <a:ln w="38103">
            <a:solidFill>
              <a:schemeClr val="accent6"/>
            </a:solidFill>
            <a:round/>
            <a:headEnd/>
            <a:tailEnd type="arrow" w="med" len="med"/>
          </a:ln>
          <a:effectLst>
            <a:outerShdw dist="22997" dir="5400000" algn="tl" rotWithShape="0">
              <a:srgbClr val="808080">
                <a:alpha val="34998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20" y="152400"/>
            <a:ext cx="7315200" cy="1143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My Own Health Report (MOHR) </a:t>
            </a:r>
            <a:b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</a:br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Automated Assessment </a:t>
            </a:r>
            <a:r>
              <a:rPr lang="en-US" sz="4000" dirty="0" smtClean="0">
                <a:solidFill>
                  <a:schemeClr val="accent6"/>
                </a:solidFill>
                <a:latin typeface="Arial Narrow" pitchFamily="34" charset="0"/>
              </a:rPr>
              <a:t>Tool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55" y="6477000"/>
            <a:ext cx="8883267" cy="417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 Narrow" pitchFamily="34" charset="0"/>
              </a:rPr>
              <a:t>Krist A, et al.  Designing a valid pragmatic primary care implementation trial…</a:t>
            </a:r>
            <a:r>
              <a:rPr lang="en-US" sz="1600" i="1" dirty="0">
                <a:latin typeface="Arial Narrow" pitchFamily="34" charset="0"/>
              </a:rPr>
              <a:t>Implement </a:t>
            </a:r>
            <a:r>
              <a:rPr lang="en-US" sz="1600" i="1" dirty="0" err="1">
                <a:latin typeface="Arial Narrow" pitchFamily="34" charset="0"/>
              </a:rPr>
              <a:t>Sci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, 2013, </a:t>
            </a:r>
            <a:r>
              <a:rPr lang="en-US" sz="1600" dirty="0" smtClean="0">
                <a:latin typeface="Arial Narrow" pitchFamily="34" charset="0"/>
              </a:rPr>
              <a:t>8:73</a:t>
            </a:r>
            <a:endParaRPr lang="en-US" sz="1600" i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315200" cy="8763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accent6"/>
                </a:solidFill>
                <a:cs typeface="Arial" pitchFamily="34" charset="0"/>
              </a:rPr>
              <a:t>The MOHR Research Group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3152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200" b="1" dirty="0" smtClean="0">
                <a:cs typeface="Arial" pitchFamily="34" charset="0"/>
              </a:rPr>
              <a:t>Funders: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cs typeface="Arial" pitchFamily="34" charset="0"/>
              </a:rPr>
              <a:t>National Cancer Institute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cs typeface="Arial" pitchFamily="34" charset="0"/>
              </a:rPr>
              <a:t>Office of Behavioral and Social Science Research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cs typeface="Arial" pitchFamily="34" charset="0"/>
              </a:rPr>
              <a:t>Agency for Health Research and Quality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200" b="1" dirty="0" smtClean="0">
                <a:cs typeface="Arial" pitchFamily="34" charset="0"/>
              </a:rPr>
              <a:t>Collaborating Research Teams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Texas A &amp; M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University of California, Los Angeles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University of North Carolina, Chapel Hill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University of Vermont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University of Texas, Houston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Virginia Tech</a:t>
            </a:r>
            <a:endParaRPr lang="en-US" sz="2500" dirty="0" smtClean="0"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200" b="1" dirty="0" smtClean="0">
                <a:cs typeface="Arial" pitchFamily="34" charset="0"/>
              </a:rPr>
              <a:t>Coordinating Center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cs typeface="Arial" pitchFamily="34" charset="0"/>
              </a:rPr>
              <a:t>Virginia Commonwealth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3"/>
          <p:cNvSpPr txBox="1">
            <a:spLocks/>
          </p:cNvSpPr>
          <p:nvPr/>
        </p:nvSpPr>
        <p:spPr bwMode="auto">
          <a:xfrm>
            <a:off x="1223963" y="3233738"/>
            <a:ext cx="767397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marL="244475" indent="4763" algn="ctr" eaLnBrk="0" hangingPunct="0">
              <a:lnSpc>
                <a:spcPct val="90000"/>
              </a:lnSpc>
              <a:spcBef>
                <a:spcPts val="225"/>
              </a:spcBef>
              <a:buClr>
                <a:srgbClr val="9BBB59"/>
              </a:buClr>
              <a:buSzPct val="80000"/>
            </a:pPr>
            <a:endParaRPr lang="en-US" sz="2500" b="1" i="1" dirty="0">
              <a:latin typeface="Arial" pitchFamily="34" charset="0"/>
            </a:endParaRPr>
          </a:p>
        </p:txBody>
      </p:sp>
      <p:pic>
        <p:nvPicPr>
          <p:cNvPr id="6" name="Picture 2" descr="Implementation Science Integrating Science, Practice, and Policy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84325" y="377825"/>
            <a:ext cx="6953250" cy="6477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90600"/>
            <a:ext cx="7315200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NCI Implementation Science </a:t>
            </a:r>
            <a:br>
              <a:rPr lang="en-US" sz="3600" dirty="0">
                <a:solidFill>
                  <a:schemeClr val="accent6"/>
                </a:solidFill>
              </a:rPr>
            </a:br>
            <a:r>
              <a:rPr lang="en-US" sz="3600" dirty="0">
                <a:solidFill>
                  <a:schemeClr val="accent6"/>
                </a:solidFill>
              </a:rPr>
              <a:t>Team </a:t>
            </a:r>
            <a:r>
              <a:rPr lang="en-US" sz="3600" dirty="0" smtClean="0">
                <a:solidFill>
                  <a:schemeClr val="accent6"/>
                </a:solidFill>
              </a:rPr>
              <a:t>Vision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588" y="2371725"/>
            <a:ext cx="7315200" cy="3724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dirty="0">
                <a:latin typeface="Arial" pitchFamily="34" charset="0"/>
              </a:rPr>
              <a:t>To achieve the rapid </a:t>
            </a:r>
            <a:r>
              <a:rPr lang="en-US" sz="2400" b="1" i="1" u="sng" dirty="0">
                <a:latin typeface="Arial" pitchFamily="34" charset="0"/>
              </a:rPr>
              <a:t>integration</a:t>
            </a:r>
            <a:r>
              <a:rPr lang="en-US" sz="2400" b="1" i="1" dirty="0">
                <a:latin typeface="Arial" pitchFamily="34" charset="0"/>
              </a:rPr>
              <a:t> of scientific evidence, practice, and policy, with the ultimate goal of improving the </a:t>
            </a:r>
            <a:r>
              <a:rPr lang="en-US" sz="2400" b="1" i="1" u="sng" dirty="0">
                <a:latin typeface="Arial" pitchFamily="34" charset="0"/>
              </a:rPr>
              <a:t>impact of research </a:t>
            </a:r>
            <a:r>
              <a:rPr lang="en-US" sz="2400" b="1" i="1" dirty="0">
                <a:latin typeface="Arial" pitchFamily="34" charset="0"/>
              </a:rPr>
              <a:t>on cancer outcomes and promoting health </a:t>
            </a:r>
            <a:br>
              <a:rPr lang="en-US" sz="2400" b="1" i="1" dirty="0">
                <a:latin typeface="Arial" pitchFamily="34" charset="0"/>
              </a:rPr>
            </a:br>
            <a:r>
              <a:rPr lang="en-US" sz="2400" b="1" i="1" u="sng" dirty="0">
                <a:latin typeface="Arial" pitchFamily="34" charset="0"/>
              </a:rPr>
              <a:t>across</a:t>
            </a:r>
            <a:r>
              <a:rPr lang="en-US" sz="2400" b="1" i="1" dirty="0">
                <a:latin typeface="Arial" pitchFamily="34" charset="0"/>
              </a:rPr>
              <a:t> individual, organizational </a:t>
            </a:r>
            <a:br>
              <a:rPr lang="en-US" sz="2400" b="1" i="1" dirty="0">
                <a:latin typeface="Arial" pitchFamily="34" charset="0"/>
              </a:rPr>
            </a:br>
            <a:r>
              <a:rPr lang="en-US" sz="2400" b="1" i="1" dirty="0">
                <a:latin typeface="Arial" pitchFamily="34" charset="0"/>
              </a:rPr>
              <a:t>and community </a:t>
            </a:r>
            <a:r>
              <a:rPr lang="en-US" sz="2400" b="1" i="1" u="sng" dirty="0">
                <a:latin typeface="Arial" pitchFamily="34" charset="0"/>
              </a:rPr>
              <a:t>levels</a:t>
            </a:r>
            <a:r>
              <a:rPr lang="en-US" sz="2400" b="1" i="1" dirty="0" smtClean="0">
                <a:latin typeface="Arial" pitchFamily="34" charset="0"/>
              </a:rPr>
              <a:t>.</a:t>
            </a:r>
          </a:p>
          <a:p>
            <a:pPr algn="ctr"/>
            <a:endParaRPr lang="en-US" sz="2400" b="1" i="1" dirty="0">
              <a:latin typeface="Arial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" pitchFamily="34" charset="0"/>
                <a:hlinkClick r:id="rId5"/>
              </a:rPr>
              <a:t>http://cancercontrol.cancer.gov/IS</a:t>
            </a:r>
            <a:r>
              <a:rPr lang="en-US" sz="2400" dirty="0" smtClean="0">
                <a:latin typeface="Arial" pitchFamily="34" charset="0"/>
                <a:hlinkClick r:id="rId5"/>
              </a:rPr>
              <a:t>/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3"/>
          <p:cNvGrpSpPr>
            <a:grpSpLocks/>
          </p:cNvGrpSpPr>
          <p:nvPr/>
        </p:nvGrpSpPr>
        <p:grpSpPr bwMode="auto">
          <a:xfrm>
            <a:off x="1897063" y="4648200"/>
            <a:ext cx="5329237" cy="1963738"/>
            <a:chOff x="3513220" y="4893388"/>
            <a:chExt cx="5329990" cy="1964612"/>
          </a:xfrm>
        </p:grpSpPr>
        <p:grpSp>
          <p:nvGrpSpPr>
            <p:cNvPr id="62469" name="Group 24"/>
            <p:cNvGrpSpPr>
              <a:grpSpLocks/>
            </p:cNvGrpSpPr>
            <p:nvPr/>
          </p:nvGrpSpPr>
          <p:grpSpPr bwMode="auto">
            <a:xfrm>
              <a:off x="3513220" y="4893388"/>
              <a:ext cx="5329990" cy="1964612"/>
              <a:chOff x="1908873" y="4554141"/>
              <a:chExt cx="6168323" cy="2144716"/>
            </a:xfrm>
          </p:grpSpPr>
          <p:pic>
            <p:nvPicPr>
              <p:cNvPr id="8" name="Picture 2" descr="http://www.pbcompliance.com/images/map415.gif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lum/>
              </a:blip>
              <a:srcRect/>
              <a:stretch>
                <a:fillRect/>
              </a:stretch>
            </p:blipFill>
            <p:spPr>
              <a:xfrm>
                <a:off x="2964656" y="4554141"/>
                <a:ext cx="3505196" cy="214471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473" name="Straight Arrow Connector 7"/>
              <p:cNvCxnSpPr>
                <a:cxnSpLocks noChangeShapeType="1"/>
              </p:cNvCxnSpPr>
              <p:nvPr/>
            </p:nvCxnSpPr>
            <p:spPr bwMode="auto">
              <a:xfrm flipH="1">
                <a:off x="5943600" y="5181621"/>
                <a:ext cx="1066803" cy="381021"/>
              </a:xfrm>
              <a:prstGeom prst="straightConnector1">
                <a:avLst/>
              </a:prstGeom>
              <a:noFill/>
              <a:ln w="19046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62474" name="Straight Arrow Connector 8"/>
              <p:cNvCxnSpPr>
                <a:cxnSpLocks noChangeShapeType="1"/>
              </p:cNvCxnSpPr>
              <p:nvPr/>
            </p:nvCxnSpPr>
            <p:spPr bwMode="auto">
              <a:xfrm flipH="1">
                <a:off x="4724403" y="6019860"/>
                <a:ext cx="2590797" cy="304807"/>
              </a:xfrm>
              <a:prstGeom prst="straightConnector1">
                <a:avLst/>
              </a:prstGeom>
              <a:noFill/>
              <a:ln w="19046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1" name="TextBox 11"/>
              <p:cNvSpPr txBox="1"/>
              <p:nvPr/>
            </p:nvSpPr>
            <p:spPr>
              <a:xfrm>
                <a:off x="7086810" y="5105491"/>
                <a:ext cx="633920" cy="319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defTabSz="820540" eaLnBrk="0" fontAlgn="auto" hangingPunct="0">
                  <a:spcBef>
                    <a:spcPts val="0"/>
                  </a:spcBef>
                  <a:spcAft>
                    <a:spcPts val="0"/>
                  </a:spcAf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300" b="1" kern="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16"/>
                    <a:cs typeface="Arial" pitchFamily="34" charset="0"/>
                  </a:rPr>
                  <a:t>VA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314654" y="5866631"/>
                <a:ext cx="457525" cy="319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defTabSz="820540" eaLnBrk="0" fontAlgn="auto" hangingPunct="0">
                  <a:spcBef>
                    <a:spcPts val="0"/>
                  </a:spcBef>
                  <a:spcAft>
                    <a:spcPts val="0"/>
                  </a:spcAf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300" b="1" kern="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16"/>
                    <a:cs typeface="Arial" pitchFamily="34" charset="0"/>
                  </a:rPr>
                  <a:t>TX</a:t>
                </a:r>
              </a:p>
            </p:txBody>
          </p:sp>
          <p:cxnSp>
            <p:nvCxnSpPr>
              <p:cNvPr id="62477" name="Straight Arrow Connector 13"/>
              <p:cNvCxnSpPr>
                <a:cxnSpLocks noChangeShapeType="1"/>
              </p:cNvCxnSpPr>
              <p:nvPr/>
            </p:nvCxnSpPr>
            <p:spPr bwMode="auto">
              <a:xfrm flipH="1">
                <a:off x="6107906" y="4876816"/>
                <a:ext cx="1512091" cy="79161"/>
              </a:xfrm>
              <a:prstGeom prst="straightConnector1">
                <a:avLst/>
              </a:prstGeom>
              <a:noFill/>
              <a:ln w="19046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4" name="TextBox 15"/>
              <p:cNvSpPr txBox="1"/>
              <p:nvPr/>
            </p:nvSpPr>
            <p:spPr>
              <a:xfrm>
                <a:off x="7619671" y="4724054"/>
                <a:ext cx="457525" cy="319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defTabSz="820540" eaLnBrk="0" fontAlgn="auto" hangingPunct="0">
                  <a:spcBef>
                    <a:spcPts val="0"/>
                  </a:spcBef>
                  <a:spcAft>
                    <a:spcPts val="0"/>
                  </a:spcAf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300" b="1" kern="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16"/>
                    <a:cs typeface="Arial" pitchFamily="34" charset="0"/>
                  </a:rPr>
                  <a:t>VT</a:t>
                </a:r>
              </a:p>
            </p:txBody>
          </p:sp>
          <p:cxnSp>
            <p:nvCxnSpPr>
              <p:cNvPr id="62479" name="Straight Arrow Connector 16"/>
              <p:cNvCxnSpPr>
                <a:cxnSpLocks noChangeShapeType="1"/>
              </p:cNvCxnSpPr>
              <p:nvPr/>
            </p:nvCxnSpPr>
            <p:spPr bwMode="auto">
              <a:xfrm>
                <a:off x="2514600" y="5257827"/>
                <a:ext cx="990596" cy="381012"/>
              </a:xfrm>
              <a:prstGeom prst="straightConnector1">
                <a:avLst/>
              </a:prstGeom>
              <a:noFill/>
              <a:ln w="19046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6" name="TextBox 20"/>
              <p:cNvSpPr txBox="1"/>
              <p:nvPr/>
            </p:nvSpPr>
            <p:spPr>
              <a:xfrm>
                <a:off x="2103643" y="5105491"/>
                <a:ext cx="501624" cy="319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defTabSz="820540" eaLnBrk="0" fontAlgn="auto" hangingPunct="0">
                  <a:spcBef>
                    <a:spcPts val="0"/>
                  </a:spcBef>
                  <a:spcAft>
                    <a:spcPts val="0"/>
                  </a:spcAf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300" b="1" kern="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16"/>
                    <a:cs typeface="Arial" pitchFamily="34" charset="0"/>
                  </a:rPr>
                  <a:t>CA</a:t>
                </a:r>
              </a:p>
            </p:txBody>
          </p:sp>
          <p:cxnSp>
            <p:nvCxnSpPr>
              <p:cNvPr id="62481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2438403" y="4953012"/>
                <a:ext cx="1143000" cy="152412"/>
              </a:xfrm>
              <a:prstGeom prst="straightConnector1">
                <a:avLst/>
              </a:prstGeom>
              <a:noFill/>
              <a:ln w="19046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" name="TextBox 23"/>
              <p:cNvSpPr txBox="1"/>
              <p:nvPr/>
            </p:nvSpPr>
            <p:spPr>
              <a:xfrm>
                <a:off x="1908873" y="4800341"/>
                <a:ext cx="606359" cy="319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defTabSz="820540" eaLnBrk="0" fontAlgn="auto" hangingPunct="0">
                  <a:spcBef>
                    <a:spcPts val="0"/>
                  </a:spcBef>
                  <a:spcAft>
                    <a:spcPts val="0"/>
                  </a:spcAf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300" b="1" kern="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16"/>
                    <a:cs typeface="Arial" pitchFamily="34" charset="0"/>
                  </a:rPr>
                  <a:t>OR</a:t>
                </a:r>
              </a:p>
            </p:txBody>
          </p:sp>
        </p:grpSp>
        <p:cxnSp>
          <p:nvCxnSpPr>
            <p:cNvPr id="62470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7067767" y="5895474"/>
              <a:ext cx="993391" cy="74125"/>
            </a:xfrm>
            <a:prstGeom prst="straightConnector1">
              <a:avLst/>
            </a:prstGeom>
            <a:noFill/>
            <a:ln w="19046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7" name="TextBox 11"/>
            <p:cNvSpPr txBox="1"/>
            <p:nvPr/>
          </p:nvSpPr>
          <p:spPr>
            <a:xfrm>
              <a:off x="8139849" y="5719255"/>
              <a:ext cx="450914" cy="2922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defTabSz="820540" eaLnBrk="0" fontAlgn="auto" hangingPunct="0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00" b="1" kern="0" dirty="0">
                  <a:solidFill>
                    <a:srgbClr val="000000"/>
                  </a:solidFill>
                  <a:latin typeface="Arial" pitchFamily="34" charset="0"/>
                  <a:ea typeface="ＭＳ Ｐゴシック" pitchFamily="16"/>
                  <a:cs typeface="Arial" pitchFamily="34" charset="0"/>
                </a:rPr>
                <a:t>NC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15" y="31214"/>
            <a:ext cx="7315200" cy="1143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MOHR Project—Key </a:t>
            </a:r>
            <a:r>
              <a:rPr lang="en-US" sz="4000" dirty="0" smtClean="0">
                <a:solidFill>
                  <a:schemeClr val="accent6"/>
                </a:solidFill>
                <a:latin typeface="Arial Narrow" pitchFamily="34" charset="0"/>
              </a:rPr>
              <a:t>Points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486275"/>
          </a:xfrm>
        </p:spPr>
        <p:txBody>
          <a:bodyPr/>
          <a:lstStyle/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 Narrow" pitchFamily="34" charset="0"/>
              </a:rPr>
              <a:t>Cluster randomized trial </a:t>
            </a: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of 9 clinic pairs, staggered early and late intervention</a:t>
            </a:r>
          </a:p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Approximately half of clinics community health centers; others AHRQ type PBRN clinics</a:t>
            </a:r>
          </a:p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Designing for flexibility and adoption—e.g., varying levels of clinic integration of EHRs, different levels and modalities of decision aids</a:t>
            </a:r>
          </a:p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 Narrow" pitchFamily="34" charset="0"/>
              </a:rPr>
              <a:t>WHAT is delivered</a:t>
            </a: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—e.g., automated assessment tool, feedback, goal setting materials, follow-up are </a:t>
            </a:r>
            <a:r>
              <a:rPr lang="en-US" sz="2200" dirty="0">
                <a:solidFill>
                  <a:srgbClr val="C00000"/>
                </a:solidFill>
                <a:latin typeface="Arial Narrow" pitchFamily="34" charset="0"/>
              </a:rPr>
              <a:t>STANDARD</a:t>
            </a:r>
          </a:p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 Narrow" pitchFamily="34" charset="0"/>
              </a:rPr>
              <a:t>HOW this is delivered is customized </a:t>
            </a: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to setting</a:t>
            </a:r>
          </a:p>
          <a:p>
            <a:pPr marL="304800" indent="-304800" defTabSz="819150">
              <a:spcAft>
                <a:spcPts val="600"/>
              </a:spcAft>
              <a:buClr>
                <a:srgbClr val="222268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 Narrow" pitchFamily="34" charset="0"/>
              </a:rPr>
              <a:t>Study goal = Sustainable, routine use of </a:t>
            </a:r>
            <a:r>
              <a:rPr lang="en-US" sz="2200" dirty="0" smtClean="0">
                <a:solidFill>
                  <a:srgbClr val="000000"/>
                </a:solidFill>
                <a:latin typeface="Arial Narrow" pitchFamily="34" charset="0"/>
              </a:rPr>
              <a:t>intervention</a:t>
            </a:r>
          </a:p>
          <a:p>
            <a:pPr marL="0" indent="0" defTabSz="819150">
              <a:spcAft>
                <a:spcPts val="600"/>
              </a:spcAft>
              <a:buClr>
                <a:srgbClr val="222268"/>
              </a:buClr>
              <a:buSzPct val="100000"/>
              <a:buNone/>
            </a:pPr>
            <a:endParaRPr lang="en-US" sz="2200" b="1" dirty="0" smtClean="0">
              <a:solidFill>
                <a:srgbClr val="FF0000"/>
              </a:solidFill>
              <a:cs typeface="Arial" pitchFamily="34" charset="0"/>
              <a:hlinkClick r:id="rId4"/>
            </a:endParaRPr>
          </a:p>
          <a:p>
            <a:pPr marL="0" indent="0" defTabSz="819150">
              <a:spcAft>
                <a:spcPts val="600"/>
              </a:spcAft>
              <a:buClr>
                <a:srgbClr val="222268"/>
              </a:buClr>
              <a:buSzPct val="100000"/>
              <a:buNone/>
            </a:pPr>
            <a:endParaRPr lang="en-US" sz="2200" b="1" dirty="0">
              <a:solidFill>
                <a:srgbClr val="FF0000"/>
              </a:solidFill>
              <a:cs typeface="Arial" pitchFamily="34" charset="0"/>
              <a:hlinkClick r:id="rId4"/>
            </a:endParaRPr>
          </a:p>
          <a:p>
            <a:pPr marL="0" indent="0" defTabSz="819150">
              <a:spcAft>
                <a:spcPts val="600"/>
              </a:spcAft>
              <a:buClr>
                <a:srgbClr val="222268"/>
              </a:buClr>
              <a:buSzPct val="100000"/>
              <a:buNone/>
            </a:pPr>
            <a:endParaRPr lang="en-US" sz="2200" b="1" dirty="0" smtClean="0">
              <a:solidFill>
                <a:srgbClr val="FF0000"/>
              </a:solidFill>
              <a:cs typeface="Arial" pitchFamily="34" charset="0"/>
              <a:hlinkClick r:id="rId4"/>
            </a:endParaRPr>
          </a:p>
          <a:p>
            <a:pPr marL="0" indent="0" algn="r" defTabSz="819150">
              <a:spcAft>
                <a:spcPts val="600"/>
              </a:spcAft>
              <a:buClr>
                <a:srgbClr val="222268"/>
              </a:buClr>
              <a:buSzPct val="100000"/>
              <a:buNone/>
            </a:pPr>
            <a:r>
              <a:rPr lang="en-US" sz="2200" b="1" dirty="0" smtClean="0">
                <a:solidFill>
                  <a:srgbClr val="FF0000"/>
                </a:solidFill>
                <a:cs typeface="Arial" pitchFamily="34" charset="0"/>
                <a:hlinkClick r:id="rId4"/>
              </a:rPr>
              <a:t>www.myownhealthreport.org</a:t>
            </a:r>
            <a:r>
              <a:rPr lang="en-US" sz="22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n-US" sz="22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315200" cy="8763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accent6"/>
                </a:solidFill>
                <a:cs typeface="Arial" pitchFamily="34" charset="0"/>
              </a:rPr>
              <a:t>Other Data Collected in MOHR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3152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500" b="1" dirty="0" smtClean="0">
                <a:cs typeface="Arial" pitchFamily="34" charset="0"/>
              </a:rPr>
              <a:t>Cost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300" dirty="0" smtClean="0"/>
              <a:t>Collected 2x  in early intervention sites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500" dirty="0" smtClean="0">
                <a:cs typeface="Arial" pitchFamily="34" charset="0"/>
              </a:rPr>
              <a:t> </a:t>
            </a:r>
            <a:r>
              <a:rPr lang="en-US" sz="2500" b="1" dirty="0" smtClean="0">
                <a:cs typeface="Arial" pitchFamily="34" charset="0"/>
              </a:rPr>
              <a:t>Clinic Context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sz="2500" dirty="0" smtClean="0"/>
              <a:t>Collected 3x pre-, mid-, post-intervention, qualitative template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500" b="1" dirty="0" smtClean="0">
                <a:cs typeface="Arial" pitchFamily="34" charset="0"/>
              </a:rPr>
              <a:t>Project Context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sz="2500" dirty="0" smtClean="0"/>
              <a:t>Collected once, end of project, open-ended survey of key project stakeholders (e.g., researchers, funders)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500" b="1" dirty="0" smtClean="0">
                <a:cs typeface="Arial" pitchFamily="34" charset="0"/>
              </a:rPr>
              <a:t>Post-Implementation interview, sustainability discussion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sz="2500" dirty="0" smtClean="0"/>
              <a:t>Group interview, clinic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315200" cy="876300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solidFill>
                  <a:schemeClr val="accent6"/>
                </a:solidFill>
                <a:cs typeface="Arial" pitchFamily="34" charset="0"/>
              </a:rPr>
              <a:t>Key Outcomes in MOHR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800" b="1" dirty="0" smtClean="0">
                <a:cs typeface="Arial" pitchFamily="34" charset="0"/>
              </a:rPr>
              <a:t>Primary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Percent  of patients who worked with provider to set an action plan for one or more health areas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endParaRPr lang="en-US" sz="2800" b="1" dirty="0"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800" b="1" dirty="0" smtClean="0">
                <a:cs typeface="Arial" pitchFamily="34" charset="0"/>
              </a:rPr>
              <a:t>Other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Reach:  percent and representativeness of patients completing and benefitting from MOHR intervention</a:t>
            </a:r>
            <a:r>
              <a:rPr lang="en-US" sz="2300" dirty="0" smtClean="0">
                <a:cs typeface="Arial" pitchFamily="34" charset="0"/>
              </a:rPr>
              <a:t> 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6562" name="TextBox 35"/>
          <p:cNvSpPr txBox="1">
            <a:spLocks noChangeArrowheads="1"/>
          </p:cNvSpPr>
          <p:nvPr/>
        </p:nvSpPr>
        <p:spPr bwMode="auto">
          <a:xfrm>
            <a:off x="960438" y="6356350"/>
            <a:ext cx="171291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ctr" eaLnBrk="0" hangingPunct="0"/>
            <a:r>
              <a:rPr lang="en-US" sz="1100">
                <a:latin typeface="Arial" pitchFamily="34" charset="0"/>
              </a:rPr>
              <a:t>Approx. January 2013</a:t>
            </a:r>
          </a:p>
        </p:txBody>
      </p:sp>
      <p:grpSp>
        <p:nvGrpSpPr>
          <p:cNvPr id="66563" name="Group 70"/>
          <p:cNvGrpSpPr>
            <a:grpSpLocks/>
          </p:cNvGrpSpPr>
          <p:nvPr/>
        </p:nvGrpSpPr>
        <p:grpSpPr bwMode="auto">
          <a:xfrm>
            <a:off x="0" y="0"/>
            <a:ext cx="9204325" cy="6932613"/>
            <a:chOff x="0" y="0"/>
            <a:chExt cx="9204775" cy="6933033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1546301" y="207976"/>
              <a:ext cx="23814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284525" y="207976"/>
              <a:ext cx="23813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757797" y="207976"/>
              <a:ext cx="23813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4496020" y="207976"/>
              <a:ext cx="23814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234244" y="207976"/>
              <a:ext cx="22226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024336" y="207976"/>
              <a:ext cx="23813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970880" y="207976"/>
              <a:ext cx="23813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709103" y="207976"/>
              <a:ext cx="23814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434626" y="207976"/>
              <a:ext cx="23813" cy="5567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577" name="Group 80"/>
            <p:cNvGrpSpPr>
              <a:grpSpLocks/>
            </p:cNvGrpSpPr>
            <p:nvPr/>
          </p:nvGrpSpPr>
          <p:grpSpPr bwMode="auto">
            <a:xfrm>
              <a:off x="58605" y="5810501"/>
              <a:ext cx="9146170" cy="1122532"/>
              <a:chOff x="-3625" y="5822066"/>
              <a:chExt cx="8919025" cy="1122532"/>
            </a:xfrm>
          </p:grpSpPr>
          <p:grpSp>
            <p:nvGrpSpPr>
              <p:cNvPr id="66592" name="Group 79"/>
              <p:cNvGrpSpPr>
                <a:grpSpLocks/>
              </p:cNvGrpSpPr>
              <p:nvPr/>
            </p:nvGrpSpPr>
            <p:grpSpPr bwMode="auto">
              <a:xfrm>
                <a:off x="457200" y="5822066"/>
                <a:ext cx="8458200" cy="416009"/>
                <a:chOff x="457200" y="5822066"/>
                <a:chExt cx="8458200" cy="416009"/>
              </a:xfrm>
            </p:grpSpPr>
            <p:grpSp>
              <p:nvGrpSpPr>
                <p:cNvPr id="66599" name="Group 40"/>
                <p:cNvGrpSpPr>
                  <a:grpSpLocks/>
                </p:cNvGrpSpPr>
                <p:nvPr/>
              </p:nvGrpSpPr>
              <p:grpSpPr bwMode="auto">
                <a:xfrm>
                  <a:off x="457200" y="5822066"/>
                  <a:ext cx="8077200" cy="177484"/>
                  <a:chOff x="457200" y="5486400"/>
                  <a:chExt cx="8077200" cy="30480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457856" y="5791935"/>
                    <a:ext cx="807669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448672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168562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886903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606794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326683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046573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766463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486353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7204695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7924584" y="5486573"/>
                    <a:ext cx="0" cy="305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600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1</a:t>
                  </a:r>
                </a:p>
              </p:txBody>
            </p:sp>
            <p:sp>
              <p:nvSpPr>
                <p:cNvPr id="66601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2015925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2</a:t>
                  </a:r>
                </a:p>
              </p:txBody>
            </p:sp>
            <p:sp>
              <p:nvSpPr>
                <p:cNvPr id="66602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743200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3</a:t>
                  </a:r>
                </a:p>
              </p:txBody>
            </p:sp>
            <p:sp>
              <p:nvSpPr>
                <p:cNvPr id="66603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463725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4</a:t>
                  </a:r>
                </a:p>
              </p:txBody>
            </p:sp>
            <p:sp>
              <p:nvSpPr>
                <p:cNvPr id="6660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184250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5</a:t>
                  </a:r>
                </a:p>
              </p:txBody>
            </p:sp>
            <p:sp>
              <p:nvSpPr>
                <p:cNvPr id="66605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895125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6</a:t>
                  </a:r>
                </a:p>
              </p:txBody>
            </p:sp>
            <p:sp>
              <p:nvSpPr>
                <p:cNvPr id="66606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5615650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7</a:t>
                  </a:r>
                </a:p>
              </p:txBody>
            </p:sp>
            <p:sp>
              <p:nvSpPr>
                <p:cNvPr id="6660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6331350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8</a:t>
                  </a:r>
                </a:p>
              </p:txBody>
            </p:sp>
            <p:sp>
              <p:nvSpPr>
                <p:cNvPr id="6660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051875" y="5991854"/>
                  <a:ext cx="3048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Arial" pitchFamily="34" charset="0"/>
                    </a:rPr>
                    <a:t>9</a:t>
                  </a:r>
                </a:p>
              </p:txBody>
            </p:sp>
            <p:sp>
              <p:nvSpPr>
                <p:cNvPr id="66609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7772400" y="5991854"/>
                  <a:ext cx="11430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000" b="1">
                      <a:latin typeface="Arial" pitchFamily="34" charset="0"/>
                    </a:rPr>
                    <a:t>After 9/30/13</a:t>
                  </a:r>
                </a:p>
              </p:txBody>
            </p:sp>
          </p:grpSp>
          <p:sp>
            <p:nvSpPr>
              <p:cNvPr id="66593" name="TextBox 34"/>
              <p:cNvSpPr txBox="1">
                <a:spLocks noChangeArrowheads="1"/>
              </p:cNvSpPr>
              <p:nvPr/>
            </p:nvSpPr>
            <p:spPr bwMode="auto">
              <a:xfrm>
                <a:off x="0" y="5999548"/>
                <a:ext cx="134465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000" b="1">
                    <a:latin typeface="Arial" pitchFamily="34" charset="0"/>
                  </a:rPr>
                  <a:t>Pre-Implementation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793909" y="6042843"/>
                <a:ext cx="0" cy="3587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5" name="TextBox 39"/>
              <p:cNvSpPr txBox="1">
                <a:spLocks noChangeArrowheads="1"/>
              </p:cNvSpPr>
              <p:nvPr/>
            </p:nvSpPr>
            <p:spPr bwMode="auto">
              <a:xfrm>
                <a:off x="4526683" y="6215603"/>
                <a:ext cx="85652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Arial" pitchFamily="34" charset="0"/>
                  </a:rPr>
                  <a:t>Months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2673259" y="6342899"/>
                <a:ext cx="1794306" cy="6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441351" y="6338136"/>
                <a:ext cx="1653424" cy="174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8" name="TextBox 49"/>
              <p:cNvSpPr txBox="1">
                <a:spLocks noChangeArrowheads="1"/>
              </p:cNvSpPr>
              <p:nvPr/>
            </p:nvSpPr>
            <p:spPr bwMode="auto">
              <a:xfrm>
                <a:off x="-3625" y="6544495"/>
                <a:ext cx="8686800" cy="400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3" tIns="45717" rIns="91433" bIns="45717">
                <a:spAutoFit/>
              </a:bodyPr>
              <a:lstStyle/>
              <a:p>
                <a:pPr eaLnBrk="0" hangingPunct="0"/>
                <a:r>
                  <a:rPr lang="en-US" sz="1000" b="1">
                    <a:latin typeface="Arial" pitchFamily="34" charset="0"/>
                  </a:rPr>
                  <a:t>*EIS=Early Interventions Site		                  DIS=Later Intervention Sites		MOHR= My Own Health Report			</a:t>
                </a:r>
              </a:p>
            </p:txBody>
          </p:sp>
        </p:grpSp>
        <p:sp>
          <p:nvSpPr>
            <p:cNvPr id="66578" name="TextBox 53"/>
            <p:cNvSpPr txBox="1">
              <a:spLocks noChangeArrowheads="1"/>
            </p:cNvSpPr>
            <p:nvPr/>
          </p:nvSpPr>
          <p:spPr bwMode="auto">
            <a:xfrm>
              <a:off x="0" y="0"/>
              <a:ext cx="9142452" cy="246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eaLnBrk="0" hangingPunct="0"/>
              <a:endParaRPr lang="en-US" sz="1000" b="1">
                <a:latin typeface="Arial" pitchFamily="34" charset="0"/>
              </a:endParaRPr>
            </a:p>
          </p:txBody>
        </p:sp>
        <p:sp>
          <p:nvSpPr>
            <p:cNvPr id="66579" name="TextBox 3"/>
            <p:cNvSpPr txBox="1">
              <a:spLocks noChangeArrowheads="1"/>
            </p:cNvSpPr>
            <p:nvPr/>
          </p:nvSpPr>
          <p:spPr bwMode="auto">
            <a:xfrm>
              <a:off x="1172460" y="3024658"/>
              <a:ext cx="1108178" cy="2462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IRB Approval</a:t>
              </a:r>
            </a:p>
          </p:txBody>
        </p:sp>
        <p:sp>
          <p:nvSpPr>
            <p:cNvPr id="66580" name="TextBox 4"/>
            <p:cNvSpPr txBox="1">
              <a:spLocks noChangeArrowheads="1"/>
            </p:cNvSpPr>
            <p:nvPr/>
          </p:nvSpPr>
          <p:spPr bwMode="auto">
            <a:xfrm>
              <a:off x="2053672" y="560162"/>
              <a:ext cx="2472084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 dirty="0">
                  <a:latin typeface="Times New Roman" pitchFamily="18" charset="0"/>
                  <a:cs typeface="Times New Roman" pitchFamily="18" charset="0"/>
                </a:rPr>
                <a:t>Context Assessment</a:t>
              </a:r>
            </a:p>
            <a:p>
              <a:pPr algn="ctr" eaLnBrk="0" hangingPunct="0"/>
              <a:r>
                <a:rPr lang="en-US" sz="1000" b="1" dirty="0">
                  <a:latin typeface="Times New Roman" pitchFamily="18" charset="0"/>
                  <a:cs typeface="Times New Roman" pitchFamily="18" charset="0"/>
                </a:rPr>
                <a:t>(Both EIS &amp; DIS)</a:t>
              </a:r>
            </a:p>
          </p:txBody>
        </p:sp>
        <p:sp>
          <p:nvSpPr>
            <p:cNvPr id="66581" name="TextBox 5"/>
            <p:cNvSpPr txBox="1">
              <a:spLocks noChangeArrowheads="1"/>
            </p:cNvSpPr>
            <p:nvPr/>
          </p:nvSpPr>
          <p:spPr bwMode="auto">
            <a:xfrm>
              <a:off x="2677875" y="1122515"/>
              <a:ext cx="887823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Pilot in </a:t>
              </a:r>
              <a:br>
                <a:rPr lang="en-US" sz="1000" b="1">
                  <a:latin typeface="Times New Roman" pitchFamily="18" charset="0"/>
                  <a:cs typeface="Times New Roman" pitchFamily="18" charset="0"/>
                </a:rPr>
              </a:br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EIS</a:t>
              </a:r>
            </a:p>
          </p:txBody>
        </p:sp>
        <p:sp>
          <p:nvSpPr>
            <p:cNvPr id="66582" name="TextBox 6"/>
            <p:cNvSpPr txBox="1">
              <a:spLocks noChangeArrowheads="1"/>
            </p:cNvSpPr>
            <p:nvPr/>
          </p:nvSpPr>
          <p:spPr bwMode="auto">
            <a:xfrm>
              <a:off x="3044081" y="1641170"/>
              <a:ext cx="3224813" cy="2462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Intervention EIS</a:t>
              </a:r>
            </a:p>
          </p:txBody>
        </p:sp>
        <p:sp>
          <p:nvSpPr>
            <p:cNvPr id="66583" name="TextBox 62"/>
            <p:cNvSpPr txBox="1">
              <a:spLocks noChangeArrowheads="1"/>
            </p:cNvSpPr>
            <p:nvPr/>
          </p:nvSpPr>
          <p:spPr bwMode="auto">
            <a:xfrm>
              <a:off x="3544742" y="1978595"/>
              <a:ext cx="895065" cy="707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 dirty="0">
                  <a:latin typeface="Times New Roman" pitchFamily="18" charset="0"/>
                  <a:cs typeface="Times New Roman" pitchFamily="18" charset="0"/>
                </a:rPr>
                <a:t>Cost of Intervention Collection-EIS</a:t>
              </a:r>
            </a:p>
          </p:txBody>
        </p:sp>
        <p:sp>
          <p:nvSpPr>
            <p:cNvPr id="66584" name="TextBox 63"/>
            <p:cNvSpPr txBox="1">
              <a:spLocks noChangeArrowheads="1"/>
            </p:cNvSpPr>
            <p:nvPr/>
          </p:nvSpPr>
          <p:spPr bwMode="auto">
            <a:xfrm>
              <a:off x="3153685" y="2818691"/>
              <a:ext cx="3322363" cy="2462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Implementation Data Collected-EIS</a:t>
              </a:r>
            </a:p>
          </p:txBody>
        </p:sp>
        <p:sp>
          <p:nvSpPr>
            <p:cNvPr id="66585" name="TextBox 64"/>
            <p:cNvSpPr txBox="1">
              <a:spLocks noChangeArrowheads="1"/>
            </p:cNvSpPr>
            <p:nvPr/>
          </p:nvSpPr>
          <p:spPr bwMode="auto">
            <a:xfrm>
              <a:off x="7431172" y="1810401"/>
              <a:ext cx="1535033" cy="707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Long-term </a:t>
              </a:r>
              <a:br>
                <a:rPr lang="en-US" sz="1000" b="1">
                  <a:latin typeface="Times New Roman" pitchFamily="18" charset="0"/>
                  <a:cs typeface="Times New Roman" pitchFamily="18" charset="0"/>
                </a:rPr>
              </a:br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Implementation &amp; Adaptation </a:t>
              </a:r>
              <a:br>
                <a:rPr lang="en-US" sz="1000" b="1">
                  <a:latin typeface="Times New Roman" pitchFamily="18" charset="0"/>
                  <a:cs typeface="Times New Roman" pitchFamily="18" charset="0"/>
                </a:rPr>
              </a:br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Check - EIS</a:t>
              </a:r>
            </a:p>
          </p:txBody>
        </p:sp>
        <p:sp>
          <p:nvSpPr>
            <p:cNvPr id="66586" name="TextBox 65"/>
            <p:cNvSpPr txBox="1">
              <a:spLocks noChangeArrowheads="1"/>
            </p:cNvSpPr>
            <p:nvPr/>
          </p:nvSpPr>
          <p:spPr bwMode="auto">
            <a:xfrm>
              <a:off x="3914134" y="3183382"/>
              <a:ext cx="2761274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Patient  Experience</a:t>
              </a:r>
            </a:p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Survey—EIS &amp;DIS</a:t>
              </a:r>
            </a:p>
          </p:txBody>
        </p:sp>
        <p:sp>
          <p:nvSpPr>
            <p:cNvPr id="66587" name="TextBox 66"/>
            <p:cNvSpPr txBox="1">
              <a:spLocks noChangeArrowheads="1"/>
            </p:cNvSpPr>
            <p:nvPr/>
          </p:nvSpPr>
          <p:spPr bwMode="auto">
            <a:xfrm>
              <a:off x="6732880" y="3618448"/>
              <a:ext cx="1418252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Post-Intervention Staff Interview—EIS</a:t>
              </a:r>
            </a:p>
          </p:txBody>
        </p:sp>
        <p:sp>
          <p:nvSpPr>
            <p:cNvPr id="66588" name="TextBox 68"/>
            <p:cNvSpPr txBox="1">
              <a:spLocks noChangeArrowheads="1"/>
            </p:cNvSpPr>
            <p:nvPr/>
          </p:nvSpPr>
          <p:spPr bwMode="auto">
            <a:xfrm>
              <a:off x="5966035" y="4125069"/>
              <a:ext cx="2662201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Optional MOHR Patient Reported Outcomes Follow-up--EIS</a:t>
              </a:r>
            </a:p>
          </p:txBody>
        </p:sp>
        <p:sp>
          <p:nvSpPr>
            <p:cNvPr id="66589" name="TextBox 71"/>
            <p:cNvSpPr txBox="1">
              <a:spLocks noChangeArrowheads="1"/>
            </p:cNvSpPr>
            <p:nvPr/>
          </p:nvSpPr>
          <p:spPr bwMode="auto">
            <a:xfrm>
              <a:off x="6457257" y="4648757"/>
              <a:ext cx="2213602" cy="2462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Intervention--DIS</a:t>
              </a:r>
            </a:p>
          </p:txBody>
        </p:sp>
        <p:sp>
          <p:nvSpPr>
            <p:cNvPr id="66590" name="TextBox 72"/>
            <p:cNvSpPr txBox="1">
              <a:spLocks noChangeArrowheads="1"/>
            </p:cNvSpPr>
            <p:nvPr/>
          </p:nvSpPr>
          <p:spPr bwMode="auto">
            <a:xfrm>
              <a:off x="6613538" y="4999304"/>
              <a:ext cx="2044946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Implementation Data Collected-DIS</a:t>
              </a:r>
            </a:p>
          </p:txBody>
        </p:sp>
        <p:sp>
          <p:nvSpPr>
            <p:cNvPr id="66591" name="TextBox 75"/>
            <p:cNvSpPr txBox="1">
              <a:spLocks noChangeArrowheads="1"/>
            </p:cNvSpPr>
            <p:nvPr/>
          </p:nvSpPr>
          <p:spPr bwMode="auto">
            <a:xfrm>
              <a:off x="7190509" y="5482725"/>
              <a:ext cx="1773994" cy="4001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3" tIns="45717" rIns="91433" bIns="45717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  <a:cs typeface="Times New Roman" pitchFamily="18" charset="0"/>
                </a:rPr>
                <a:t>Post –Intervention Staff Interviews—DIS</a:t>
              </a:r>
            </a:p>
          </p:txBody>
        </p:sp>
      </p:grpSp>
      <p:sp>
        <p:nvSpPr>
          <p:cNvPr id="66564" name="TextBox 69"/>
          <p:cNvSpPr txBox="1">
            <a:spLocks noChangeArrowheads="1"/>
          </p:cNvSpPr>
          <p:nvPr/>
        </p:nvSpPr>
        <p:spPr bwMode="auto">
          <a:xfrm>
            <a:off x="6827838" y="577850"/>
            <a:ext cx="1682750" cy="60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ctr" eaLnBrk="0" hangingPunct="0"/>
            <a:r>
              <a:rPr lang="en-US" sz="1100" b="1">
                <a:latin typeface="Times New Roman" pitchFamily="18" charset="0"/>
                <a:cs typeface="Times New Roman" pitchFamily="18" charset="0"/>
              </a:rPr>
              <a:t>Contextual </a:t>
            </a:r>
          </a:p>
          <a:p>
            <a:pPr algn="ctr" eaLnBrk="0" hangingPunct="0"/>
            <a:r>
              <a:rPr lang="en-US" sz="1100" b="1">
                <a:latin typeface="Times New Roman" pitchFamily="18" charset="0"/>
                <a:cs typeface="Times New Roman" pitchFamily="18" charset="0"/>
              </a:rPr>
              <a:t>Changes</a:t>
            </a:r>
          </a:p>
          <a:p>
            <a:pPr algn="ctr" eaLnBrk="0" hangingPunct="0"/>
            <a:r>
              <a:rPr lang="en-US" sz="1100" b="1">
                <a:latin typeface="Times New Roman" pitchFamily="18" charset="0"/>
                <a:cs typeface="Times New Roman" pitchFamily="18" charset="0"/>
              </a:rPr>
              <a:t> Update- EIS &amp; DIS</a:t>
            </a:r>
          </a:p>
        </p:txBody>
      </p:sp>
      <p:sp>
        <p:nvSpPr>
          <p:cNvPr id="66565" name="TextBox 61"/>
          <p:cNvSpPr txBox="1">
            <a:spLocks noChangeArrowheads="1"/>
          </p:cNvSpPr>
          <p:nvPr/>
        </p:nvSpPr>
        <p:spPr bwMode="auto">
          <a:xfrm>
            <a:off x="5159375" y="1979613"/>
            <a:ext cx="1109212" cy="60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pPr algn="ctr" eaLnBrk="0" hangingPunct="0"/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Cost of Intervention Collection- EIS</a:t>
            </a:r>
          </a:p>
        </p:txBody>
      </p:sp>
      <p:sp>
        <p:nvSpPr>
          <p:cNvPr id="66566" name="TextBox 67"/>
          <p:cNvSpPr txBox="1">
            <a:spLocks noChangeArrowheads="1"/>
          </p:cNvSpPr>
          <p:nvPr/>
        </p:nvSpPr>
        <p:spPr bwMode="auto">
          <a:xfrm>
            <a:off x="5338763" y="584200"/>
            <a:ext cx="1046162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ctr" eaLnBrk="0" hangingPunct="0"/>
            <a:r>
              <a:rPr lang="en-US" sz="1100" b="1">
                <a:latin typeface="Times New Roman" pitchFamily="18" charset="0"/>
                <a:cs typeface="Times New Roman" pitchFamily="18" charset="0"/>
              </a:rPr>
              <a:t>Context Update- EIS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52400" y="152400"/>
            <a:ext cx="23622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304800"/>
            <a:ext cx="8229600" cy="7381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dirty="0" smtClean="0">
                <a:solidFill>
                  <a:schemeClr val="accent6"/>
                </a:solidFill>
                <a:cs typeface="Arial" pitchFamily="34" charset="0"/>
              </a:rPr>
              <a:t>Pragmatic Features of MOHR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0725"/>
              </p:ext>
            </p:extLst>
          </p:nvPr>
        </p:nvGraphicFramePr>
        <p:xfrm>
          <a:off x="381000" y="1447800"/>
          <a:ext cx="8437563" cy="49260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71650"/>
                <a:gridCol w="6165913"/>
              </a:tblGrid>
              <a:tr h="1008921">
                <a:tc>
                  <a:txBody>
                    <a:bodyPr/>
                    <a:lstStyle/>
                    <a:p>
                      <a:r>
                        <a:rPr lang="en-US" sz="2800" b="0" kern="0" smtClean="0"/>
                        <a:t>Relevant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  <a:tc>
                  <a:txBody>
                    <a:bodyPr/>
                    <a:lstStyle/>
                    <a:p>
                      <a:pPr marL="58738" lvl="1" indent="0"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lang="en-US" sz="2200" b="0" kern="0" dirty="0" smtClean="0"/>
                        <a:t>Diverse, real-world primary care settings; and staff who do all</a:t>
                      </a:r>
                      <a:r>
                        <a:rPr lang="en-US" sz="2200" b="0" kern="0" baseline="0" dirty="0" smtClean="0"/>
                        <a:t> </a:t>
                      </a:r>
                      <a:r>
                        <a:rPr lang="en-US" sz="2200" b="0" kern="0" dirty="0" smtClean="0"/>
                        <a:t>the intervention</a:t>
                      </a:r>
                      <a:endParaRPr lang="en-US" sz="2200" b="0" kern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</a:tr>
              <a:tr h="890453">
                <a:tc>
                  <a:txBody>
                    <a:bodyPr/>
                    <a:lstStyle/>
                    <a:p>
                      <a:r>
                        <a:rPr lang="en-US" sz="2800" kern="0" dirty="0" smtClean="0"/>
                        <a:t>Rigorous	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  <a:tc>
                  <a:txBody>
                    <a:bodyPr/>
                    <a:lstStyle/>
                    <a:p>
                      <a:pPr marL="58738" indent="0"/>
                      <a:r>
                        <a:rPr lang="en-US" sz="2200" dirty="0" smtClean="0"/>
                        <a:t>Cluster randomized, delayed intervention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design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</a:tr>
              <a:tr h="1043483">
                <a:tc>
                  <a:txBody>
                    <a:bodyPr/>
                    <a:lstStyle/>
                    <a:p>
                      <a:r>
                        <a:rPr lang="en-US" sz="2800" kern="0" dirty="0" smtClean="0"/>
                        <a:t>Rapid 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  <a:tc>
                  <a:txBody>
                    <a:bodyPr/>
                    <a:lstStyle/>
                    <a:p>
                      <a:pPr marL="58738" lvl="1" indent="0">
                        <a:spcBef>
                          <a:spcPts val="0"/>
                        </a:spcBef>
                        <a:buNone/>
                        <a:tabLst>
                          <a:tab pos="2405063" algn="l"/>
                        </a:tabLst>
                        <a:defRPr/>
                      </a:pPr>
                      <a:r>
                        <a:rPr lang="en-US" sz="2200" kern="0" dirty="0" smtClean="0"/>
                        <a:t>One year from concept, planning, and execution, low cost, and</a:t>
                      </a:r>
                      <a:r>
                        <a:rPr lang="en-US" sz="2200" kern="0" baseline="0" dirty="0" smtClean="0"/>
                        <a:t> c</a:t>
                      </a:r>
                      <a:r>
                        <a:rPr lang="en-US" sz="2200" kern="0" dirty="0" smtClean="0"/>
                        <a:t>ost informative</a:t>
                      </a:r>
                      <a:endParaRPr lang="en-US" sz="2200" b="1" i="1" kern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</a:tr>
              <a:tr h="1127264">
                <a:tc>
                  <a:txBody>
                    <a:bodyPr/>
                    <a:lstStyle/>
                    <a:p>
                      <a:r>
                        <a:rPr lang="en-US" sz="2800" kern="0" dirty="0" smtClean="0"/>
                        <a:t>Resource Informative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0" dirty="0" smtClean="0"/>
                        <a:t>Low cost; studying costs and cost-effectiveness under different delivery conditions</a:t>
                      </a:r>
                      <a:endParaRPr lang="en-US" sz="2200" b="1" kern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</a:tr>
              <a:tr h="8558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Transparent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0" dirty="0" smtClean="0"/>
                        <a:t>Report on adaptations, failures, variation across sites and implementation models, lessons learned</a:t>
                      </a:r>
                      <a:endParaRPr lang="en-US" sz="2200" b="1" kern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6" marB="4572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8" y="661988"/>
            <a:ext cx="7315200" cy="56991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dirty="0" smtClean="0">
                <a:solidFill>
                  <a:schemeClr val="accent6"/>
                </a:solidFill>
              </a:rPr>
              <a:t>Transparent Reporting on…..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411288" y="1730375"/>
            <a:ext cx="7315200" cy="4137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Info needed to </a:t>
            </a: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replicate</a:t>
            </a:r>
            <a:r>
              <a:rPr lang="en-US" sz="2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or implement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Resources required</a:t>
            </a:r>
            <a:r>
              <a:rPr lang="en-US" sz="2800" dirty="0" smtClean="0">
                <a:cs typeface="Arial" pitchFamily="34" charset="0"/>
              </a:rPr>
              <a:t>—costs for patients and delivery setting perspectives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How were settings, clinicians, and patients selected—(</a:t>
            </a: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who was excluded and why</a:t>
            </a:r>
            <a:r>
              <a:rPr lang="en-US" sz="2800" dirty="0" smtClean="0">
                <a:cs typeface="Arial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Adaptation</a:t>
            </a:r>
            <a:r>
              <a:rPr lang="en-US" sz="2800" dirty="0" smtClean="0">
                <a:cs typeface="Arial" pitchFamily="34" charset="0"/>
              </a:rPr>
              <a:t>—changes made to protocol, to intervention, to recruitment,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Differences across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71600"/>
            <a:ext cx="7315200" cy="723900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solidFill>
                  <a:schemeClr val="accent6"/>
                </a:solidFill>
              </a:rPr>
              <a:t>Current Status 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7620000" cy="3505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Completing Early Intervention Phase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Different cultures in PBRNs and community health centers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This trial will be fast, inexpensive, implementation informative…and not definitive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Key focus is implementation; reach and equity are central</a:t>
            </a:r>
          </a:p>
        </p:txBody>
      </p:sp>
      <p:pic>
        <p:nvPicPr>
          <p:cNvPr id="71684" name="Picture 2" descr="http://healthpolicy.ucla.edu/programs/health-economics/projects/mohr/PublishingImages/MOHR%20logo.JPG" title="My Own Health Repor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52400"/>
            <a:ext cx="4572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"/>
            <a:ext cx="7315200" cy="1143000"/>
          </a:xfrm>
        </p:spPr>
        <p:txBody>
          <a:bodyPr/>
          <a:lstStyle/>
          <a:p>
            <a:pPr algn="ctr" eaLnBrk="1" hangingPunct="1"/>
            <a:r>
              <a:rPr lang="en-US" sz="3800" dirty="0" smtClean="0">
                <a:solidFill>
                  <a:schemeClr val="accent6"/>
                </a:solidFill>
              </a:rPr>
              <a:t>MOHR Lessons Learned to Date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524000" y="1609725"/>
            <a:ext cx="7315200" cy="45624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Each clinic, population, and IRB is different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Key to pragmatic study success is balancing </a:t>
            </a:r>
            <a:r>
              <a:rPr lang="en-US" sz="2800" dirty="0" smtClean="0">
                <a:solidFill>
                  <a:srgbClr val="C00000"/>
                </a:solidFill>
              </a:rPr>
              <a:t>fidelity </a:t>
            </a:r>
            <a:r>
              <a:rPr lang="en-US" sz="2800" dirty="0" smtClean="0"/>
              <a:t>(to EB principles not static protocol) </a:t>
            </a:r>
            <a:br>
              <a:rPr lang="en-US" sz="2800" dirty="0" smtClean="0"/>
            </a:br>
            <a:r>
              <a:rPr lang="en-US" sz="2800" dirty="0" smtClean="0"/>
              <a:t>with context-sensitive </a:t>
            </a:r>
            <a:r>
              <a:rPr lang="en-US" sz="2800" dirty="0" smtClean="0">
                <a:solidFill>
                  <a:srgbClr val="C00000"/>
                </a:solidFill>
              </a:rPr>
              <a:t>adaptation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Context Changes—and needs repeated, multi-method assessment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Cost, resource, and time issues are central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sz="2800" dirty="0" smtClean="0"/>
              <a:t>Importance of </a:t>
            </a:r>
            <a:r>
              <a:rPr lang="en-US" sz="2800" dirty="0" smtClean="0">
                <a:solidFill>
                  <a:srgbClr val="C00000"/>
                </a:solidFill>
              </a:rPr>
              <a:t>flexibility </a:t>
            </a:r>
            <a:r>
              <a:rPr lang="en-US" sz="2800" dirty="0" smtClean="0"/>
              <a:t>for researchers and clinics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Arial Narrow" pitchFamily="34" charset="0"/>
              </a:rPr>
              <a:t>The Future: Pragmatic Needs and Opportunities for MOHR and in </a:t>
            </a:r>
            <a:r>
              <a:rPr lang="en-US" sz="3600" dirty="0" smtClean="0">
                <a:solidFill>
                  <a:schemeClr val="accent6"/>
                </a:solidFill>
                <a:latin typeface="Arial Narrow" pitchFamily="34" charset="0"/>
              </a:rPr>
              <a:t>General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Health equity impacts—along multiple dimensions of RE-AIM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Context—key factors that may moderate results,  measurement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Scalability—potential to impact large numbers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Sustainability after official study period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Patient/citizen/consumer and community perspective and engagement throughout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5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Multi-level interactions, especially between </a:t>
            </a:r>
            <a:br>
              <a:rPr lang="en-US" sz="2800" dirty="0" smtClean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policy and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22" y="141714"/>
            <a:ext cx="7315200" cy="1143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Arial Narrow" pitchFamily="34" charset="0"/>
              </a:rPr>
              <a:t>Take-Home </a:t>
            </a:r>
            <a:r>
              <a:rPr lang="en-US" sz="4000" dirty="0" smtClean="0">
                <a:solidFill>
                  <a:schemeClr val="accent6"/>
                </a:solidFill>
                <a:latin typeface="Arial Narrow" pitchFamily="34" charset="0"/>
              </a:rPr>
              <a:t>Points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7680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222268"/>
              </a:buClr>
            </a:pPr>
            <a:r>
              <a:rPr lang="en-US" sz="2200" dirty="0" smtClean="0">
                <a:cs typeface="Arial" pitchFamily="34" charset="0"/>
              </a:rPr>
              <a:t>There is a pressing need for a DIFFERENT type </a:t>
            </a:r>
            <a:br>
              <a:rPr lang="en-US" sz="2200" dirty="0" smtClean="0">
                <a:cs typeface="Arial" pitchFamily="34" charset="0"/>
              </a:rPr>
            </a:br>
            <a:r>
              <a:rPr lang="en-US" sz="2200" dirty="0" smtClean="0">
                <a:cs typeface="Arial" pitchFamily="34" charset="0"/>
              </a:rPr>
              <a:t>of  research: PRAGMATIC models, measures, and methods—</a:t>
            </a:r>
            <a:br>
              <a:rPr lang="en-US" sz="2200" dirty="0" smtClean="0">
                <a:cs typeface="Arial" pitchFamily="34" charset="0"/>
              </a:rPr>
            </a:br>
            <a:r>
              <a:rPr lang="en-US" sz="2200" dirty="0" smtClean="0">
                <a:cs typeface="Arial" pitchFamily="34" charset="0"/>
              </a:rPr>
              <a:t>that </a:t>
            </a: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translate more rapidly, and are more relevant </a:t>
            </a:r>
            <a:r>
              <a:rPr lang="en-US" sz="2200" dirty="0" smtClean="0">
                <a:cs typeface="Arial" pitchFamily="34" charset="0"/>
              </a:rPr>
              <a:t>to stakeholders</a:t>
            </a:r>
          </a:p>
          <a:p>
            <a:pPr eaLnBrk="1" hangingPunct="1">
              <a:spcBef>
                <a:spcPct val="0"/>
              </a:spcBef>
              <a:buClr>
                <a:srgbClr val="222268"/>
              </a:buClr>
            </a:pPr>
            <a:endParaRPr lang="en-US" sz="2200" dirty="0" smtClean="0"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222268"/>
              </a:buClr>
            </a:pPr>
            <a:r>
              <a:rPr lang="en-US" sz="2200" dirty="0" smtClean="0">
                <a:cs typeface="Arial" pitchFamily="34" charset="0"/>
              </a:rPr>
              <a:t>There is great opportunity to learn from the convergence of results from different study methods—clinical trials, pragmatic research, observational data, simulation modeling, </a:t>
            </a: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patient-reported data</a:t>
            </a:r>
          </a:p>
          <a:p>
            <a:pPr eaLnBrk="1" hangingPunct="1">
              <a:spcBef>
                <a:spcPct val="0"/>
              </a:spcBef>
              <a:buClr>
                <a:srgbClr val="222268"/>
              </a:buClr>
            </a:pPr>
            <a:endParaRPr lang="en-US" sz="2200" dirty="0" smtClean="0"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222268"/>
              </a:buClr>
            </a:pPr>
            <a:r>
              <a:rPr lang="en-US" sz="2200" dirty="0" smtClean="0">
                <a:cs typeface="Arial" pitchFamily="34" charset="0"/>
              </a:rPr>
              <a:t>There are many opportunities for this type of research, especially among </a:t>
            </a: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research networks and for coalitions to </a:t>
            </a:r>
            <a:b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</a:b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study context</a:t>
            </a:r>
            <a:r>
              <a:rPr lang="en-US" sz="2200" dirty="0" smtClean="0">
                <a:cs typeface="Arial" pitchFamily="34" charset="0"/>
              </a:rPr>
              <a:t> (e.g., the HCS </a:t>
            </a:r>
            <a:r>
              <a:rPr lang="en-US" sz="2200" dirty="0" err="1" smtClean="0">
                <a:cs typeface="Arial" pitchFamily="34" charset="0"/>
              </a:rPr>
              <a:t>Collaboratory</a:t>
            </a:r>
            <a:r>
              <a:rPr lang="en-US" sz="2200" dirty="0" smtClean="0">
                <a:cs typeface="Arial" pitchFamily="34" charset="0"/>
              </a:rPr>
              <a:t>; </a:t>
            </a:r>
            <a:r>
              <a:rPr lang="en-US" sz="2200" dirty="0" err="1" smtClean="0">
                <a:cs typeface="Arial" pitchFamily="34" charset="0"/>
              </a:rPr>
              <a:t>Ca</a:t>
            </a:r>
            <a:r>
              <a:rPr lang="en-US" sz="2200" dirty="0" smtClean="0">
                <a:cs typeface="Arial" pitchFamily="34" charset="0"/>
              </a:rPr>
              <a:t> Centers, VA centers, FQHCs, HMORN, extension, PBRNs, the Y, </a:t>
            </a:r>
            <a:r>
              <a:rPr lang="en-US" sz="2200" dirty="0" err="1" smtClean="0">
                <a:cs typeface="Arial" pitchFamily="34" charset="0"/>
              </a:rPr>
              <a:t>Livestrong</a:t>
            </a:r>
            <a:r>
              <a:rPr lang="en-US" sz="2200" dirty="0" smtClean="0">
                <a:cs typeface="Arial" pitchFamily="34" charset="0"/>
              </a:rPr>
              <a:t> Centers, MOHR, etc.)</a:t>
            </a:r>
          </a:p>
        </p:txBody>
      </p:sp>
      <p:pic>
        <p:nvPicPr>
          <p:cNvPr id="76803" name="Picture 4" descr="http://www.stopoxy.com/wp-content/uploads/2012/05/prescription-pad-used-for-addictive-drugs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5881" t="9949"/>
          <a:stretch>
            <a:fillRect/>
          </a:stretch>
        </p:blipFill>
        <p:spPr bwMode="auto">
          <a:xfrm rot="941728">
            <a:off x="7347634" y="298450"/>
            <a:ext cx="137318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0" name="Text Box 30"/>
          <p:cNvSpPr txBox="1">
            <a:spLocks noChangeArrowheads="1"/>
          </p:cNvSpPr>
          <p:nvPr/>
        </p:nvSpPr>
        <p:spPr bwMode="auto">
          <a:xfrm>
            <a:off x="6284107" y="4343400"/>
            <a:ext cx="35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n-lt"/>
                <a:ea typeface="+mn-ea"/>
              </a:rPr>
              <a:t>T4</a:t>
            </a:r>
          </a:p>
        </p:txBody>
      </p:sp>
      <p:sp>
        <p:nvSpPr>
          <p:cNvPr id="17409" name="Oval 4"/>
          <p:cNvSpPr>
            <a:spLocks noChangeArrowheads="1"/>
          </p:cNvSpPr>
          <p:nvPr/>
        </p:nvSpPr>
        <p:spPr bwMode="auto">
          <a:xfrm>
            <a:off x="4264025" y="2781300"/>
            <a:ext cx="1125538" cy="1152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+mn-lt"/>
                <a:ea typeface="+mn-ea"/>
                <a:cs typeface="Arial" pitchFamily="34" charset="0"/>
              </a:rPr>
              <a:t>Knowledge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+mn-lt"/>
                <a:ea typeface="+mn-ea"/>
                <a:cs typeface="Arial" pitchFamily="34" charset="0"/>
              </a:rPr>
              <a:t> Integration</a:t>
            </a:r>
          </a:p>
        </p:txBody>
      </p:sp>
      <p:sp>
        <p:nvSpPr>
          <p:cNvPr id="17410" name="AutoShape 5"/>
          <p:cNvSpPr>
            <a:spLocks noChangeArrowheads="1"/>
          </p:cNvSpPr>
          <p:nvPr/>
        </p:nvSpPr>
        <p:spPr bwMode="auto">
          <a:xfrm>
            <a:off x="5389563" y="1149350"/>
            <a:ext cx="1781175" cy="960438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Evidence-based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Guideline/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Policy</a:t>
            </a: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2387600" y="1149350"/>
            <a:ext cx="1782763" cy="960438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Promising 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Application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(e.g. genetic test)</a:t>
            </a:r>
          </a:p>
        </p:txBody>
      </p: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6326188" y="2878138"/>
            <a:ext cx="1782762" cy="960437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Practice &amp;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Control Programs</a:t>
            </a:r>
          </a:p>
        </p:txBody>
      </p:sp>
      <p:sp>
        <p:nvSpPr>
          <p:cNvPr id="17413" name="AutoShape 8"/>
          <p:cNvSpPr>
            <a:spLocks noChangeArrowheads="1"/>
          </p:cNvSpPr>
          <p:nvPr/>
        </p:nvSpPr>
        <p:spPr bwMode="auto">
          <a:xfrm>
            <a:off x="1636713" y="2878138"/>
            <a:ext cx="1782762" cy="960437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Discoveries 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(e.g., genetic 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risk factor)</a:t>
            </a:r>
          </a:p>
        </p:txBody>
      </p:sp>
      <p:sp>
        <p:nvSpPr>
          <p:cNvPr id="17414" name="AutoShape 9"/>
          <p:cNvSpPr>
            <a:spLocks noChangeArrowheads="1"/>
          </p:cNvSpPr>
          <p:nvPr/>
        </p:nvSpPr>
        <p:spPr bwMode="auto">
          <a:xfrm>
            <a:off x="3887788" y="4702175"/>
            <a:ext cx="1782762" cy="960438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Reducing the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Burden of Disease</a:t>
            </a: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>
            <a:off x="4169791" y="1629484"/>
            <a:ext cx="1219264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 flipV="1">
            <a:off x="5107686" y="2109619"/>
            <a:ext cx="844105" cy="76821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>
            <a:off x="4826318" y="3934129"/>
            <a:ext cx="0" cy="768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6420739" y="2109619"/>
            <a:ext cx="844105" cy="76821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 flipV="1">
            <a:off x="2575370" y="2109619"/>
            <a:ext cx="750316" cy="76821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 flipV="1">
            <a:off x="5670423" y="3838103"/>
            <a:ext cx="1313053" cy="960269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1"/>
          <p:cNvSpPr>
            <a:spLocks noChangeShapeType="1"/>
          </p:cNvSpPr>
          <p:nvPr/>
        </p:nvSpPr>
        <p:spPr bwMode="auto">
          <a:xfrm>
            <a:off x="2669159" y="3838103"/>
            <a:ext cx="1219264" cy="960269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22"/>
          <p:cNvSpPr>
            <a:spLocks noChangeShapeType="1"/>
          </p:cNvSpPr>
          <p:nvPr/>
        </p:nvSpPr>
        <p:spPr bwMode="auto">
          <a:xfrm flipH="1" flipV="1">
            <a:off x="3794633" y="2109619"/>
            <a:ext cx="750316" cy="76821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23"/>
          <p:cNvSpPr>
            <a:spLocks noChangeShapeType="1"/>
          </p:cNvSpPr>
          <p:nvPr/>
        </p:nvSpPr>
        <p:spPr bwMode="auto">
          <a:xfrm flipV="1">
            <a:off x="5389055" y="3357968"/>
            <a:ext cx="937895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4"/>
          <p:cNvSpPr>
            <a:spLocks noChangeShapeType="1"/>
          </p:cNvSpPr>
          <p:nvPr/>
        </p:nvSpPr>
        <p:spPr bwMode="auto">
          <a:xfrm flipH="1" flipV="1">
            <a:off x="3419475" y="3357968"/>
            <a:ext cx="844105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Text Box 26"/>
          <p:cNvSpPr txBox="1">
            <a:spLocks noChangeArrowheads="1"/>
          </p:cNvSpPr>
          <p:nvPr/>
        </p:nvSpPr>
        <p:spPr bwMode="auto">
          <a:xfrm>
            <a:off x="1074738" y="2301875"/>
            <a:ext cx="35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latin typeface="+mn-lt"/>
                <a:ea typeface="+mn-ea"/>
                <a:cs typeface="Arial" pitchFamily="34" charset="0"/>
              </a:rPr>
              <a:t>T0</a:t>
            </a:r>
          </a:p>
        </p:txBody>
      </p:sp>
      <p:sp>
        <p:nvSpPr>
          <p:cNvPr id="17427" name="Text Box 27"/>
          <p:cNvSpPr txBox="1">
            <a:spLocks noChangeArrowheads="1"/>
          </p:cNvSpPr>
          <p:nvPr/>
        </p:nvSpPr>
        <p:spPr bwMode="auto">
          <a:xfrm>
            <a:off x="2293938" y="2205038"/>
            <a:ext cx="35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latin typeface="+mn-lt"/>
                <a:ea typeface="+mn-ea"/>
                <a:cs typeface="Arial" pitchFamily="34" charset="0"/>
              </a:rPr>
              <a:t>T1</a:t>
            </a:r>
          </a:p>
        </p:txBody>
      </p:sp>
      <p:sp>
        <p:nvSpPr>
          <p:cNvPr id="17428" name="Text Box 28"/>
          <p:cNvSpPr txBox="1">
            <a:spLocks noChangeArrowheads="1"/>
          </p:cNvSpPr>
          <p:nvPr/>
        </p:nvSpPr>
        <p:spPr bwMode="auto">
          <a:xfrm>
            <a:off x="4545013" y="1244600"/>
            <a:ext cx="35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n-lt"/>
                <a:ea typeface="+mn-ea"/>
                <a:cs typeface="Arial" pitchFamily="34" charset="0"/>
              </a:rPr>
              <a:t>T2</a:t>
            </a:r>
          </a:p>
        </p:txBody>
      </p:sp>
      <p:sp>
        <p:nvSpPr>
          <p:cNvPr id="17429" name="Text Box 29"/>
          <p:cNvSpPr txBox="1">
            <a:spLocks noChangeArrowheads="1"/>
          </p:cNvSpPr>
          <p:nvPr/>
        </p:nvSpPr>
        <p:spPr bwMode="auto">
          <a:xfrm>
            <a:off x="6889750" y="2301875"/>
            <a:ext cx="35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n-lt"/>
                <a:ea typeface="+mn-ea"/>
              </a:rPr>
              <a:t>T3</a:t>
            </a:r>
          </a:p>
        </p:txBody>
      </p:sp>
      <p:sp>
        <p:nvSpPr>
          <p:cNvPr id="17431" name="Text Box 31"/>
          <p:cNvSpPr txBox="1">
            <a:spLocks noChangeArrowheads="1"/>
          </p:cNvSpPr>
          <p:nvPr/>
        </p:nvSpPr>
        <p:spPr bwMode="auto">
          <a:xfrm rot="18275623">
            <a:off x="3459162" y="2665413"/>
            <a:ext cx="74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+mn-lt"/>
                <a:ea typeface="+mn-ea"/>
                <a:cs typeface="Arial" pitchFamily="34" charset="0"/>
              </a:rPr>
              <a:t>Basic</a:t>
            </a:r>
          </a:p>
        </p:txBody>
      </p:sp>
      <p:sp>
        <p:nvSpPr>
          <p:cNvPr id="17432" name="Text Box 32"/>
          <p:cNvSpPr txBox="1">
            <a:spLocks noChangeArrowheads="1"/>
          </p:cNvSpPr>
          <p:nvPr/>
        </p:nvSpPr>
        <p:spPr bwMode="auto">
          <a:xfrm>
            <a:off x="4391025" y="2109788"/>
            <a:ext cx="930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+mn-lt"/>
                <a:ea typeface="+mn-ea"/>
                <a:cs typeface="Arial" pitchFamily="34" charset="0"/>
              </a:rPr>
              <a:t>Clinical</a:t>
            </a:r>
          </a:p>
        </p:txBody>
      </p:sp>
      <p:sp>
        <p:nvSpPr>
          <p:cNvPr id="17433" name="Text Box 33"/>
          <p:cNvSpPr txBox="1">
            <a:spLocks noChangeArrowheads="1"/>
          </p:cNvSpPr>
          <p:nvPr/>
        </p:nvSpPr>
        <p:spPr bwMode="auto">
          <a:xfrm rot="5400000">
            <a:off x="5260975" y="3186113"/>
            <a:ext cx="127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+mn-lt"/>
                <a:ea typeface="+mn-ea"/>
                <a:cs typeface="Arial" pitchFamily="34" charset="0"/>
              </a:rPr>
              <a:t>Population</a:t>
            </a:r>
          </a:p>
        </p:txBody>
      </p:sp>
      <p:sp>
        <p:nvSpPr>
          <p:cNvPr id="19484" name="Line 35"/>
          <p:cNvSpPr>
            <a:spLocks noChangeShapeType="1"/>
          </p:cNvSpPr>
          <p:nvPr/>
        </p:nvSpPr>
        <p:spPr bwMode="auto">
          <a:xfrm>
            <a:off x="1356107" y="2589753"/>
            <a:ext cx="281369" cy="3841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78167" y="4953000"/>
            <a:ext cx="301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Focus of Implementation Science – T3 and T4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349" y="101600"/>
            <a:ext cx="7315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Translational Research:  A T0- T4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Model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026151"/>
            <a:ext cx="8534400" cy="6794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1" dirty="0">
                <a:cs typeface="Arial" pitchFamily="34" charset="0"/>
              </a:rPr>
              <a:t>Modified from Khoury et al. </a:t>
            </a:r>
            <a:r>
              <a:rPr lang="en-US" sz="1600" b="1" i="1" dirty="0">
                <a:cs typeface="Arial" pitchFamily="34" charset="0"/>
              </a:rPr>
              <a:t>Genetics in Medicine </a:t>
            </a:r>
            <a:r>
              <a:rPr lang="en-US" sz="1600" b="1" dirty="0">
                <a:cs typeface="Arial" pitchFamily="34" charset="0"/>
              </a:rPr>
              <a:t>2007;9(10):665-674</a:t>
            </a:r>
          </a:p>
          <a:p>
            <a:pPr marL="0" indent="0">
              <a:buNone/>
              <a:defRPr/>
            </a:pPr>
            <a:r>
              <a:rPr lang="en-US" sz="1600" b="1" dirty="0">
                <a:cs typeface="Arial" pitchFamily="34" charset="0"/>
              </a:rPr>
              <a:t>Glasgow RE, et al. </a:t>
            </a:r>
            <a:r>
              <a:rPr lang="en-US" sz="1600" b="1" i="1" dirty="0">
                <a:cs typeface="Arial" pitchFamily="34" charset="0"/>
              </a:rPr>
              <a:t>Am J Public Health </a:t>
            </a:r>
            <a:r>
              <a:rPr lang="en-US" sz="1600" b="1" dirty="0">
                <a:cs typeface="Arial" pitchFamily="34" charset="0"/>
              </a:rPr>
              <a:t>2012;Jul;102(7):1274-1281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  <p:bldP spid="174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533400"/>
            <a:ext cx="8043862" cy="1447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smtClean="0">
                <a:solidFill>
                  <a:schemeClr val="accent6"/>
                </a:solidFill>
                <a:cs typeface="Arial" pitchFamily="34" charset="0"/>
              </a:rPr>
              <a:t>All Models (and Methods) are Wrong…</a:t>
            </a:r>
            <a:br>
              <a:rPr lang="en-US" sz="4000" dirty="0" smtClean="0">
                <a:solidFill>
                  <a:schemeClr val="accent6"/>
                </a:solidFill>
                <a:cs typeface="Arial" pitchFamily="34" charset="0"/>
              </a:rPr>
            </a:br>
            <a:r>
              <a:rPr lang="en-US" sz="4000" dirty="0">
                <a:solidFill>
                  <a:schemeClr val="accent6"/>
                </a:solidFill>
                <a:cs typeface="Arial" pitchFamily="34" charset="0"/>
              </a:rPr>
              <a:t>….Some are useful.</a:t>
            </a:r>
            <a:r>
              <a:rPr lang="en-US" sz="3600" dirty="0">
                <a:solidFill>
                  <a:schemeClr val="accent6"/>
                </a:solidFill>
                <a:cs typeface="Arial" pitchFamily="34" charset="0"/>
              </a:rPr>
              <a:t/>
            </a:r>
            <a:br>
              <a:rPr lang="en-US" sz="3600" dirty="0">
                <a:solidFill>
                  <a:schemeClr val="accent6"/>
                </a:solidFill>
                <a:cs typeface="Arial" pitchFamily="34" charset="0"/>
              </a:rPr>
            </a:br>
            <a:endParaRPr lang="en-US" sz="3600" dirty="0" smtClean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275" y="1458913"/>
            <a:ext cx="7300913" cy="5018087"/>
          </a:xfrm>
        </p:spPr>
        <p:txBody>
          <a:bodyPr/>
          <a:lstStyle/>
          <a:p>
            <a:pPr eaLnBrk="1" hangingPunct="1"/>
            <a:endParaRPr lang="en-US" sz="3200" b="1" dirty="0" smtClean="0">
              <a:solidFill>
                <a:schemeClr val="accent6"/>
              </a:solidFill>
              <a:cs typeface="Arial" pitchFamily="34" charset="0"/>
            </a:endParaRPr>
          </a:p>
          <a:p>
            <a:pPr algn="ctr" eaLnBrk="1" hangingPunct="1">
              <a:spcBef>
                <a:spcPct val="30000"/>
              </a:spcBef>
              <a:buFont typeface="Wingdings 2" pitchFamily="18" charset="2"/>
              <a:buNone/>
            </a:pPr>
            <a:r>
              <a:rPr lang="ja-JP" altLang="en-US" sz="3600" i="1" dirty="0" smtClean="0">
                <a:cs typeface="Arial" pitchFamily="34" charset="0"/>
              </a:rPr>
              <a:t>“</a:t>
            </a:r>
            <a:r>
              <a:rPr lang="en-US" altLang="ja-JP" sz="3600" i="1" dirty="0" smtClean="0">
                <a:cs typeface="Arial" pitchFamily="34" charset="0"/>
              </a:rPr>
              <a:t>To every complex question,</a:t>
            </a:r>
          </a:p>
          <a:p>
            <a:pPr algn="ctr" eaLnBrk="1" hangingPunct="1">
              <a:spcBef>
                <a:spcPct val="30000"/>
              </a:spcBef>
              <a:buFont typeface="Wingdings 2" pitchFamily="18" charset="2"/>
              <a:buNone/>
            </a:pPr>
            <a:r>
              <a:rPr lang="en-US" sz="3600" i="1" dirty="0" smtClean="0">
                <a:cs typeface="Arial" pitchFamily="34" charset="0"/>
              </a:rPr>
              <a:t>there is a simple answer…</a:t>
            </a:r>
          </a:p>
          <a:p>
            <a:pPr algn="ctr" eaLnBrk="1" hangingPunct="1">
              <a:spcBef>
                <a:spcPct val="30000"/>
              </a:spcBef>
              <a:buFont typeface="Wingdings 2" pitchFamily="18" charset="2"/>
              <a:buNone/>
            </a:pPr>
            <a:r>
              <a:rPr lang="en-US" sz="3600" i="1" dirty="0" smtClean="0">
                <a:cs typeface="Arial" pitchFamily="34" charset="0"/>
              </a:rPr>
              <a:t>and it is wrong.</a:t>
            </a:r>
            <a:r>
              <a:rPr lang="ja-JP" altLang="en-US" sz="3600" i="1" dirty="0" smtClean="0">
                <a:cs typeface="Arial" pitchFamily="34" charset="0"/>
              </a:rPr>
              <a:t>”</a:t>
            </a:r>
            <a:endParaRPr lang="en-US" altLang="ja-JP" sz="3600" i="1" dirty="0" smtClean="0">
              <a:cs typeface="Arial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3600" i="1" dirty="0" smtClean="0">
              <a:cs typeface="Arial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3600" dirty="0" smtClean="0">
                <a:cs typeface="Arial" pitchFamily="34" charset="0"/>
              </a:rPr>
              <a:t>~H. L. Mencken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lock - time for questions.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rcRect t="7332"/>
          <a:stretch/>
        </p:blipFill>
        <p:spPr bwMode="auto">
          <a:xfrm>
            <a:off x="1371600" y="3119305"/>
            <a:ext cx="5272999" cy="373869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3581400" y="290513"/>
            <a:ext cx="5257800" cy="2986087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Tx/>
              <a:buNone/>
            </a:pPr>
            <a:r>
              <a:rPr lang="en-US" sz="2800" b="1" dirty="0" smtClean="0">
                <a:solidFill>
                  <a:schemeClr val="accent6"/>
                </a:solidFill>
                <a:cs typeface="Arial" pitchFamily="34" charset="0"/>
              </a:rPr>
              <a:t>Contact us:</a:t>
            </a:r>
            <a:r>
              <a:rPr lang="en-US" sz="2400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cs typeface="Arial" pitchFamily="34" charset="0"/>
              </a:rPr>
              <a:t>	</a:t>
            </a:r>
            <a:r>
              <a:rPr lang="en-US" sz="2800" dirty="0" smtClean="0">
                <a:cs typeface="Arial" pitchFamily="34" charset="0"/>
                <a:hlinkClick r:id="rId5"/>
              </a:rPr>
              <a:t>glasgowre@mail.nih.gov</a:t>
            </a:r>
            <a:endParaRPr lang="en-US" sz="2800" dirty="0" smtClean="0">
              <a:cs typeface="Arial" pitchFamily="34" charset="0"/>
            </a:endParaRPr>
          </a:p>
          <a:p>
            <a:pPr eaLnBrk="1" hangingPunct="1">
              <a:buClr>
                <a:srgbClr val="0070C0"/>
              </a:buClr>
              <a:buFontTx/>
              <a:buNone/>
            </a:pPr>
            <a:r>
              <a:rPr lang="en-US" sz="2800" dirty="0" smtClean="0">
                <a:cs typeface="Arial" pitchFamily="34" charset="0"/>
              </a:rPr>
              <a:t>		       	</a:t>
            </a:r>
            <a:r>
              <a:rPr lang="en-US" sz="2800" dirty="0" smtClean="0">
                <a:cs typeface="Arial" pitchFamily="34" charset="0"/>
                <a:hlinkClick r:id="rId6"/>
              </a:rPr>
              <a:t>sheurtin@mail.nih.gov</a:t>
            </a:r>
            <a:endParaRPr lang="en-US" sz="2800" dirty="0" smtClean="0">
              <a:cs typeface="Arial" pitchFamily="34" charset="0"/>
            </a:endParaRPr>
          </a:p>
          <a:p>
            <a:pPr eaLnBrk="1" hangingPunct="1">
              <a:buClr>
                <a:srgbClr val="0070C0"/>
              </a:buClr>
              <a:buFontTx/>
              <a:buNone/>
            </a:pPr>
            <a:r>
              <a:rPr lang="en-US" sz="2800" b="1" dirty="0" smtClean="0">
                <a:solidFill>
                  <a:schemeClr val="accent6"/>
                </a:solidFill>
                <a:cs typeface="Arial" pitchFamily="34" charset="0"/>
              </a:rPr>
              <a:t>IS Team Website: </a:t>
            </a:r>
            <a:r>
              <a:rPr lang="en-US" sz="2800" dirty="0" smtClean="0">
                <a:cs typeface="Arial" pitchFamily="34" charset="0"/>
                <a:hlinkClick r:id="rId7"/>
              </a:rPr>
              <a:t>http://dccps.cancer.gov/is/</a:t>
            </a:r>
            <a:r>
              <a:rPr lang="en-US" sz="2800" dirty="0" smtClean="0">
                <a:cs typeface="Arial" pitchFamily="34" charset="0"/>
              </a:rPr>
              <a:t>   </a:t>
            </a:r>
          </a:p>
          <a:p>
            <a:pPr eaLnBrk="1" hangingPunct="1">
              <a:buClr>
                <a:srgbClr val="0070C0"/>
              </a:buClr>
              <a:buFontTx/>
              <a:buNone/>
            </a:pPr>
            <a:r>
              <a:rPr lang="en-US" sz="2800" b="1" dirty="0" smtClean="0">
                <a:solidFill>
                  <a:schemeClr val="accent6"/>
                </a:solidFill>
                <a:cs typeface="Arial" pitchFamily="34" charset="0"/>
              </a:rPr>
              <a:t>IS Team Email: </a:t>
            </a:r>
            <a:r>
              <a:rPr lang="en-US" sz="2800" dirty="0" smtClean="0">
                <a:cs typeface="Arial" pitchFamily="34" charset="0"/>
                <a:hlinkClick r:id="rId8"/>
              </a:rPr>
              <a:t>NCIdccpsISteam@mail.nih.gov</a:t>
            </a:r>
            <a:r>
              <a:rPr lang="en-US" sz="2800" dirty="0" smtClean="0">
                <a:cs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8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3152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chemeClr val="accent6"/>
                </a:solidFill>
              </a:rPr>
              <a:t>Why Not Just Use PROMIS Measures?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600200" y="1609725"/>
            <a:ext cx="7315200" cy="3648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dirty="0" smtClean="0"/>
              <a:t>No measures for several behaviors and issues central to this project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dirty="0" smtClean="0"/>
              <a:t>Most primary care, especially low-resource settings not using computer adaptive testing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dirty="0" smtClean="0"/>
              <a:t>Many of the issues (e.g., healthy eating, substance use are not </a:t>
            </a:r>
            <a:r>
              <a:rPr lang="en-US" dirty="0" err="1" smtClean="0"/>
              <a:t>uni</a:t>
            </a:r>
            <a:r>
              <a:rPr lang="en-US" dirty="0" smtClean="0"/>
              <a:t>-dimensional)</a:t>
            </a:r>
          </a:p>
          <a:p>
            <a:pPr eaLnBrk="1" hangingPunct="1">
              <a:spcBef>
                <a:spcPts val="1200"/>
              </a:spcBef>
              <a:buClr>
                <a:srgbClr val="002060"/>
              </a:buClr>
            </a:pPr>
            <a:r>
              <a:rPr lang="en-US" dirty="0" smtClean="0"/>
              <a:t>Short, fixed PROMIS measures generally too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1143000"/>
          </a:xfrm>
        </p:spPr>
        <p:txBody>
          <a:bodyPr/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</a:rPr>
              <a:t>“</a:t>
            </a:r>
            <a:r>
              <a:rPr lang="en-US" altLang="ja-JP" sz="3600" dirty="0">
                <a:solidFill>
                  <a:schemeClr val="accent6"/>
                </a:solidFill>
              </a:rPr>
              <a:t>Meaningful Use and EHRs</a:t>
            </a:r>
            <a:r>
              <a:rPr lang="ja-JP" altLang="en-US" sz="3600" dirty="0" smtClean="0">
                <a:solidFill>
                  <a:schemeClr val="accent6"/>
                </a:solidFill>
              </a:rPr>
              <a:t>”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cs typeface="Arial" pitchFamily="34" charset="0"/>
              </a:rPr>
              <a:t>American Recovery and Reinvestment Act (ARRA)—2009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pitchFamily="34" charset="0"/>
              </a:rPr>
              <a:t>(included HITECH Act)</a:t>
            </a:r>
          </a:p>
          <a:p>
            <a:pPr eaLnBrk="1" hangingPunct="1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Called for </a:t>
            </a:r>
            <a:r>
              <a:rPr lang="en-US" sz="2400" i="1" dirty="0" smtClean="0">
                <a:cs typeface="Arial" pitchFamily="34" charset="0"/>
              </a:rPr>
              <a:t>meaningful use:</a:t>
            </a:r>
          </a:p>
          <a:p>
            <a:pPr marL="1025525" lvl="1" indent="-342900" eaLnBrk="1" hangingPunct="1"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Use of a certified EHR in a meaningful manner</a:t>
            </a:r>
          </a:p>
          <a:p>
            <a:pPr marL="1025525" lvl="1" indent="-342900" eaLnBrk="1" hangingPunct="1"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Electronic exchange of health information to improve quality of health care</a:t>
            </a:r>
          </a:p>
          <a:p>
            <a:pPr marL="1025525" lvl="1" indent="-342900" eaLnBrk="1" hangingPunct="1"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Use of certified EHR technology to submit clinical quality and other measures			</a:t>
            </a:r>
          </a:p>
          <a:p>
            <a:pPr eaLnBrk="1" hangingPunct="1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Centers for Medicare and Medicaid Services (CMS) </a:t>
            </a:r>
          </a:p>
          <a:p>
            <a:pPr marL="1025525" lvl="1" indent="-342900" eaLnBrk="1" hangingPunct="1">
              <a:buClr>
                <a:schemeClr val="accent6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2010 final rule to implement and use EHRs in a meaningful way to help improve the quality and safety of the U.S. healthcare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5613"/>
            <a:ext cx="60960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6705600" y="304800"/>
            <a:ext cx="2209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4150" y="2247900"/>
            <a:ext cx="2552700" cy="2057400"/>
          </a:xfrm>
        </p:spPr>
        <p:txBody>
          <a:bodyPr/>
          <a:lstStyle/>
          <a:p>
            <a:pPr algn="ctr"/>
            <a:r>
              <a:rPr lang="en-US" sz="2800" b="1" dirty="0" smtClean="0"/>
              <a:t>Basic patient and clinician goal advice (electronic) and goal setting (paper)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389688" cy="995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900" dirty="0" smtClean="0">
                <a:solidFill>
                  <a:schemeClr val="accent6"/>
                </a:solidFill>
                <a:cs typeface="Arial" pitchFamily="34" charset="0"/>
              </a:rPr>
              <a:t>Key Issues in Integrating Research into Policy and Practice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1828799" y="1447800"/>
            <a:ext cx="7053263" cy="4170363"/>
          </a:xfrm>
        </p:spPr>
        <p:txBody>
          <a:bodyPr/>
          <a:lstStyle/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Contextual</a:t>
            </a:r>
          </a:p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Complex</a:t>
            </a:r>
          </a:p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Multi-component programs and policies</a:t>
            </a:r>
          </a:p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Non-linear</a:t>
            </a:r>
          </a:p>
          <a:p>
            <a:pPr eaLnBrk="1" hangingPunct="1">
              <a:buClr>
                <a:srgbClr val="002060"/>
              </a:buClr>
            </a:pPr>
            <a:r>
              <a:rPr lang="en-US" sz="2800" dirty="0" err="1" smtClean="0">
                <a:cs typeface="Arial" pitchFamily="34" charset="0"/>
              </a:rPr>
              <a:t>Transdisciplinary</a:t>
            </a:r>
            <a:endParaRPr lang="en-US" sz="2800" dirty="0" smtClean="0">
              <a:cs typeface="Arial" pitchFamily="34" charset="0"/>
            </a:endParaRPr>
          </a:p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Multi-level</a:t>
            </a:r>
          </a:p>
          <a:p>
            <a:pPr eaLnBrk="1" hangingPunct="1"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Addresses </a:t>
            </a:r>
            <a:r>
              <a:rPr lang="ja-JP" altLang="en-US" sz="2800" dirty="0" smtClean="0">
                <a:cs typeface="Arial" pitchFamily="34" charset="0"/>
              </a:rPr>
              <a:t>“</a:t>
            </a:r>
            <a:r>
              <a:rPr lang="en-US" altLang="ja-JP" sz="2800" dirty="0" smtClean="0">
                <a:cs typeface="Arial" pitchFamily="34" charset="0"/>
              </a:rPr>
              <a:t>wicked</a:t>
            </a:r>
            <a:r>
              <a:rPr lang="ja-JP" altLang="en-US" sz="2800" dirty="0" smtClean="0">
                <a:cs typeface="Arial" pitchFamily="34" charset="0"/>
              </a:rPr>
              <a:t>”</a:t>
            </a:r>
            <a:r>
              <a:rPr lang="en-US" altLang="ja-JP" sz="2800" dirty="0" smtClean="0">
                <a:cs typeface="Arial" pitchFamily="34" charset="0"/>
              </a:rPr>
              <a:t>, messy, important problems</a:t>
            </a:r>
          </a:p>
          <a:p>
            <a:pPr marL="0" indent="0" eaLnBrk="1" hangingPunct="1">
              <a:buClr>
                <a:srgbClr val="002060"/>
              </a:buClr>
              <a:buNone/>
            </a:pPr>
            <a:endParaRPr lang="en-US" altLang="ja-JP" sz="2800" b="1" dirty="0" smtClean="0">
              <a:cs typeface="Arial" pitchFamily="34" charset="0"/>
            </a:endParaRPr>
          </a:p>
          <a:p>
            <a:pPr marL="0" indent="0" eaLnBrk="1" hangingPunct="1">
              <a:buClr>
                <a:srgbClr val="002060"/>
              </a:buClr>
              <a:buNone/>
            </a:pPr>
            <a:r>
              <a:rPr lang="en-US" sz="1600" dirty="0">
                <a:cs typeface="Arial" pitchFamily="34" charset="0"/>
              </a:rPr>
              <a:t>Glasgow R &amp; Steiner J. (2012). In </a:t>
            </a:r>
            <a:r>
              <a:rPr lang="en-US" sz="1600" i="1" dirty="0">
                <a:cs typeface="Arial" pitchFamily="34" charset="0"/>
              </a:rPr>
              <a:t>Dissemination and Implementation Research</a:t>
            </a:r>
            <a:r>
              <a:rPr lang="en-US" sz="1600" dirty="0">
                <a:cs typeface="Arial" pitchFamily="34" charset="0"/>
              </a:rPr>
              <a:t>.  </a:t>
            </a:r>
            <a:r>
              <a:rPr lang="en-US" sz="1600" dirty="0" smtClean="0">
                <a:cs typeface="Arial" pitchFamily="34" charset="0"/>
              </a:rPr>
              <a:t>Brownson</a:t>
            </a:r>
            <a:r>
              <a:rPr lang="en-US" sz="1600" dirty="0">
                <a:cs typeface="Arial" pitchFamily="34" charset="0"/>
              </a:rPr>
              <a:t>, R,  </a:t>
            </a:r>
            <a:r>
              <a:rPr lang="en-US" sz="1600" dirty="0" err="1">
                <a:cs typeface="Arial" pitchFamily="34" charset="0"/>
              </a:rPr>
              <a:t>Colditz</a:t>
            </a:r>
            <a:r>
              <a:rPr lang="en-US" sz="1600" dirty="0">
                <a:cs typeface="Arial" pitchFamily="34" charset="0"/>
              </a:rPr>
              <a:t>, G, and Proctor, E (Eds.). Oxford University Press</a:t>
            </a:r>
            <a:endParaRPr lang="en-US" sz="2800" dirty="0"/>
          </a:p>
          <a:p>
            <a:pPr eaLnBrk="1" hangingPunct="1">
              <a:buClr>
                <a:srgbClr val="002060"/>
              </a:buClr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21508" name="Picture 4" descr="http://1.bp.blogspot.com/_gvGNBi9Z3dU/S7DSpniArwI/AAAAAAAAAKg/ZrtHyAqxbY8/s200/No-Easy-Butto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990600"/>
            <a:ext cx="179546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" descr="43889-3_Slide1_Final.jpg"/>
          <p:cNvPicPr>
            <a:picLocks noChangeAspect="1"/>
          </p:cNvPicPr>
          <p:nvPr/>
        </p:nvPicPr>
        <p:blipFill>
          <a:blip r:embed="rId3" cstate="print"/>
          <a:srcRect l="14999"/>
          <a:stretch>
            <a:fillRect/>
          </a:stretch>
        </p:blipFill>
        <p:spPr bwMode="auto">
          <a:xfrm>
            <a:off x="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028700" y="228600"/>
            <a:ext cx="7048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bg1"/>
                </a:solidFill>
                <a:latin typeface="+mj-lt"/>
                <a:ea typeface="+mn-ea"/>
                <a:cs typeface="ＭＳ Ｐゴシック" charset="-128"/>
              </a:rPr>
              <a:t>Bench to Bookshelf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563" y="381000"/>
            <a:ext cx="6899275" cy="10382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>
                <a:solidFill>
                  <a:schemeClr val="accent6"/>
                </a:solidFill>
                <a:cs typeface="Arial" pitchFamily="34" charset="0"/>
              </a:rPr>
              <a:t>Implementation Science Models</a:t>
            </a:r>
            <a:br>
              <a:rPr lang="en-US" dirty="0" smtClean="0">
                <a:solidFill>
                  <a:schemeClr val="accent6"/>
                </a:solidFill>
                <a:cs typeface="Arial" pitchFamily="34" charset="0"/>
              </a:rPr>
            </a:br>
            <a:r>
              <a:rPr lang="en-US" sz="2600" dirty="0" smtClean="0">
                <a:solidFill>
                  <a:schemeClr val="accent6"/>
                </a:solidFill>
                <a:cs typeface="Arial" pitchFamily="34" charset="0"/>
              </a:rPr>
              <a:t>Key Common Points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19263" y="1600200"/>
            <a:ext cx="6619875" cy="4335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ts val="1200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Context is critical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Begin with stakeholders—take their perspective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Design for dissemination—from beginning—cannot wait until the end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002060"/>
              </a:buClr>
            </a:pPr>
            <a:r>
              <a:rPr lang="en-US" sz="2800" dirty="0" smtClean="0">
                <a:cs typeface="Arial" pitchFamily="34" charset="0"/>
              </a:rPr>
              <a:t>Need balance between fidelity to evidence-based program and adaptation to local setting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Clr>
                <a:srgbClr val="002060"/>
              </a:buClr>
              <a:buNone/>
            </a:pPr>
            <a:endParaRPr lang="en-US" sz="28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Clr>
                <a:srgbClr val="002060"/>
              </a:buClr>
              <a:buNone/>
            </a:pPr>
            <a:r>
              <a:rPr lang="en-US" sz="1600" dirty="0" err="1">
                <a:cs typeface="Arial" pitchFamily="34" charset="0"/>
              </a:rPr>
              <a:t>Tabak</a:t>
            </a:r>
            <a:r>
              <a:rPr lang="en-US" sz="1600" dirty="0">
                <a:cs typeface="Arial" pitchFamily="34" charset="0"/>
              </a:rPr>
              <a:t> RG, </a:t>
            </a:r>
            <a:r>
              <a:rPr lang="en-US" sz="1600" dirty="0" err="1">
                <a:cs typeface="Arial" pitchFamily="34" charset="0"/>
              </a:rPr>
              <a:t>Khoong</a:t>
            </a:r>
            <a:r>
              <a:rPr lang="en-US" sz="1600" dirty="0">
                <a:cs typeface="Arial" pitchFamily="34" charset="0"/>
              </a:rPr>
              <a:t> EC, Chambers DA, Brownson RC. Bridging research and practice: models for dissemination and  implementation research.  </a:t>
            </a:r>
            <a:r>
              <a:rPr lang="en-US" sz="1600" i="1" dirty="0">
                <a:cs typeface="Arial" pitchFamily="34" charset="0"/>
              </a:rPr>
              <a:t>Am J </a:t>
            </a:r>
            <a:r>
              <a:rPr lang="en-US" sz="1600" i="1" dirty="0" err="1">
                <a:cs typeface="Arial" pitchFamily="34" charset="0"/>
              </a:rPr>
              <a:t>Prev</a:t>
            </a:r>
            <a:r>
              <a:rPr lang="en-US" sz="1600" i="1" dirty="0">
                <a:cs typeface="Arial" pitchFamily="34" charset="0"/>
              </a:rPr>
              <a:t> Med</a:t>
            </a:r>
            <a:r>
              <a:rPr lang="en-US" sz="1600" dirty="0">
                <a:cs typeface="Arial" pitchFamily="34" charset="0"/>
              </a:rPr>
              <a:t>. 2012 Sep; 43(3):337-50.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Pragmatic Perspective / World </a:t>
            </a:r>
            <a:r>
              <a:rPr lang="en-US" sz="4000" dirty="0" smtClean="0">
                <a:solidFill>
                  <a:schemeClr val="accent6"/>
                </a:solidFill>
              </a:rPr>
              <a:t>View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>
          <a:xfrm>
            <a:off x="1600200" y="1752600"/>
            <a:ext cx="7162800" cy="44862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CA" altLang="ja-JP" sz="3200" i="1" dirty="0" smtClean="0">
                <a:cs typeface="Arial" pitchFamily="34" charset="0"/>
              </a:rPr>
              <a:t>“The importance of an idea or action lies in whether it </a:t>
            </a:r>
            <a:r>
              <a:rPr lang="en-CA" altLang="ja-JP" sz="3200" dirty="0" smtClean="0">
                <a:solidFill>
                  <a:srgbClr val="D40138"/>
                </a:solidFill>
                <a:cs typeface="Arial" pitchFamily="34" charset="0"/>
              </a:rPr>
              <a:t>makes a difference in everyday life</a:t>
            </a:r>
            <a:r>
              <a:rPr lang="en-CA" altLang="ja-JP" sz="3200" dirty="0" smtClean="0">
                <a:cs typeface="Arial" pitchFamily="34" charset="0"/>
              </a:rPr>
              <a:t>. </a:t>
            </a:r>
            <a:r>
              <a:rPr lang="en-CA" altLang="ja-JP" sz="3200" i="1" dirty="0" smtClean="0">
                <a:cs typeface="Arial" pitchFamily="34" charset="0"/>
              </a:rPr>
              <a:t>Ideas or actions that correspond to attractive explanations (e.g., metaphysical theories), but make no difference to outcomes, are problematic.</a:t>
            </a:r>
            <a:r>
              <a:rPr lang="en-US" altLang="ja-JP" sz="3200" i="1" dirty="0" smtClean="0">
                <a:cs typeface="Arial" pitchFamily="34" charset="0"/>
              </a:rPr>
              <a:t>”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CA" altLang="ja-JP" sz="3200" i="1" dirty="0" smtClean="0">
              <a:cs typeface="Arial" pitchFamily="34" charset="0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CA" sz="3200" i="1" dirty="0" smtClean="0">
                <a:cs typeface="Arial" pitchFamily="34" charset="0"/>
              </a:rPr>
              <a:t>~Charles Pierce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/>
                </a:solidFill>
              </a:rPr>
              <a:t>Basic </a:t>
            </a:r>
            <a:r>
              <a:rPr lang="en-US" sz="4400" dirty="0" smtClean="0">
                <a:solidFill>
                  <a:schemeClr val="accent6"/>
                </a:solidFill>
              </a:rPr>
              <a:t>Idea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5925" indent="-415925" eaLnBrk="1" hangingPunct="1">
              <a:spcBef>
                <a:spcPts val="1800"/>
              </a:spcBef>
              <a:buClr>
                <a:srgbClr val="002060"/>
              </a:buClr>
            </a:pPr>
            <a:r>
              <a:rPr lang="en-CA" sz="2800" dirty="0" smtClean="0">
                <a:cs typeface="Arial" pitchFamily="34" charset="0"/>
              </a:rPr>
              <a:t>A pragmatic trial is a real-world test in a real-world population, whereas an explanatory trial is a specialized experiment in a specialized population and often optimal setting*</a:t>
            </a:r>
            <a:endParaRPr lang="en-CA" sz="2800" dirty="0">
              <a:cs typeface="Arial" pitchFamily="34" charset="0"/>
            </a:endParaRPr>
          </a:p>
          <a:p>
            <a:pPr marL="415925" indent="-415925" eaLnBrk="1" hangingPunct="1">
              <a:spcBef>
                <a:spcPts val="1800"/>
              </a:spcBef>
              <a:buClr>
                <a:srgbClr val="002060"/>
              </a:buClr>
            </a:pPr>
            <a:r>
              <a:rPr lang="en-CA" sz="2800" dirty="0" smtClean="0">
                <a:cs typeface="Arial" pitchFamily="34" charset="0"/>
              </a:rPr>
              <a:t>Pragmatic does no</a:t>
            </a:r>
            <a:r>
              <a:rPr lang="en-CA" altLang="ja-JP" sz="2800" dirty="0" smtClean="0">
                <a:cs typeface="Arial" pitchFamily="34" charset="0"/>
              </a:rPr>
              <a:t>t mean being less rigorous</a:t>
            </a:r>
          </a:p>
          <a:p>
            <a:pPr marL="415925" indent="-415925" eaLnBrk="1" hangingPunct="1">
              <a:spcBef>
                <a:spcPts val="1800"/>
              </a:spcBef>
              <a:buClr>
                <a:srgbClr val="002060"/>
              </a:buClr>
            </a:pPr>
            <a:endParaRPr lang="en-CA" sz="2800" dirty="0">
              <a:cs typeface="Arial" pitchFamily="34" charset="0"/>
            </a:endParaRPr>
          </a:p>
          <a:p>
            <a:pPr marL="415925" indent="-415925" eaLnBrk="1" hangingPunct="1">
              <a:spcBef>
                <a:spcPts val="1800"/>
              </a:spcBef>
              <a:buClr>
                <a:srgbClr val="002060"/>
              </a:buClr>
            </a:pPr>
            <a:endParaRPr lang="en-CA" sz="2800" dirty="0" smtClean="0">
              <a:cs typeface="Arial" pitchFamily="34" charset="0"/>
            </a:endParaRPr>
          </a:p>
          <a:p>
            <a:pPr marL="0" lvl="1" indent="0" eaLnBrk="1" hangingPunct="1">
              <a:spcBef>
                <a:spcPts val="1800"/>
              </a:spcBef>
              <a:buClr>
                <a:srgbClr val="002060"/>
              </a:buClr>
              <a:buNone/>
            </a:pPr>
            <a:r>
              <a:rPr lang="en-CA" sz="1600" dirty="0" smtClean="0"/>
              <a:t>*</a:t>
            </a:r>
            <a:r>
              <a:rPr lang="en-CA" sz="1600" dirty="0" err="1" smtClean="0"/>
              <a:t>Maclure</a:t>
            </a:r>
            <a:r>
              <a:rPr lang="en-CA" sz="1600" dirty="0"/>
              <a:t>, 2009 CMAJ</a:t>
            </a:r>
          </a:p>
          <a:p>
            <a:pPr marL="415925" indent="-415925" eaLnBrk="1" hangingPunct="1">
              <a:spcBef>
                <a:spcPts val="1800"/>
              </a:spcBef>
              <a:buClr>
                <a:srgbClr val="002060"/>
              </a:buClr>
            </a:pPr>
            <a:endParaRPr lang="en-CA" sz="28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gow - NIDA - July 2013 v 7-5-13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Glasgow - NIDA - July 2013 v 7-5-13</Template>
  <TotalTime>1117</TotalTime>
  <Words>2489</Words>
  <Application>Microsoft Office PowerPoint</Application>
  <PresentationFormat>On-screen Show (4:3)</PresentationFormat>
  <Paragraphs>461</Paragraphs>
  <Slides>44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Glasgow - NIDA - July 2013 v 7-5-13</vt:lpstr>
      <vt:lpstr>Practical, Patient Report Measures for Primary Care: Progress on the My Own Health Report (MOHR)  Project to Date </vt:lpstr>
      <vt:lpstr>Overview</vt:lpstr>
      <vt:lpstr>NCI Implementation Science  Team Vision</vt:lpstr>
      <vt:lpstr>Translational Research:  A T0- T4 Model</vt:lpstr>
      <vt:lpstr>Key Issues in Integrating Research into Policy and Practice </vt:lpstr>
      <vt:lpstr>PowerPoint Presentation</vt:lpstr>
      <vt:lpstr>Implementation Science Models Key Common Points</vt:lpstr>
      <vt:lpstr>Pragmatic Perspective / World View</vt:lpstr>
      <vt:lpstr>Basic Idea</vt:lpstr>
      <vt:lpstr>Designing a Pragmatic Trial:  Consider the RE-AIM Framework</vt:lpstr>
      <vt:lpstr>Challenge:  Clinical Research is Slow,  Expensive, and Often Does Not Translate</vt:lpstr>
      <vt:lpstr>Key Differences between Efficacy RCTs   and Pragmatic Studies</vt:lpstr>
      <vt:lpstr>PCTs:  Fewer Exclusions Allow for a Broader Subset of Settings, Staff, and Participants</vt:lpstr>
      <vt:lpstr>Pragmatic Study Methods: Key Characteristics</vt:lpstr>
      <vt:lpstr>Take-Home Messages:  Benefits of PCTs for Health Systems, Patients, and Providers</vt:lpstr>
      <vt:lpstr>Evidence Integration Triangle (EIT)</vt:lpstr>
      <vt:lpstr>EIT Conclusions</vt:lpstr>
      <vt:lpstr>Practical Measures Criteria—For Use in Real-World Settings and Pragmatic Research</vt:lpstr>
      <vt:lpstr>“The significant problems we face cannot be solved by the same level of thinking that created them.”  ~A. Einstein</vt:lpstr>
      <vt:lpstr>Pragmatic Example:</vt:lpstr>
      <vt:lpstr>Evidence Integration Triangle (EIT)—A  Patient-Centered Care Example</vt:lpstr>
      <vt:lpstr>EHR Measures for Adult Primary Care</vt:lpstr>
      <vt:lpstr>Vision for “Big Data” A Comprehensive Big Database to be Maximally Useful Should Contain:</vt:lpstr>
      <vt:lpstr>MOHR Background, Phases 1 &amp;2</vt:lpstr>
      <vt:lpstr>Identifying Patient-Report Measures  Pre-MOHR Project Phase 1, 2</vt:lpstr>
      <vt:lpstr>EHR Measures for Primary Care </vt:lpstr>
      <vt:lpstr>Developing My Own Health Report</vt:lpstr>
      <vt:lpstr>My Own Health Report (MOHR)  Automated Assessment Tool</vt:lpstr>
      <vt:lpstr>The MOHR Research Group</vt:lpstr>
      <vt:lpstr>MOHR Project—Key Points</vt:lpstr>
      <vt:lpstr>Other Data Collected in MOHR</vt:lpstr>
      <vt:lpstr>Key Outcomes in MOHR</vt:lpstr>
      <vt:lpstr>PowerPoint Presentation</vt:lpstr>
      <vt:lpstr>Pragmatic Features of MOHR</vt:lpstr>
      <vt:lpstr>Transparent Reporting on…..</vt:lpstr>
      <vt:lpstr>Current Status </vt:lpstr>
      <vt:lpstr>MOHR Lessons Learned to Date</vt:lpstr>
      <vt:lpstr>The Future: Pragmatic Needs and Opportunities for MOHR and in General</vt:lpstr>
      <vt:lpstr>Take-Home Points</vt:lpstr>
      <vt:lpstr>All Models (and Methods) are Wrong… ….Some are useful. </vt:lpstr>
      <vt:lpstr>PowerPoint Presentation</vt:lpstr>
      <vt:lpstr>Why Not Just Use PROMIS Measures?</vt:lpstr>
      <vt:lpstr>“Meaningful Use and EHRs”</vt:lpstr>
      <vt:lpstr>Basic patient and clinician goal advice (electronic) and goal setting (paper)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Own Health Report (MOHR)</dc:title>
  <dc:creator>sheurtin</dc:creator>
  <cp:lastModifiedBy>Purcell, Peyton (NIH/NCI) [C]</cp:lastModifiedBy>
  <cp:revision>89</cp:revision>
  <dcterms:created xsi:type="dcterms:W3CDTF">2013-07-16T15:44:56Z</dcterms:created>
  <dcterms:modified xsi:type="dcterms:W3CDTF">2013-08-15T14:50:01Z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