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1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8" r:id="rId13"/>
    <p:sldId id="279" r:id="rId14"/>
    <p:sldId id="276" r:id="rId15"/>
    <p:sldId id="277" r:id="rId16"/>
    <p:sldId id="272" r:id="rId17"/>
    <p:sldId id="275" r:id="rId18"/>
    <p:sldId id="274" r:id="rId19"/>
    <p:sldId id="273" r:id="rId20"/>
    <p:sldId id="270" r:id="rId21"/>
    <p:sldId id="280" r:id="rId22"/>
    <p:sldId id="281" r:id="rId23"/>
    <p:sldId id="282" r:id="rId24"/>
    <p:sldId id="283" r:id="rId2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01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0" autoAdjust="0"/>
    <p:restoredTop sz="86491" autoAdjust="0"/>
  </p:normalViewPr>
  <p:slideViewPr>
    <p:cSldViewPr>
      <p:cViewPr varScale="1">
        <p:scale>
          <a:sx n="60" d="100"/>
          <a:sy n="60" d="100"/>
        </p:scale>
        <p:origin x="-7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F077B65D-061C-44B0-9005-7E11B26CE068}" type="datetimeFigureOut">
              <a:rPr lang="en-US"/>
              <a:pPr>
                <a:defRPr/>
              </a:pPr>
              <a:t>10/19/2012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EC65AC62-712B-4FBF-8F79-E2B7DFF8B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65EF5A96-2992-4F92-8DE4-EABAC7B0055D}" type="datetimeFigureOut">
              <a:rPr lang="en-US"/>
              <a:pPr>
                <a:defRPr/>
              </a:pPr>
              <a:t>10/19/2012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F12FCF8E-45BD-4DBA-A616-35C6584BB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5E9B45F-A3E8-4F2F-8A8C-908857AC0682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Have them answer before revealing the other text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28973EA-E65E-4FAF-969E-84027C5CE3D8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8C77087-0F79-4604-A80A-C462201D9FD2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Adoption is multi-level dimension- setting (can be levels of settings) and staff within a setting. 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For example: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  state health department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  county level health department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  staff within local health department	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33494E3-A59C-4CB5-B3EA-B289B55141D1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8E324D-F073-4519-92AE-5B455ECF9900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5200" eaLnBrk="1" hangingPunct="1">
              <a:spcBef>
                <a:spcPct val="0"/>
              </a:spcBef>
            </a:pPr>
            <a:r>
              <a:rPr lang="en-US" sz="1300" smtClean="0"/>
              <a:t>Currently internal validity classifies EBB and thereby promotes interventions that have little chance of success in real world.  Need to expand scope of reporting quality.  </a:t>
            </a:r>
          </a:p>
          <a:p>
            <a:pPr defTabSz="965200" eaLnBrk="1" hangingPunct="1">
              <a:spcBef>
                <a:spcPct val="0"/>
              </a:spcBef>
            </a:pPr>
            <a:r>
              <a:rPr lang="en-US" sz="1300" smtClean="0"/>
              <a:t>Evidence can be strengthened by reporting on reach, adoption, implementation and maintenance.  </a:t>
            </a:r>
          </a:p>
          <a:p>
            <a:pPr defTabSz="965200" eaLnBrk="1" hangingPunct="1">
              <a:spcBef>
                <a:spcPct val="0"/>
              </a:spcBef>
            </a:pPr>
            <a:r>
              <a:rPr lang="en-US" sz="1300" smtClean="0"/>
              <a:t>Why is reporting on this important?  </a:t>
            </a:r>
          </a:p>
          <a:p>
            <a:pPr defTabSz="965200" eaLnBrk="1" hangingPunct="1">
              <a:spcBef>
                <a:spcPct val="0"/>
              </a:spcBef>
            </a:pPr>
            <a:r>
              <a:rPr lang="en-US" sz="1300" i="1" smtClean="0"/>
              <a:t>So practitioners can determine if a study applies to their situation.  </a:t>
            </a:r>
          </a:p>
          <a:p>
            <a:pPr defTabSz="965200" eaLnBrk="1" hangingPunct="1">
              <a:spcBef>
                <a:spcPct val="0"/>
              </a:spcBef>
            </a:pPr>
            <a:r>
              <a:rPr lang="en-US" sz="1300" i="1" smtClean="0"/>
              <a:t>So policy makers can determine the applicability of research findings.</a:t>
            </a:r>
          </a:p>
          <a:p>
            <a:pPr defTabSz="965200" eaLnBrk="1" hangingPunct="1">
              <a:spcBef>
                <a:spcPct val="0"/>
              </a:spcBef>
            </a:pPr>
            <a:r>
              <a:rPr lang="en-US" sz="1300" i="1" smtClean="0"/>
              <a:t>So we can draw conclusions with systematic reviews and meta-analyses</a:t>
            </a:r>
          </a:p>
          <a:p>
            <a:pPr defTabSz="965200"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EB18761-E5A7-4436-AC2C-2CE637177608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5200" eaLnBrk="1" hangingPunct="1">
              <a:spcBef>
                <a:spcPct val="0"/>
              </a:spcBef>
            </a:pPr>
            <a:r>
              <a:rPr lang="en-US" sz="1300" smtClean="0"/>
              <a:t>Consolidated Standards of Reporting Trials (CONSORT) criteria, National Guidelines, etc. focus on internal validity – minimal attention to external validity and no attention to viability validity.  Likewise, transparent reporting of evaluation with non-randomized designs (TREND) – also little attention to external validity. </a:t>
            </a:r>
            <a:endParaRPr lang="en-US" smtClean="0"/>
          </a:p>
          <a:p>
            <a:pPr defTabSz="965200" eaLnBrk="1" hangingPunct="1">
              <a:spcBef>
                <a:spcPct val="0"/>
              </a:spcBef>
            </a:pPr>
            <a:endParaRPr lang="en-US" smtClean="0"/>
          </a:p>
          <a:p>
            <a:pPr defTabSz="965200" eaLnBrk="1" hangingPunct="1">
              <a:spcBef>
                <a:spcPct val="0"/>
              </a:spcBef>
            </a:pPr>
            <a:r>
              <a:rPr lang="en-US" smtClean="0"/>
              <a:t>Extended Consort starts before and goes beyond traditional consort 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47E610-C45B-4ADB-89A1-9C246F18C2B9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Quality Rating Criteria for External Validity.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Not saying that all articles have to be strong on EV criteria, but we need more reporting than currently occurs.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7053A91-33C9-4569-9C97-E5B938CFEBAC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Note: RE-AIM or other impact models may best be used to compare strengths and limitations of different programs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389E08C-09E4-47E4-B186-D8F30008D686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8490C3D-0ABC-4BD8-81BF-AE53D3DDE275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Note that many of the programs as not cancer specific (physical activity, diet/nutrition, tobacco control, obesity)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6DADD8A-AA15-4105-9B7C-C574A9890230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BDA6F6-7409-4155-BB3A-C1D496099A8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6161E71-406B-4F34-A3BC-5A91A9DD095C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RE-AIM also has a self-rating quiz on the RE-AIM site.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FDF255-E482-4375-ABBD-AD6A795C42CC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9268A0-5DA5-45F4-A0E7-C15BB7851831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702A81-0565-4D6F-BD85-F2F69DC88827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4901749-BE44-4856-95A3-C1AFF47981A0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300" smtClean="0"/>
              <a:t>We’re here from different disciplines, but we are assuming that most are familiar with Campbell and Stanley’s seminal work on experimental and quasi-experimental research designs.  That work presented over 40 years ago described two principal types of validity – one that addresses whether or not we can infer a causal relationship between our intervention/experiment and the observed outcome (internal validity) and one that addresses whether these causal relationships can be generalized to different persons, settings, treatments and outcomes (external validity).</a:t>
            </a: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202ED69-C67E-4E6A-A06A-508AEDDE0427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Ask participants and list their answers.</a:t>
            </a:r>
          </a:p>
          <a:p>
            <a:pPr eaLnBrk="1" hangingPunct="1">
              <a:spcBef>
                <a:spcPct val="0"/>
              </a:spcBef>
            </a:pPr>
            <a:r>
              <a:rPr lang="en-US" i="1" smtClean="0"/>
              <a:t>A focus on internal validity does not address stakeholders’ needs, abilities  and concerns. Relevant or generalizable only to artificial situation.</a:t>
            </a:r>
          </a:p>
          <a:p>
            <a:pPr eaLnBrk="1" hangingPunct="1">
              <a:spcBef>
                <a:spcPct val="0"/>
              </a:spcBef>
            </a:pPr>
            <a:r>
              <a:rPr lang="en-US" i="1" smtClean="0"/>
              <a:t>A focus on external validity increases chance of working in the real-world.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1920B9-41EB-4932-93B4-2083101175D2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6D98A84-7565-4438-9AC6-1F93B5240D0A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Flip side of external validity:</a:t>
            </a:r>
          </a:p>
          <a:p>
            <a:pPr eaLnBrk="1" hangingPunct="1">
              <a:spcBef>
                <a:spcPct val="0"/>
              </a:spcBef>
            </a:pPr>
            <a:r>
              <a:rPr lang="en-US" b="1" u="sng" smtClean="0"/>
              <a:t>Local</a:t>
            </a:r>
            <a:r>
              <a:rPr lang="en-US" smtClean="0"/>
              <a:t> applicability and realist question of </a:t>
            </a:r>
            <a:r>
              <a:rPr lang="en-US" b="1" u="sng" smtClean="0"/>
              <a:t>which</a:t>
            </a:r>
            <a:r>
              <a:rPr lang="en-US" smtClean="0"/>
              <a:t> intervention components are most effective (or </a:t>
            </a:r>
            <a:r>
              <a:rPr lang="en-US" b="1" u="sng" smtClean="0"/>
              <a:t>which</a:t>
            </a:r>
            <a:r>
              <a:rPr lang="en-US" smtClean="0"/>
              <a:t> outcomes) for </a:t>
            </a:r>
            <a:r>
              <a:rPr lang="en-US" b="1" u="sng" smtClean="0"/>
              <a:t>which</a:t>
            </a:r>
            <a:r>
              <a:rPr lang="en-US" smtClean="0"/>
              <a:t> persons in </a:t>
            </a:r>
            <a:r>
              <a:rPr lang="en-US" b="1" u="sng" smtClean="0"/>
              <a:t>what</a:t>
            </a:r>
            <a:r>
              <a:rPr lang="en-US" smtClean="0"/>
              <a:t> settings delivered under </a:t>
            </a:r>
            <a:r>
              <a:rPr lang="en-US" b="1" u="sng" smtClean="0"/>
              <a:t>what</a:t>
            </a:r>
            <a:r>
              <a:rPr lang="en-US" smtClean="0"/>
              <a:t> conditions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335086-2657-4EA2-B12C-FAD8A4865529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  For first bullet note that this is not intended to kill internal validity but to achieve balance.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  Comment for third bullet;  Can be used: 1) before evaluability; 2) during for adjustment and 3) after the program for reporting or review of literature.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7C5CCE-FB9D-4271-B920-16AD59FC839B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3D760D5-903F-42DC-B7E0-A192959F1DEA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300" smtClean="0"/>
              <a:t>‘Suppose you read headline in tomorrow morning’s paper that had just had conclusive evidence that a NEW MAGIC PILL …(FILL IN BLANK- CURED CANCER; PRODUCED MAJOR WEIGHT LOSS IN 50% MOE OF SAMPLE THAN STRONG CONTROL)….</a:t>
            </a:r>
          </a:p>
          <a:p>
            <a:pPr eaLnBrk="1" hangingPunct="1">
              <a:spcBef>
                <a:spcPct val="0"/>
              </a:spcBef>
            </a:pPr>
            <a:r>
              <a:rPr lang="en-US" sz="1300" smtClean="0"/>
              <a:t> </a:t>
            </a:r>
          </a:p>
          <a:p>
            <a:pPr eaLnBrk="1" hangingPunct="1">
              <a:spcBef>
                <a:spcPct val="0"/>
              </a:spcBef>
            </a:pPr>
            <a:r>
              <a:rPr lang="en-US" sz="1300" smtClean="0"/>
              <a:t>….. IN A TRIPLE BLIND MULTI-SITE RCT EFFICACY STUDY…..   SO SUCCESSFUL, THEY STOPPED THE TRIAL EARLY AND SUGGESTED THAT HHS DISSEMINATE THIS TO ENTIRE COUNTRY.</a:t>
            </a:r>
          </a:p>
          <a:p>
            <a:pPr eaLnBrk="1" hangingPunct="1">
              <a:spcBef>
                <a:spcPct val="0"/>
              </a:spcBef>
            </a:pPr>
            <a:r>
              <a:rPr lang="en-US" sz="1300" smtClean="0"/>
              <a:t> </a:t>
            </a:r>
          </a:p>
          <a:p>
            <a:pPr eaLnBrk="1" hangingPunct="1">
              <a:spcBef>
                <a:spcPct val="0"/>
              </a:spcBef>
            </a:pPr>
            <a:r>
              <a:rPr lang="en-US" sz="1300" smtClean="0"/>
              <a:t>LETS LOOK AT STEPS THAT MIGHT BE INVOLVED- USING re-aim TERMS… AND WATCH THE NUMBERS ON RIGHT HAND SIDE WHICH REFER TO PERCENT OF POPULATION (E.G. OVERWIEGHT) THAT WOULD BENEFIT FROM THIS INCREDILE BREAKTHROUGH…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DC3BE5-66E2-4B54-885C-FFB1896C0D4C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4C11E-3754-453A-BAF7-EC1BEAAE9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6D3B2-ACDF-4FE1-8E26-7EF1F3DB9C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114300"/>
            <a:ext cx="1828800" cy="5981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14300"/>
            <a:ext cx="5334000" cy="5981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F361C-99D9-4BC8-9411-0F337FEA3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31A83-3B0F-4268-89BE-84768261F9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0EA54-D707-47A1-9B06-A7A00DA880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609725"/>
            <a:ext cx="3581400" cy="4486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609725"/>
            <a:ext cx="3581400" cy="4486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6AA6F-7D48-40BA-8461-E8BC0D4B1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7EE37-4565-46A7-89F0-DC4679FB9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80D97-5103-4A3C-9282-58334E487F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5D439-AE1A-4F14-B5A3-3A09DA22EA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AD115-71CE-41D2-9EFF-7CA15CC017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ED2BB-EA5F-4522-9370-457ADA2F08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1430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609725"/>
            <a:ext cx="73152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00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Narrow" pitchFamily="34" charset="0"/>
              </a:defRPr>
            </a:lvl1pPr>
          </a:lstStyle>
          <a:p>
            <a:pPr>
              <a:defRPr/>
            </a:pPr>
            <a:fld id="{B8E1041E-11D9-4376-A472-C433C313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rtips.cancer.gov/rtips/index.do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tips.cancer.gor/rtips/index.do" TargetMode="External"/><Relationship Id="rId5" Type="http://schemas.openxmlformats.org/officeDocument/2006/relationships/hyperlink" Target="http://www.re-aim.org/" TargetMode="Externa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e-aim.org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130425"/>
            <a:ext cx="7772400" cy="14700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chemeClr val="bg1"/>
                </a:solidFill>
                <a:cs typeface="+mj-cs"/>
              </a:rPr>
              <a:t>Using RE-AIM to Address Health Impact Evaluation Issues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3886200"/>
            <a:ext cx="70104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Cynthia A. Vinson, MPA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Implementation Science Team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Division of Cancer Control and Population </a:t>
            </a:r>
            <a:r>
              <a:rPr lang="en-US" dirty="0" smtClean="0">
                <a:solidFill>
                  <a:schemeClr val="bg1"/>
                </a:solidFill>
              </a:rPr>
              <a:t>Sciences</a:t>
            </a:r>
          </a:p>
          <a:p>
            <a:r>
              <a:rPr lang="en-US" sz="2500" dirty="0" smtClean="0">
                <a:solidFill>
                  <a:schemeClr val="bg1"/>
                </a:solidFill>
              </a:rPr>
              <a:t>American Evaluation Association Annual Conference </a:t>
            </a:r>
          </a:p>
          <a:p>
            <a:r>
              <a:rPr lang="en-US" sz="2500" dirty="0" smtClean="0">
                <a:solidFill>
                  <a:schemeClr val="bg1"/>
                </a:solidFill>
              </a:rPr>
              <a:t>October 26, 2012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NIH Tagli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6248400"/>
            <a:ext cx="19891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1598613" y="100013"/>
            <a:ext cx="7239000" cy="11430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</a:rPr>
              <a:t>The Moral of the Story?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8613" y="1598613"/>
            <a:ext cx="7239000" cy="5030787"/>
          </a:xfrm>
        </p:spPr>
        <p:txBody>
          <a:bodyPr/>
          <a:lstStyle/>
          <a:p>
            <a:pPr marL="514350" indent="-514350" eaLnBrk="1" hangingPunct="1">
              <a:buFont typeface="Arial Narrow" pitchFamily="34" charset="0"/>
              <a:buAutoNum type="arabicPeriod"/>
            </a:pPr>
            <a:endParaRPr lang="en-US" sz="2800" dirty="0" smtClean="0"/>
          </a:p>
          <a:p>
            <a:pPr marL="514350" indent="-514350" eaLnBrk="1" hangingPunct="1">
              <a:buFont typeface="Arial Narrow" pitchFamily="34" charset="0"/>
              <a:buAutoNum type="arabicPeriod"/>
            </a:pPr>
            <a:r>
              <a:rPr lang="en-US" sz="2800" b="1" dirty="0" smtClean="0"/>
              <a:t>“Focus on the </a:t>
            </a:r>
            <a:r>
              <a:rPr lang="en-US" sz="2800" b="1" dirty="0" smtClean="0">
                <a:solidFill>
                  <a:schemeClr val="accent2"/>
                </a:solidFill>
              </a:rPr>
              <a:t>Denominator</a:t>
            </a:r>
            <a:r>
              <a:rPr lang="en-US" sz="2800" b="1" dirty="0" smtClean="0"/>
              <a:t>”(not just the numerator)</a:t>
            </a:r>
          </a:p>
          <a:p>
            <a:pPr marL="514350" indent="-514350" eaLnBrk="1" hangingPunct="1">
              <a:buFont typeface="Arial Narrow" pitchFamily="34" charset="0"/>
              <a:buAutoNum type="arabicPeriod"/>
            </a:pPr>
            <a:endParaRPr lang="en-US" sz="2800" b="1" dirty="0" smtClean="0"/>
          </a:p>
          <a:p>
            <a:pPr marL="514350" indent="-514350" eaLnBrk="1" hangingPunct="1">
              <a:buFont typeface="Arial Narrow" pitchFamily="34" charset="0"/>
              <a:buAutoNum type="arabicPeriod"/>
            </a:pPr>
            <a:r>
              <a:rPr lang="en-US" sz="2800" b="1" dirty="0" smtClean="0"/>
              <a:t>Each step of the dissemination sequence, or each “RE-AIM” dimension is 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 descr="NIH Tagli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6248400"/>
            <a:ext cx="19891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0"/>
          <p:cNvSpPr>
            <a:spLocks noGrp="1"/>
          </p:cNvSpPr>
          <p:nvPr>
            <p:ph type="title"/>
          </p:nvPr>
        </p:nvSpPr>
        <p:spPr>
          <a:xfrm>
            <a:off x="1598613" y="100013"/>
            <a:ext cx="7239000" cy="11430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RE-AIM Guidelines for Developing, Selecting, and Evaluating </a:t>
            </a:r>
            <a:b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Programs and Policies Intended to Have a Public Health Impact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Group 213"/>
          <p:cNvGraphicFramePr>
            <a:graphicFrameLocks noGrp="1"/>
          </p:cNvGraphicFramePr>
          <p:nvPr>
            <p:ph idx="1"/>
          </p:nvPr>
        </p:nvGraphicFramePr>
        <p:xfrm>
          <a:off x="1752600" y="1524000"/>
          <a:ext cx="7162800" cy="4528167"/>
        </p:xfrm>
        <a:graphic>
          <a:graphicData uri="http://schemas.openxmlformats.org/drawingml/2006/table">
            <a:tbl>
              <a:tblPr/>
              <a:tblGrid>
                <a:gridCol w="3371422"/>
                <a:gridCol w="3791378"/>
              </a:tblGrid>
              <a:tr h="6387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RE-AIM ELEMENT</a:t>
                      </a:r>
                    </a:p>
                  </a:txBody>
                  <a:tcPr marL="76960" marR="76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GUIDELINES AND QUESTIONS </a:t>
                      </a:r>
                      <a:b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</a:b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 ASK</a:t>
                      </a:r>
                    </a:p>
                  </a:txBody>
                  <a:tcPr marL="76960" marR="76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904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REACH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Percent and representativeness of participants </a:t>
                      </a:r>
                    </a:p>
                  </a:txBody>
                  <a:tcPr marL="76960" marR="76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 the program attract large and representative percent of target population?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 the program reach those most in need and most often left out (i.e., the poor, low literacy and numeracy, complex patients)?</a:t>
                      </a:r>
                    </a:p>
                  </a:txBody>
                  <a:tcPr marL="76960" marR="76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5183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EFFECTIVENESS  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Impact on key outcomes, quality of life, unanticipated outcomes and subgroups </a:t>
                      </a:r>
                    </a:p>
                  </a:txBody>
                  <a:tcPr marL="76960" marR="76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>
                          <a:tab pos="341313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Does the program produce robust 	effects across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sub-populations?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>
                          <a:tab pos="341313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Does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the program produce minimal 	negative side effects and 	increase quality of life or broader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outcomes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(i.e., social capital)?</a:t>
                      </a:r>
                    </a:p>
                  </a:txBody>
                  <a:tcPr marL="76960" marR="76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 descr="NIH Tagli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6248400"/>
            <a:ext cx="19891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0"/>
          <p:cNvSpPr>
            <a:spLocks noGrp="1"/>
          </p:cNvSpPr>
          <p:nvPr>
            <p:ph type="title"/>
          </p:nvPr>
        </p:nvSpPr>
        <p:spPr>
          <a:xfrm>
            <a:off x="1598613" y="100013"/>
            <a:ext cx="7239000" cy="11430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RE-AIM Guidelines for Developing, Selecting, and Evaluating </a:t>
            </a:r>
            <a:b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Programs and Policies Intended to Have a Public Health Impact (Cont)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Group 37"/>
          <p:cNvGraphicFramePr>
            <a:graphicFrameLocks noGrp="1"/>
          </p:cNvGraphicFramePr>
          <p:nvPr>
            <p:ph idx="1"/>
          </p:nvPr>
        </p:nvGraphicFramePr>
        <p:xfrm>
          <a:off x="1600200" y="1447800"/>
          <a:ext cx="7315200" cy="4820973"/>
        </p:xfrm>
        <a:graphic>
          <a:graphicData uri="http://schemas.openxmlformats.org/drawingml/2006/table">
            <a:tbl>
              <a:tblPr/>
              <a:tblGrid>
                <a:gridCol w="3443153"/>
                <a:gridCol w="3872047"/>
              </a:tblGrid>
              <a:tr h="7579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RE-AIM ELEMENT</a:t>
                      </a:r>
                    </a:p>
                  </a:txBody>
                  <a:tcPr marL="76960" marR="76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GUIDELINES AND QUESTIONS </a:t>
                      </a:r>
                      <a:b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</a:b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TO ASK</a:t>
                      </a:r>
                    </a:p>
                  </a:txBody>
                  <a:tcPr marL="76960" marR="76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113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ADOPTION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Percent and representativeness of settings and staff that participate</a:t>
                      </a:r>
                    </a:p>
                  </a:txBody>
                  <a:tcPr marL="76960" marR="76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Is the program feasible for majority of real-world settings (costs, expertise, time, resources, etc.)?</a:t>
                      </a:r>
                    </a:p>
                    <a:p>
                      <a:pPr marL="231775" marR="0" lvl="0" indent="-231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Can it be adopted by low resource settings and typical staff serving high-risk populations? </a:t>
                      </a:r>
                    </a:p>
                  </a:txBody>
                  <a:tcPr marL="76960" marR="76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8525">
                <a:tc>
                  <a:txBody>
                    <a:bodyPr/>
                    <a:lstStyle/>
                    <a:p>
                      <a:pPr marL="231775" marR="0" lvl="0" indent="-231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IMPLEMENTATION</a:t>
                      </a:r>
                    </a:p>
                    <a:p>
                      <a:pPr marL="231775" marR="0" lvl="0" indent="-231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Consistency and cost of delivering program and adaptations made </a:t>
                      </a:r>
                    </a:p>
                  </a:txBody>
                  <a:tcPr marL="76960" marR="76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Can the program be consistently implemented across program elements, different staff, time, etc.?</a:t>
                      </a:r>
                    </a:p>
                    <a:p>
                      <a:pPr marL="231775" marR="0" lvl="0" indent="-231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Are the costs—personnel, up front, marginal, scale up, equipment costs—reasonable to match effectiveness? </a:t>
                      </a:r>
                    </a:p>
                  </a:txBody>
                  <a:tcPr marL="76960" marR="76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 descr="NIH Tagli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6248400"/>
            <a:ext cx="19891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0"/>
          <p:cNvSpPr txBox="1">
            <a:spLocks noGrp="1"/>
          </p:cNvSpPr>
          <p:nvPr>
            <p:ph type="title"/>
          </p:nvPr>
        </p:nvSpPr>
        <p:spPr>
          <a:xfrm>
            <a:off x="1447800" y="100013"/>
            <a:ext cx="7389813" cy="1143000"/>
          </a:xfrm>
        </p:spPr>
        <p:txBody>
          <a:bodyPr rtlCol="0">
            <a:normAutofit fontScale="90000"/>
          </a:bodyPr>
          <a:lstStyle/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sz="2400" kern="1200" dirty="0" smtClean="0">
                <a:solidFill>
                  <a:schemeClr val="tx1"/>
                </a:solidFill>
                <a:latin typeface="Calibri" pitchFamily="34" charset="0"/>
                <a:cs typeface="+mj-cs"/>
              </a:rPr>
              <a:t>RE-AIM Guidelines for Developing, Selecting, and Evaluating </a:t>
            </a:r>
            <a:br>
              <a:rPr lang="en-US" sz="2400" kern="1200" dirty="0" smtClean="0">
                <a:solidFill>
                  <a:schemeClr val="tx1"/>
                </a:solidFill>
                <a:latin typeface="Calibri" pitchFamily="34" charset="0"/>
                <a:cs typeface="+mj-cs"/>
              </a:rPr>
            </a:br>
            <a:r>
              <a:rPr lang="en-US" sz="2400" kern="1200" dirty="0" smtClean="0">
                <a:solidFill>
                  <a:schemeClr val="tx1"/>
                </a:solidFill>
                <a:latin typeface="Calibri" pitchFamily="34" charset="0"/>
                <a:cs typeface="+mj-cs"/>
              </a:rPr>
              <a:t>Programs and Policies Intended to Have a Public Health Impact (Cont)</a:t>
            </a:r>
            <a:endParaRPr lang="en-US" sz="2400" kern="1200" dirty="0" smtClean="0">
              <a:solidFill>
                <a:schemeClr val="tx1"/>
              </a:solidFill>
              <a:cs typeface="+mj-cs"/>
            </a:endParaRPr>
          </a:p>
        </p:txBody>
      </p:sp>
      <p:graphicFrame>
        <p:nvGraphicFramePr>
          <p:cNvPr id="6" name="Group 22"/>
          <p:cNvGraphicFramePr>
            <a:graphicFrameLocks noGrp="1"/>
          </p:cNvGraphicFramePr>
          <p:nvPr>
            <p:ph idx="1"/>
          </p:nvPr>
        </p:nvGraphicFramePr>
        <p:xfrm>
          <a:off x="1676400" y="2057400"/>
          <a:ext cx="7315201" cy="3364357"/>
        </p:xfrm>
        <a:graphic>
          <a:graphicData uri="http://schemas.openxmlformats.org/drawingml/2006/table">
            <a:tbl>
              <a:tblPr/>
              <a:tblGrid>
                <a:gridCol w="3443155"/>
                <a:gridCol w="3872046"/>
              </a:tblGrid>
              <a:tr h="898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RE-AIM ELEMENT</a:t>
                      </a:r>
                    </a:p>
                  </a:txBody>
                  <a:tcPr marL="76960" marR="76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GUIDELINES AND QUESTIONS </a:t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</a:b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 ASK</a:t>
                      </a:r>
                    </a:p>
                  </a:txBody>
                  <a:tcPr marL="76960" marR="76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113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MAINTENANCE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Long-term effects at individual and setting levels, modifications made </a:t>
                      </a:r>
                    </a:p>
                  </a:txBody>
                  <a:tcPr marL="76960" marR="76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Does the program include principles to enhance long-term improvements (i.e., follow-up contact, community resources, peer support, ongoing feedback)?</a:t>
                      </a:r>
                    </a:p>
                    <a:p>
                      <a:pPr marL="231775" marR="0" lvl="0" indent="-231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 the settings sustain the program over time without added resources and leadership? </a:t>
                      </a:r>
                    </a:p>
                  </a:txBody>
                  <a:tcPr marL="76960" marR="76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8613" y="100013"/>
            <a:ext cx="7239000" cy="1143000"/>
          </a:xfrm>
        </p:spPr>
        <p:txBody>
          <a:bodyPr/>
          <a:lstStyle/>
          <a:p>
            <a:pPr eaLnBrk="1" hangingPunct="1">
              <a:defRPr/>
            </a:pPr>
            <a:endParaRPr lang="en-US" dirty="0" smtClean="0">
              <a:cs typeface="+mj-cs"/>
            </a:endParaRPr>
          </a:p>
        </p:txBody>
      </p:sp>
      <p:pic>
        <p:nvPicPr>
          <p:cNvPr id="15363" name="Picture 5" descr="NIH Tagli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6248400"/>
            <a:ext cx="19891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Text Placeholder 4"/>
          <p:cNvSpPr>
            <a:spLocks noGrp="1"/>
          </p:cNvSpPr>
          <p:nvPr>
            <p:ph type="body" idx="1"/>
          </p:nvPr>
        </p:nvSpPr>
        <p:spPr>
          <a:xfrm>
            <a:off x="1600200" y="2209800"/>
            <a:ext cx="7239000" cy="1582738"/>
          </a:xfrm>
        </p:spPr>
        <p:txBody>
          <a:bodyPr>
            <a:spAutoFit/>
          </a:bodyPr>
          <a:lstStyle/>
          <a:p>
            <a:pPr algn="ctr" eaLnBrk="1" hangingPunct="1">
              <a:buFontTx/>
              <a:buNone/>
            </a:pPr>
            <a:r>
              <a:rPr lang="en-US" sz="4400" b="1" dirty="0" smtClean="0"/>
              <a:t>What</a:t>
            </a:r>
          </a:p>
          <a:p>
            <a:pPr algn="ctr" eaLnBrk="1" hangingPunct="1">
              <a:buFontTx/>
              <a:buNone/>
            </a:pPr>
            <a:r>
              <a:rPr lang="en-US" sz="4400" b="1" dirty="0" smtClean="0"/>
              <a:t>Evidence is Needed?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8613" y="100013"/>
            <a:ext cx="7239000" cy="1143000"/>
          </a:xfrm>
        </p:spPr>
        <p:txBody>
          <a:bodyPr/>
          <a:lstStyle/>
          <a:p>
            <a:pPr eaLnBrk="1" hangingPunct="1">
              <a:defRPr/>
            </a:pPr>
            <a:endParaRPr lang="en-US" dirty="0" smtClean="0">
              <a:cs typeface="+mj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8613" y="1598613"/>
            <a:ext cx="7239000" cy="5030787"/>
          </a:xfrm>
        </p:spPr>
        <p:txBody>
          <a:bodyPr/>
          <a:lstStyle/>
          <a:p>
            <a:pPr eaLnBrk="1" hangingPunct="1">
              <a:buClr>
                <a:srgbClr val="D30138"/>
              </a:buClr>
              <a:defRPr/>
            </a:pPr>
            <a:endParaRPr lang="en-US" dirty="0" smtClean="0">
              <a:cs typeface="+mn-cs"/>
            </a:endParaRPr>
          </a:p>
        </p:txBody>
      </p:sp>
      <p:pic>
        <p:nvPicPr>
          <p:cNvPr id="16388" name="Picture 5" descr="NIH Tagli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6248400"/>
            <a:ext cx="19891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5"/>
          <a:srcRect l="2583" r="12804"/>
          <a:stretch>
            <a:fillRect/>
          </a:stretch>
        </p:blipFill>
        <p:spPr bwMode="auto">
          <a:xfrm>
            <a:off x="609600" y="0"/>
            <a:ext cx="80406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 descr="NIH Tagli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6248400"/>
            <a:ext cx="19891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1598613" y="457200"/>
            <a:ext cx="7239000" cy="11430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</a:rPr>
              <a:t>External Validity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Checklist for </a:t>
            </a:r>
            <a:r>
              <a:rPr lang="en-US" dirty="0" smtClean="0">
                <a:solidFill>
                  <a:schemeClr val="tx1"/>
                </a:solidFill>
              </a:rPr>
              <a:t>Researchers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400" dirty="0" smtClean="0"/>
              <a:t>(from meeting of 13 journal editors)</a:t>
            </a:r>
            <a:br>
              <a:rPr lang="en-US" sz="2400" dirty="0" smtClean="0"/>
            </a:b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>
          <a:xfrm>
            <a:off x="1598613" y="1598613"/>
            <a:ext cx="7239000" cy="5030787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defRPr/>
            </a:pPr>
            <a:endParaRPr lang="en-US" dirty="0" smtClean="0"/>
          </a:p>
          <a:p>
            <a:pPr marL="744538" indent="-744538" eaLnBrk="1" hangingPunct="1">
              <a:buFontTx/>
              <a:buNone/>
              <a:defRPr/>
            </a:pPr>
            <a:r>
              <a:rPr lang="en-US" sz="6400" dirty="0" smtClean="0"/>
              <a:t>1. _____ Record recruitment and/or selection procedures, participation rate, and  representativeness at each of the following levels: </a:t>
            </a:r>
          </a:p>
          <a:p>
            <a:pPr lvl="2" eaLnBrk="1" hangingPunct="1">
              <a:buFontTx/>
              <a:buNone/>
              <a:defRPr/>
            </a:pPr>
            <a:r>
              <a:rPr lang="en-US" sz="6400" dirty="0" smtClean="0"/>
              <a:t>a. Individuals, patients, citizens, or clients </a:t>
            </a:r>
          </a:p>
          <a:p>
            <a:pPr lvl="2" eaLnBrk="1" hangingPunct="1">
              <a:buFontTx/>
              <a:buNone/>
              <a:defRPr/>
            </a:pPr>
            <a:r>
              <a:rPr lang="en-US" sz="6400" dirty="0" smtClean="0"/>
              <a:t>b. Intervention staff, or program delivery agents </a:t>
            </a:r>
          </a:p>
          <a:p>
            <a:pPr lvl="2" eaLnBrk="1" hangingPunct="1">
              <a:buFontTx/>
              <a:buNone/>
              <a:defRPr/>
            </a:pPr>
            <a:r>
              <a:rPr lang="en-US" sz="6400" dirty="0" smtClean="0"/>
              <a:t>c. Delivery settings, work sites, health care clinics, schools </a:t>
            </a:r>
          </a:p>
          <a:p>
            <a:pPr eaLnBrk="1" hangingPunct="1">
              <a:buFontTx/>
              <a:buNone/>
              <a:defRPr/>
            </a:pPr>
            <a:r>
              <a:rPr lang="en-US" sz="6400" dirty="0" smtClean="0"/>
              <a:t>2. _____ Take note of any differences in delivery across: </a:t>
            </a:r>
          </a:p>
          <a:p>
            <a:pPr lvl="2" eaLnBrk="1" hangingPunct="1">
              <a:buFontTx/>
              <a:buNone/>
              <a:defRPr/>
            </a:pPr>
            <a:r>
              <a:rPr lang="en-US" sz="6400" dirty="0" smtClean="0"/>
              <a:t>a. Settings, populations, and/or staff </a:t>
            </a:r>
          </a:p>
          <a:p>
            <a:pPr lvl="2" eaLnBrk="1" hangingPunct="1">
              <a:buFontTx/>
              <a:buNone/>
              <a:defRPr/>
            </a:pPr>
            <a:r>
              <a:rPr lang="en-US" sz="6400" dirty="0" smtClean="0"/>
              <a:t>b. Program components </a:t>
            </a:r>
          </a:p>
          <a:p>
            <a:pPr lvl="2" eaLnBrk="1" hangingPunct="1">
              <a:buFontTx/>
              <a:buNone/>
              <a:defRPr/>
            </a:pPr>
            <a:r>
              <a:rPr lang="en-US" sz="6400" dirty="0" smtClean="0"/>
              <a:t>c. Time, taking special care to note any modifications over time </a:t>
            </a:r>
          </a:p>
          <a:p>
            <a:pPr eaLnBrk="1" hangingPunct="1">
              <a:buFontTx/>
              <a:buNone/>
              <a:defRPr/>
            </a:pPr>
            <a:r>
              <a:rPr lang="en-US" sz="6400" dirty="0" smtClean="0"/>
              <a:t>3. _____ Record all impacts of intervention, including: </a:t>
            </a:r>
          </a:p>
          <a:p>
            <a:pPr lvl="2" eaLnBrk="1" hangingPunct="1">
              <a:buFontTx/>
              <a:buNone/>
              <a:defRPr/>
            </a:pPr>
            <a:r>
              <a:rPr lang="en-US" sz="6400" dirty="0" smtClean="0"/>
              <a:t>a. Quality of life, or unintended adverse consequences </a:t>
            </a:r>
          </a:p>
          <a:p>
            <a:pPr lvl="2" eaLnBrk="1" hangingPunct="1">
              <a:buFontTx/>
              <a:buNone/>
              <a:defRPr/>
            </a:pPr>
            <a:r>
              <a:rPr lang="en-US" sz="6400" dirty="0" smtClean="0"/>
              <a:t>b. Costs of implementation and/or program replication </a:t>
            </a:r>
          </a:p>
          <a:p>
            <a:pPr lvl="2" eaLnBrk="1" hangingPunct="1">
              <a:buFontTx/>
              <a:buNone/>
              <a:defRPr/>
            </a:pPr>
            <a:r>
              <a:rPr lang="en-US" sz="6400" dirty="0" smtClean="0"/>
              <a:t>c. Moderator variables, especially those related to health disparities </a:t>
            </a:r>
          </a:p>
          <a:p>
            <a:pPr eaLnBrk="1" hangingPunct="1">
              <a:buFontTx/>
              <a:buNone/>
              <a:defRPr/>
            </a:pPr>
            <a:r>
              <a:rPr lang="en-US" sz="6400" dirty="0" smtClean="0"/>
              <a:t>4. _____ When conducting long-term follow-up report, pay attention to: </a:t>
            </a:r>
          </a:p>
          <a:p>
            <a:pPr lvl="2" eaLnBrk="1" hangingPunct="1">
              <a:buFontTx/>
              <a:buNone/>
              <a:defRPr/>
            </a:pPr>
            <a:r>
              <a:rPr lang="en-US" sz="6400" dirty="0" smtClean="0"/>
              <a:t>a. Long-term effects on item #3 above </a:t>
            </a:r>
          </a:p>
          <a:p>
            <a:pPr lvl="2" eaLnBrk="1" hangingPunct="1">
              <a:buFontTx/>
              <a:buNone/>
              <a:defRPr/>
            </a:pPr>
            <a:r>
              <a:rPr lang="en-US" sz="6400" dirty="0" smtClean="0"/>
              <a:t>b. Attrition at all levels in #1 above </a:t>
            </a:r>
          </a:p>
          <a:p>
            <a:pPr lvl="2" eaLnBrk="1" hangingPunct="1">
              <a:buFontTx/>
              <a:buNone/>
              <a:defRPr/>
            </a:pPr>
            <a:r>
              <a:rPr lang="en-US" sz="6400" dirty="0" smtClean="0"/>
              <a:t>c. </a:t>
            </a:r>
            <a:r>
              <a:rPr lang="en-US" sz="6400" dirty="0" smtClean="0"/>
              <a:t>Institutionalization, modification, or discontinuance of the </a:t>
            </a:r>
            <a:r>
              <a:rPr lang="en-US" sz="6400" dirty="0" smtClean="0"/>
              <a:t>program</a:t>
            </a:r>
          </a:p>
          <a:p>
            <a:pPr marL="0" lvl="2" indent="0" eaLnBrk="1" hangingPunct="1">
              <a:buNone/>
              <a:defRPr/>
            </a:pPr>
            <a:endParaRPr lang="en-US" sz="5600" dirty="0" smtClean="0"/>
          </a:p>
          <a:p>
            <a:pPr marL="0" lvl="2" indent="0" eaLnBrk="1" hangingPunct="1">
              <a:buNone/>
              <a:defRPr/>
            </a:pPr>
            <a:r>
              <a:rPr lang="en-US" sz="5600" dirty="0" smtClean="0"/>
              <a:t>Glasgow</a:t>
            </a:r>
            <a:r>
              <a:rPr lang="en-US" sz="5600" dirty="0" smtClean="0"/>
              <a:t>, R. E., Green, L. W., and Ammerman, A. (2007). A focus on external validity. </a:t>
            </a:r>
            <a:r>
              <a:rPr lang="en-US" sz="5600" i="1" dirty="0" smtClean="0"/>
              <a:t>Evaluation &amp; the Health Professions 30(2): 115-117. </a:t>
            </a:r>
            <a:endParaRPr lang="en-US" sz="5600" dirty="0" smtClean="0"/>
          </a:p>
          <a:p>
            <a:pPr lvl="2" eaLnBrk="1" hangingPunct="1">
              <a:buFontTx/>
              <a:buNone/>
              <a:defRPr/>
            </a:pPr>
            <a:r>
              <a:rPr lang="en-US" sz="6400" dirty="0" smtClean="0"/>
              <a:t> </a:t>
            </a:r>
            <a:endParaRPr lang="en-US" sz="6400" dirty="0" smtClean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 descr="NIH Tagli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6248400"/>
            <a:ext cx="19891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98613" y="100013"/>
            <a:ext cx="7239000" cy="11430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Reporting External Validity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Future Directions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8436" name="Content Placeholder 2"/>
          <p:cNvSpPr>
            <a:spLocks noGrp="1"/>
          </p:cNvSpPr>
          <p:nvPr>
            <p:ph type="body" idx="1"/>
          </p:nvPr>
        </p:nvSpPr>
        <p:spPr>
          <a:xfrm>
            <a:off x="1598613" y="1598613"/>
            <a:ext cx="7239000" cy="5030787"/>
          </a:xfrm>
        </p:spPr>
        <p:txBody>
          <a:bodyPr/>
          <a:lstStyle/>
          <a:p>
            <a:pPr eaLnBrk="1" hangingPunct="1"/>
            <a:r>
              <a:rPr lang="en-US" dirty="0" smtClean="0"/>
              <a:t>Document reliability of EV coding criteria</a:t>
            </a:r>
          </a:p>
          <a:p>
            <a:pPr eaLnBrk="1" hangingPunct="1"/>
            <a:r>
              <a:rPr lang="en-US" dirty="0" smtClean="0"/>
              <a:t>Consider </a:t>
            </a:r>
            <a:r>
              <a:rPr lang="en-US" i="1" dirty="0" smtClean="0"/>
              <a:t>summary metrics</a:t>
            </a:r>
            <a:r>
              <a:rPr lang="en-US" dirty="0" smtClean="0"/>
              <a:t>, composite or overall EV quality scores</a:t>
            </a:r>
          </a:p>
          <a:p>
            <a:pPr eaLnBrk="1" hangingPunct="1"/>
            <a:r>
              <a:rPr lang="en-US" dirty="0" smtClean="0"/>
              <a:t>Report on impact on health equity for all RE-AIM levels</a:t>
            </a:r>
          </a:p>
          <a:p>
            <a:pPr eaLnBrk="1" hangingPunct="1"/>
            <a:r>
              <a:rPr lang="en-US" dirty="0" smtClean="0"/>
              <a:t>Assistance to practitioners on how to combine with theory and local experience</a:t>
            </a:r>
          </a:p>
          <a:p>
            <a:pPr eaLnBrk="1" hangingPunct="1"/>
            <a:r>
              <a:rPr lang="en-US" dirty="0" smtClean="0"/>
              <a:t>Evaluate which criteria most strongly related to long-term dissemination success</a:t>
            </a:r>
          </a:p>
          <a:p>
            <a:pPr eaLnBrk="1" hangingPunct="1"/>
            <a:r>
              <a:rPr lang="en-US" dirty="0" smtClean="0"/>
              <a:t>Revise criteria based on lessons learned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98613" y="100013"/>
            <a:ext cx="7239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Assistance to practitioners on how to combine with theory and local experience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8613" y="1598613"/>
            <a:ext cx="7239000" cy="5030787"/>
          </a:xfrm>
        </p:spPr>
        <p:txBody>
          <a:bodyPr/>
          <a:lstStyle/>
          <a:p>
            <a:pPr eaLnBrk="1" hangingPunct="1">
              <a:buClr>
                <a:srgbClr val="D30138"/>
              </a:buClr>
              <a:defRPr/>
            </a:pPr>
            <a:r>
              <a:rPr lang="en-US" dirty="0" smtClean="0">
                <a:cs typeface="+mn-cs"/>
              </a:rPr>
              <a:t>NCI has revised the Research-tested Interventions Program  (RTIPs) review process and website to incorporate RE-AIM</a:t>
            </a:r>
          </a:p>
          <a:p>
            <a:pPr eaLnBrk="1" hangingPunct="1">
              <a:buClr>
                <a:srgbClr val="D30138"/>
              </a:buClr>
              <a:defRPr/>
            </a:pPr>
            <a:r>
              <a:rPr lang="en-US" dirty="0" smtClean="0">
                <a:cs typeface="+mn-cs"/>
              </a:rPr>
              <a:t>April 2012 began scoring new RTIPs programs on RE-AIM criteria</a:t>
            </a:r>
          </a:p>
          <a:p>
            <a:pPr eaLnBrk="1" hangingPunct="1">
              <a:buClr>
                <a:srgbClr val="D30138"/>
              </a:buClr>
              <a:defRPr/>
            </a:pPr>
            <a:r>
              <a:rPr lang="en-US" dirty="0" smtClean="0">
                <a:cs typeface="+mn-cs"/>
              </a:rPr>
              <a:t>October 2012 launched “RE-AIM notes” on all program summary pages</a:t>
            </a:r>
          </a:p>
          <a:p>
            <a:pPr eaLnBrk="1" hangingPunct="1">
              <a:buClr>
                <a:srgbClr val="D30138"/>
              </a:buClr>
              <a:buFontTx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buClr>
                <a:srgbClr val="D30138"/>
              </a:buClr>
              <a:buFontTx/>
              <a:buNone/>
              <a:defRPr/>
            </a:pPr>
            <a:r>
              <a:rPr lang="en-US" dirty="0" smtClean="0">
                <a:cs typeface="+mn-cs"/>
                <a:hlinkClick r:id="rId4"/>
              </a:rPr>
              <a:t>http://rtips.cancer.gov/rtips/index.do</a:t>
            </a:r>
            <a:r>
              <a:rPr lang="en-US" dirty="0" smtClean="0">
                <a:cs typeface="+mn-cs"/>
              </a:rPr>
              <a:t> </a:t>
            </a:r>
          </a:p>
        </p:txBody>
      </p:sp>
      <p:pic>
        <p:nvPicPr>
          <p:cNvPr id="19460" name="Picture 5" descr="NIH Taglin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6248400"/>
            <a:ext cx="19891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8613" y="100013"/>
            <a:ext cx="7239000" cy="738187"/>
          </a:xfrm>
        </p:spPr>
        <p:txBody>
          <a:bodyPr/>
          <a:lstStyle/>
          <a:p>
            <a:pPr eaLnBrk="1" hangingPunct="1">
              <a:defRPr/>
            </a:pPr>
            <a:r>
              <a:rPr lang="en-US" u="sng" dirty="0" smtClean="0">
                <a:solidFill>
                  <a:srgbClr val="0070C0"/>
                </a:solidFill>
                <a:cs typeface="+mj-cs"/>
              </a:rPr>
              <a:t>http://rtips.cancer.gov/rtips/index.do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8613" y="1598613"/>
            <a:ext cx="7239000" cy="5030787"/>
          </a:xfrm>
        </p:spPr>
        <p:txBody>
          <a:bodyPr/>
          <a:lstStyle/>
          <a:p>
            <a:pPr eaLnBrk="1" hangingPunct="1">
              <a:buClr>
                <a:srgbClr val="D30138"/>
              </a:buClr>
              <a:defRPr/>
            </a:pPr>
            <a:endParaRPr lang="en-US" dirty="0" smtClean="0">
              <a:cs typeface="+mn-cs"/>
            </a:endParaRPr>
          </a:p>
        </p:txBody>
      </p:sp>
      <p:pic>
        <p:nvPicPr>
          <p:cNvPr id="20484" name="Picture 5" descr="NIH Tagli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6248400"/>
            <a:ext cx="19891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 descr="PPT466.png"/>
          <p:cNvPicPr>
            <a:picLocks noChangeAspect="1"/>
          </p:cNvPicPr>
          <p:nvPr/>
        </p:nvPicPr>
        <p:blipFill>
          <a:blip r:embed="rId5"/>
          <a:srcRect l="10834" r="8334"/>
          <a:stretch>
            <a:fillRect/>
          </a:stretch>
        </p:blipFill>
        <p:spPr bwMode="auto">
          <a:xfrm>
            <a:off x="1524000" y="776288"/>
            <a:ext cx="7391400" cy="608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8613" y="100013"/>
            <a:ext cx="72390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cs typeface="+mj-cs"/>
              </a:rPr>
              <a:t>Outline of Talk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8613" y="1598613"/>
            <a:ext cx="7239000" cy="5030787"/>
          </a:xfrm>
        </p:spPr>
        <p:txBody>
          <a:bodyPr/>
          <a:lstStyle/>
          <a:p>
            <a:pPr eaLnBrk="1" hangingPunct="1">
              <a:buClr>
                <a:srgbClr val="D30138"/>
              </a:buClr>
              <a:defRPr/>
            </a:pPr>
            <a:r>
              <a:rPr lang="en-US" dirty="0" smtClean="0">
                <a:cs typeface="+mn-cs"/>
              </a:rPr>
              <a:t>Background and Definitions</a:t>
            </a:r>
          </a:p>
          <a:p>
            <a:pPr eaLnBrk="1" hangingPunct="1">
              <a:buClr>
                <a:srgbClr val="D30138"/>
              </a:buClr>
              <a:defRPr/>
            </a:pPr>
            <a:r>
              <a:rPr lang="en-US" dirty="0" smtClean="0">
                <a:cs typeface="+mn-cs"/>
              </a:rPr>
              <a:t>Comprehensive use of RE-AIM framework</a:t>
            </a:r>
          </a:p>
          <a:p>
            <a:pPr eaLnBrk="1" hangingPunct="1">
              <a:buClr>
                <a:srgbClr val="D30138"/>
              </a:buClr>
              <a:defRPr/>
            </a:pPr>
            <a:r>
              <a:rPr lang="en-US" dirty="0" smtClean="0">
                <a:cs typeface="+mn-cs"/>
              </a:rPr>
              <a:t>Adaptation of RE-AIM for rating evidence-based interventions</a:t>
            </a:r>
          </a:p>
          <a:p>
            <a:pPr eaLnBrk="1" hangingPunct="1">
              <a:buClr>
                <a:srgbClr val="D30138"/>
              </a:buClr>
              <a:defRPr/>
            </a:pPr>
            <a:r>
              <a:rPr lang="en-US" dirty="0" smtClean="0">
                <a:cs typeface="+mn-cs"/>
              </a:rPr>
              <a:t>Creation of new RE-AIM tool for practitioners</a:t>
            </a:r>
          </a:p>
        </p:txBody>
      </p:sp>
      <p:pic>
        <p:nvPicPr>
          <p:cNvPr id="3076" name="Picture 5" descr="NIH Tagli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6248400"/>
            <a:ext cx="19891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8613" y="100013"/>
            <a:ext cx="7239000" cy="1143000"/>
          </a:xfrm>
        </p:spPr>
        <p:txBody>
          <a:bodyPr/>
          <a:lstStyle/>
          <a:p>
            <a:pPr eaLnBrk="1" hangingPunct="1">
              <a:defRPr/>
            </a:pPr>
            <a:endParaRPr lang="en-US" dirty="0" smtClean="0">
              <a:cs typeface="+mj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8613" y="1598613"/>
            <a:ext cx="7239000" cy="5030787"/>
          </a:xfrm>
        </p:spPr>
        <p:txBody>
          <a:bodyPr/>
          <a:lstStyle/>
          <a:p>
            <a:pPr eaLnBrk="1" hangingPunct="1">
              <a:buClr>
                <a:srgbClr val="D30138"/>
              </a:buClr>
              <a:defRPr/>
            </a:pPr>
            <a:endParaRPr lang="en-US" dirty="0" smtClean="0">
              <a:cs typeface="+mn-cs"/>
            </a:endParaRPr>
          </a:p>
        </p:txBody>
      </p:sp>
      <p:pic>
        <p:nvPicPr>
          <p:cNvPr id="21508" name="Picture 5" descr="NIH Tagli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6248400"/>
            <a:ext cx="19891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4" descr="PPT47C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88" y="0"/>
            <a:ext cx="9013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5181600" y="3505200"/>
            <a:ext cx="3657600" cy="3352800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8613" y="100013"/>
            <a:ext cx="7239000" cy="1143000"/>
          </a:xfrm>
        </p:spPr>
        <p:txBody>
          <a:bodyPr/>
          <a:lstStyle/>
          <a:p>
            <a:pPr eaLnBrk="1" hangingPunct="1">
              <a:defRPr/>
            </a:pPr>
            <a:endParaRPr lang="en-US" dirty="0" smtClean="0">
              <a:cs typeface="+mj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8613" y="1598613"/>
            <a:ext cx="7239000" cy="5030787"/>
          </a:xfrm>
        </p:spPr>
        <p:txBody>
          <a:bodyPr/>
          <a:lstStyle/>
          <a:p>
            <a:pPr eaLnBrk="1" hangingPunct="1">
              <a:buClr>
                <a:srgbClr val="D30138"/>
              </a:buClr>
              <a:defRPr/>
            </a:pPr>
            <a:endParaRPr lang="en-US" dirty="0" smtClean="0">
              <a:cs typeface="+mn-cs"/>
            </a:endParaRPr>
          </a:p>
        </p:txBody>
      </p:sp>
      <p:pic>
        <p:nvPicPr>
          <p:cNvPr id="22532" name="Picture 5" descr="NIH Tagli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6248400"/>
            <a:ext cx="19891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 descr="PPT487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7813" y="0"/>
            <a:ext cx="85883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8613" y="100013"/>
            <a:ext cx="7239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Take Home Points</a:t>
            </a:r>
          </a:p>
        </p:txBody>
      </p:sp>
      <p:pic>
        <p:nvPicPr>
          <p:cNvPr id="23555" name="Picture 5" descr="NIH Tagli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6248400"/>
            <a:ext cx="19891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Content Placeholder 2"/>
          <p:cNvSpPr>
            <a:spLocks noGrp="1"/>
          </p:cNvSpPr>
          <p:nvPr>
            <p:ph type="body" idx="1"/>
          </p:nvPr>
        </p:nvSpPr>
        <p:spPr>
          <a:xfrm>
            <a:off x="1600200" y="1295400"/>
            <a:ext cx="7239000" cy="5030788"/>
          </a:xfrm>
        </p:spPr>
        <p:txBody>
          <a:bodyPr/>
          <a:lstStyle/>
          <a:p>
            <a:pPr eaLnBrk="1" hangingPunct="1"/>
            <a:r>
              <a:rPr lang="en-US" dirty="0" smtClean="0"/>
              <a:t>Failure to focus on external validity is a major contributor to the disconnect between research and practice</a:t>
            </a:r>
          </a:p>
          <a:p>
            <a:pPr eaLnBrk="1" hangingPunct="1"/>
            <a:r>
              <a:rPr lang="en-US" dirty="0" smtClean="0"/>
              <a:t>Need a broader approach to evaluating interventions that places appropriate focus on dimensions of external validity</a:t>
            </a:r>
          </a:p>
          <a:p>
            <a:pPr eaLnBrk="1" hangingPunct="1"/>
            <a:r>
              <a:rPr lang="en-US" dirty="0" smtClean="0"/>
              <a:t>Reporting on external validity issues is needed to facilitate moving research into practice</a:t>
            </a:r>
          </a:p>
          <a:p>
            <a:pPr eaLnBrk="1" hangingPunct="1"/>
            <a:r>
              <a:rPr lang="en-US" dirty="0" smtClean="0"/>
              <a:t>RE-AIM is continuing to evolve and welcomes your input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 descr="NIH Tagli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6248400"/>
            <a:ext cx="19891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1600200" y="114300"/>
            <a:ext cx="7315200" cy="7239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24580" name="Content Placeholder 4"/>
          <p:cNvSpPr>
            <a:spLocks noGrp="1"/>
          </p:cNvSpPr>
          <p:nvPr>
            <p:ph idx="1"/>
          </p:nvPr>
        </p:nvSpPr>
        <p:spPr>
          <a:xfrm>
            <a:off x="1447800" y="762000"/>
            <a:ext cx="7696200" cy="4486275"/>
          </a:xfrm>
        </p:spPr>
        <p:txBody>
          <a:bodyPr/>
          <a:lstStyle/>
          <a:p>
            <a:r>
              <a:rPr lang="en-US" sz="2400" dirty="0" smtClean="0">
                <a:hlinkClick r:id="rId5"/>
              </a:rPr>
              <a:t>www.re-aim.org</a:t>
            </a:r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http://rtips.cancer.gor/rtips/index.do</a:t>
            </a:r>
            <a:endParaRPr lang="en-US" sz="2400" dirty="0" smtClean="0"/>
          </a:p>
          <a:p>
            <a:r>
              <a:rPr lang="en-US" sz="2400" dirty="0" err="1" smtClean="0"/>
              <a:t>Gaglio</a:t>
            </a:r>
            <a:r>
              <a:rPr lang="en-US" sz="2400" dirty="0" smtClean="0"/>
              <a:t> B, Glasgow RE. Evaluation approaches for dissemination and implementation research. In R Brownson, G Colditz, E Proctor (Eds.). </a:t>
            </a:r>
            <a:r>
              <a:rPr lang="en-US" sz="2400" i="1" dirty="0" smtClean="0"/>
              <a:t>Dissemination and implementation research in health: Translating science to practice. </a:t>
            </a:r>
            <a:r>
              <a:rPr lang="en-US" sz="2400" dirty="0" smtClean="0"/>
              <a:t>New York: Oxford Univ. Press, 2012, pages 327-356.</a:t>
            </a:r>
          </a:p>
          <a:p>
            <a:r>
              <a:rPr lang="en-US" sz="2400" dirty="0" smtClean="0"/>
              <a:t>Kessler RS, Purcell EP, Glasgow RE, Klesges LM, Benkeser RM, Peek CJ. What Does It Mean to ''Employ'' the RE-AIM Model?  </a:t>
            </a:r>
            <a:r>
              <a:rPr lang="en-US" sz="2400" dirty="0" err="1" smtClean="0"/>
              <a:t>Eval</a:t>
            </a:r>
            <a:r>
              <a:rPr lang="en-US" sz="2400" dirty="0" smtClean="0"/>
              <a:t> Health Prof. 2012</a:t>
            </a:r>
          </a:p>
          <a:p>
            <a:r>
              <a:rPr lang="en-US" sz="2400" dirty="0" smtClean="0"/>
              <a:t>Klesges, L.M., Estabrooks, P.A., Glasgow, R.E., </a:t>
            </a:r>
            <a:r>
              <a:rPr lang="en-US" sz="2400" dirty="0" err="1" smtClean="0"/>
              <a:t>Dzewaltowski</a:t>
            </a:r>
            <a:r>
              <a:rPr lang="en-US" sz="2400" dirty="0" smtClean="0"/>
              <a:t>, D.A. Beginning with the Application in Mind: Designing and Planning Health Behavior Change Interventions to Enhance Dissemination. </a:t>
            </a:r>
            <a:r>
              <a:rPr lang="nb-NO" sz="2400" dirty="0" smtClean="0"/>
              <a:t>Ann Behav Med 2005; 29:66-75.</a:t>
            </a:r>
            <a:endParaRPr lang="en-US" sz="2400" i="1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 descr="NIH Tagli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6248400"/>
            <a:ext cx="19891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2" descr="C:\Documents and Settings\meissneh\Local Settings\Temporary Internet Files\Content.IE5\PS4B5P8L\MC900053962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24200" y="1524000"/>
            <a:ext cx="3751263" cy="40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Title 1"/>
          <p:cNvSpPr>
            <a:spLocks noGrp="1"/>
          </p:cNvSpPr>
          <p:nvPr>
            <p:ph type="title"/>
          </p:nvPr>
        </p:nvSpPr>
        <p:spPr>
          <a:xfrm>
            <a:off x="1598613" y="100013"/>
            <a:ext cx="7239000" cy="11430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</a:rPr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8613" y="100013"/>
            <a:ext cx="72390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cs typeface="+mj-cs"/>
              </a:rPr>
              <a:t>Definitions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447800"/>
            <a:ext cx="7239000" cy="5030788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i="1" dirty="0" smtClean="0"/>
              <a:t>Internal Validity </a:t>
            </a:r>
            <a:r>
              <a:rPr lang="en-US" sz="2800" i="1" dirty="0" smtClean="0"/>
              <a:t>– identifies causal relationships … in this study, the intervention made a difference in the outcome.</a:t>
            </a:r>
          </a:p>
          <a:p>
            <a:pPr eaLnBrk="1" hangingPunct="1">
              <a:buFontTx/>
              <a:buNone/>
              <a:defRPr/>
            </a:pPr>
            <a:endParaRPr lang="en-US" sz="2800" i="1" dirty="0" smtClean="0"/>
          </a:p>
          <a:p>
            <a:pPr eaLnBrk="1" hangingPunct="1">
              <a:defRPr/>
            </a:pPr>
            <a:r>
              <a:rPr lang="en-US" sz="2800" b="1" i="1" dirty="0" smtClean="0"/>
              <a:t>External Validity </a:t>
            </a:r>
            <a:r>
              <a:rPr lang="en-US" sz="2800" i="1" dirty="0" smtClean="0"/>
              <a:t>– findings are true beyond the controlled limits of the study. “To what populations, settings, treatment variables and measurement variables can this effect be generalized?” (Campbell &amp; Stanley, 1963)</a:t>
            </a:r>
          </a:p>
          <a:p>
            <a:pPr eaLnBrk="1" hangingPunct="1">
              <a:buFontTx/>
              <a:buNone/>
              <a:defRPr/>
            </a:pPr>
            <a:endParaRPr lang="en-US" sz="1600" b="1" dirty="0" smtClean="0"/>
          </a:p>
          <a:p>
            <a:pPr eaLnBrk="1" hangingPunct="1">
              <a:buFontTx/>
              <a:buNone/>
              <a:defRPr/>
            </a:pPr>
            <a:r>
              <a:rPr lang="en-US" sz="1600" b="1" dirty="0" smtClean="0"/>
              <a:t>Campbell DT, Stanley JC. Experimental and quasi-experimental designs for Research. Chicago, IL: Rand McNally. 1966.</a:t>
            </a:r>
            <a:endParaRPr lang="en-US" sz="1600" dirty="0" smtClean="0"/>
          </a:p>
          <a:p>
            <a:pPr eaLnBrk="1" hangingPunct="1">
              <a:buFontTx/>
              <a:buNone/>
              <a:defRPr/>
            </a:pPr>
            <a:endParaRPr lang="en-US" i="1" dirty="0" smtClean="0"/>
          </a:p>
          <a:p>
            <a:pPr eaLnBrk="1" hangingPunct="1">
              <a:buClr>
                <a:srgbClr val="D30138"/>
              </a:buClr>
              <a:defRPr/>
            </a:pPr>
            <a:endParaRPr lang="en-US" dirty="0" smtClean="0">
              <a:cs typeface="+mn-cs"/>
            </a:endParaRPr>
          </a:p>
        </p:txBody>
      </p:sp>
      <p:pic>
        <p:nvPicPr>
          <p:cNvPr id="4100" name="Picture 5" descr="NIH Tagli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6248400"/>
            <a:ext cx="19891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8613" y="100013"/>
            <a:ext cx="72390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Internal vs. External Validity</a:t>
            </a:r>
            <a:endParaRPr lang="en-US" sz="4400" dirty="0" smtClean="0">
              <a:solidFill>
                <a:schemeClr val="tx1"/>
              </a:solidFill>
              <a:cs typeface="+mj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8613" y="1598613"/>
            <a:ext cx="7239000" cy="5030787"/>
          </a:xfrm>
        </p:spPr>
        <p:txBody>
          <a:bodyPr/>
          <a:lstStyle/>
          <a:p>
            <a:pPr eaLnBrk="1" hangingPunct="1">
              <a:buClr>
                <a:srgbClr val="D30138"/>
              </a:buClr>
              <a:defRPr/>
            </a:pPr>
            <a:r>
              <a:rPr lang="en-US" sz="3200" dirty="0" smtClean="0"/>
              <a:t>What are the  trade-offs of in maximizing internal or external validity?</a:t>
            </a:r>
          </a:p>
          <a:p>
            <a:pPr eaLnBrk="1" hangingPunct="1">
              <a:buClr>
                <a:srgbClr val="D30138"/>
              </a:buClr>
              <a:defRPr/>
            </a:pPr>
            <a:endParaRPr lang="en-US" dirty="0" smtClean="0">
              <a:cs typeface="+mn-cs"/>
            </a:endParaRPr>
          </a:p>
        </p:txBody>
      </p:sp>
      <p:pic>
        <p:nvPicPr>
          <p:cNvPr id="5124" name="Picture 5" descr="NIH Tagli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6248400"/>
            <a:ext cx="19891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8613" y="100013"/>
            <a:ext cx="72390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Gold Standard≠ Translation</a:t>
            </a:r>
            <a:endParaRPr lang="en-US" sz="4000" dirty="0" smtClean="0">
              <a:solidFill>
                <a:schemeClr val="tx1"/>
              </a:solidFill>
              <a:cs typeface="+mj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8613" y="1598613"/>
            <a:ext cx="7239000" cy="5030787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3200" b="1" i="1" dirty="0" smtClean="0"/>
              <a:t>“Where did the field get the idea that evidence of an intervention’s efficacy from carefully controlled trials could be generalized as THE best practice for widely varied populations and settings?”</a:t>
            </a:r>
          </a:p>
          <a:p>
            <a:pPr algn="ctr" eaLnBrk="1" hangingPunct="1">
              <a:buFontTx/>
              <a:buNone/>
              <a:defRPr/>
            </a:pPr>
            <a:endParaRPr lang="en-US" sz="3200" b="1" dirty="0" smtClean="0"/>
          </a:p>
          <a:p>
            <a:pPr algn="ctr" eaLnBrk="1" hangingPunct="1">
              <a:buFontTx/>
              <a:buNone/>
              <a:defRPr/>
            </a:pPr>
            <a:r>
              <a:rPr lang="en-US" sz="3200" b="1" dirty="0" smtClean="0"/>
              <a:t>L.W. Green</a:t>
            </a:r>
          </a:p>
          <a:p>
            <a:pPr marL="0" indent="0" algn="ctr" eaLnBrk="1" hangingPunct="1">
              <a:buFontTx/>
              <a:buNone/>
              <a:defRPr/>
            </a:pPr>
            <a:endParaRPr lang="en-US" sz="1400" b="1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sz="1400" b="1" dirty="0" smtClean="0"/>
              <a:t>Green LW. From research to "best practices" in other settings and populations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400" b="1" i="1" dirty="0" smtClean="0"/>
              <a:t>Am J Health </a:t>
            </a:r>
            <a:r>
              <a:rPr lang="en-US" sz="1400" b="1" i="1" dirty="0" err="1" smtClean="0"/>
              <a:t>Behav</a:t>
            </a:r>
            <a:r>
              <a:rPr lang="en-US" sz="1400" b="1" i="1" dirty="0" smtClean="0"/>
              <a:t> 2001; 25:165-78</a:t>
            </a:r>
            <a:endParaRPr lang="en-US" sz="1400" dirty="0" smtClean="0"/>
          </a:p>
          <a:p>
            <a:pPr eaLnBrk="1" hangingPunct="1">
              <a:buClr>
                <a:srgbClr val="D30138"/>
              </a:buClr>
              <a:defRPr/>
            </a:pPr>
            <a:endParaRPr lang="en-US" dirty="0" smtClean="0">
              <a:cs typeface="+mn-cs"/>
            </a:endParaRPr>
          </a:p>
        </p:txBody>
      </p:sp>
      <p:pic>
        <p:nvPicPr>
          <p:cNvPr id="6148" name="Picture 5" descr="NIH Tagli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6248400"/>
            <a:ext cx="19891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8613" y="100013"/>
            <a:ext cx="72390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External Validity</a:t>
            </a:r>
            <a:endParaRPr lang="en-US" dirty="0" smtClean="0">
              <a:solidFill>
                <a:schemeClr val="tx1"/>
              </a:solidFill>
              <a:cs typeface="+mj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8613" y="1598613"/>
            <a:ext cx="7239000" cy="5030787"/>
          </a:xfrm>
        </p:spPr>
        <p:txBody>
          <a:bodyPr/>
          <a:lstStyle/>
          <a:p>
            <a:pPr eaLnBrk="1" hangingPunct="1">
              <a:buClr>
                <a:srgbClr val="D30138"/>
              </a:buClr>
              <a:defRPr/>
            </a:pPr>
            <a:r>
              <a:rPr lang="en-US" sz="3200" dirty="0" smtClean="0"/>
              <a:t>A framework for closing the gap between research and practice/policy</a:t>
            </a:r>
          </a:p>
          <a:p>
            <a:pPr eaLnBrk="1" hangingPunct="1">
              <a:buClr>
                <a:srgbClr val="D30138"/>
              </a:buClr>
              <a:defRPr/>
            </a:pPr>
            <a:endParaRPr lang="en-US" sz="3200" dirty="0" smtClean="0">
              <a:cs typeface="+mn-cs"/>
            </a:endParaRPr>
          </a:p>
        </p:txBody>
      </p:sp>
      <p:pic>
        <p:nvPicPr>
          <p:cNvPr id="7172" name="Picture 5" descr="NIH Tagli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6248400"/>
            <a:ext cx="19891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NIH Tagli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6248400"/>
            <a:ext cx="19891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6"/>
          <p:cNvSpPr>
            <a:spLocks noGrp="1" noChangeArrowheads="1"/>
          </p:cNvSpPr>
          <p:nvPr>
            <p:ph type="title"/>
          </p:nvPr>
        </p:nvSpPr>
        <p:spPr>
          <a:xfrm>
            <a:off x="1598613" y="100013"/>
            <a:ext cx="7239000" cy="11430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</a:rPr>
              <a:t>Purposes of RE-AIM</a:t>
            </a:r>
          </a:p>
        </p:txBody>
      </p:sp>
      <p:sp>
        <p:nvSpPr>
          <p:cNvPr id="819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598613" y="1598613"/>
            <a:ext cx="7239000" cy="5030787"/>
          </a:xfrm>
        </p:spPr>
        <p:txBody>
          <a:bodyPr/>
          <a:lstStyle/>
          <a:p>
            <a:pPr eaLnBrk="1" hangingPunct="1">
              <a:buClr>
                <a:srgbClr val="FFCC00"/>
              </a:buClr>
              <a:buSzPct val="150000"/>
              <a:buFont typeface="Wingdings" pitchFamily="2" charset="2"/>
              <a:buChar char="§"/>
              <a:defRPr/>
            </a:pPr>
            <a:r>
              <a:rPr lang="en-US" sz="2800" dirty="0" smtClean="0"/>
              <a:t>To broaden the criteria used to evaluate programs to include elements of external validity</a:t>
            </a:r>
          </a:p>
          <a:p>
            <a:pPr eaLnBrk="1" hangingPunct="1">
              <a:buClr>
                <a:srgbClr val="FFCC00"/>
              </a:buClr>
              <a:buSzPct val="150000"/>
              <a:buFont typeface="Wingdings" pitchFamily="2" charset="2"/>
              <a:buChar char="§"/>
              <a:defRPr/>
            </a:pPr>
            <a:r>
              <a:rPr lang="en-US" sz="2800" dirty="0" smtClean="0"/>
              <a:t>To evaluate issues relevant to program adoption, implementation, and sustainability </a:t>
            </a:r>
          </a:p>
          <a:p>
            <a:pPr eaLnBrk="1" hangingPunct="1">
              <a:buClr>
                <a:srgbClr val="FFCC00"/>
              </a:buClr>
              <a:buSzPct val="150000"/>
              <a:buFont typeface="Wingdings" pitchFamily="2" charset="2"/>
              <a:buChar char="§"/>
              <a:defRPr/>
            </a:pPr>
            <a:r>
              <a:rPr lang="en-US" sz="2800" dirty="0" smtClean="0"/>
              <a:t>To help close the gap between research studies and practice by:</a:t>
            </a:r>
          </a:p>
          <a:p>
            <a:pPr lvl="1" eaLnBrk="1" hangingPunct="1">
              <a:buClr>
                <a:srgbClr val="FFCC00"/>
              </a:buClr>
              <a:buFontTx/>
              <a:buChar char="•"/>
              <a:defRPr/>
            </a:pPr>
            <a:r>
              <a:rPr lang="en-US" i="1" dirty="0" smtClean="0"/>
              <a:t>Suggesting standard reporting criteria</a:t>
            </a:r>
            <a:endParaRPr lang="en-US" dirty="0" smtClean="0"/>
          </a:p>
          <a:p>
            <a:pPr lvl="1" eaLnBrk="1" hangingPunct="1">
              <a:buClr>
                <a:srgbClr val="FFCC00"/>
              </a:buClr>
              <a:buFontTx/>
              <a:buChar char="•"/>
              <a:defRPr/>
            </a:pPr>
            <a:r>
              <a:rPr lang="en-US" i="1" dirty="0" smtClean="0"/>
              <a:t>Informing design of interventions</a:t>
            </a:r>
            <a:endParaRPr lang="en-US" dirty="0" smtClean="0"/>
          </a:p>
          <a:p>
            <a:pPr lvl="1" eaLnBrk="1" hangingPunct="1">
              <a:buClr>
                <a:srgbClr val="FFCC00"/>
              </a:buClr>
              <a:buFontTx/>
              <a:buChar char="•"/>
              <a:defRPr/>
            </a:pPr>
            <a:r>
              <a:rPr lang="en-US" i="1" dirty="0" smtClean="0"/>
              <a:t>Providing guides for program planners and potential adopters</a:t>
            </a:r>
          </a:p>
          <a:p>
            <a:pPr lvl="1" indent="-682625" eaLnBrk="1" hangingPunct="1">
              <a:buClr>
                <a:srgbClr val="FFCC00"/>
              </a:buClr>
              <a:buFontTx/>
              <a:buNone/>
              <a:defRPr/>
            </a:pPr>
            <a:r>
              <a:rPr lang="en-US" i="1" dirty="0" smtClean="0">
                <a:hlinkClick r:id="rId5"/>
              </a:rPr>
              <a:t>www.re-aim.org</a:t>
            </a:r>
            <a:r>
              <a:rPr lang="en-US" i="1" dirty="0" smtClean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NIH Tagli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6248400"/>
            <a:ext cx="19891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98613" y="100013"/>
            <a:ext cx="7239000" cy="11430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</a:rPr>
              <a:t>Goal of RE-AIM Evaluation</a:t>
            </a:r>
          </a:p>
        </p:txBody>
      </p:sp>
      <p:sp>
        <p:nvSpPr>
          <p:cNvPr id="9220" name="Text Box 5"/>
          <p:cNvSpPr>
            <a:spLocks noGrp="1" noChangeArrowheads="1"/>
          </p:cNvSpPr>
          <p:nvPr>
            <p:ph type="body" idx="1"/>
          </p:nvPr>
        </p:nvSpPr>
        <p:spPr>
          <a:xfrm>
            <a:off x="1524000" y="990600"/>
            <a:ext cx="7239000" cy="5995487"/>
          </a:xfrm>
        </p:spPr>
        <p:txBody>
          <a:bodyPr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2400" b="1" dirty="0" smtClean="0">
                <a:latin typeface="Verdana" pitchFamily="34" charset="0"/>
              </a:rPr>
              <a:t>Determine characteristics of interventions that can</a:t>
            </a:r>
            <a:r>
              <a:rPr lang="en-US" sz="2400" b="1" dirty="0" smtClean="0">
                <a:latin typeface="Verdana" pitchFamily="34" charset="0"/>
              </a:rPr>
              <a:t>:</a:t>
            </a:r>
          </a:p>
          <a:p>
            <a:pPr>
              <a:spcBef>
                <a:spcPct val="50000"/>
              </a:spcBef>
              <a:buClr>
                <a:srgbClr val="FFCC00"/>
              </a:buClr>
              <a:buSzPct val="150000"/>
              <a:buFont typeface="Wingdings" pitchFamily="2" charset="2"/>
              <a:buChar char="§"/>
              <a:defRPr/>
            </a:pPr>
            <a:r>
              <a:rPr lang="en-US" sz="2400" b="1" u="sng" dirty="0" smtClean="0"/>
              <a:t>Reach </a:t>
            </a:r>
            <a:r>
              <a:rPr lang="en-US" sz="2400" b="1" dirty="0" smtClean="0"/>
              <a:t>large numbers of people, especially those who can most benefit</a:t>
            </a:r>
          </a:p>
          <a:p>
            <a:pPr>
              <a:spcBef>
                <a:spcPct val="50000"/>
              </a:spcBef>
              <a:buClr>
                <a:srgbClr val="FFCC00"/>
              </a:buClr>
              <a:buSzPct val="150000"/>
              <a:buFont typeface="Wingdings" pitchFamily="2" charset="2"/>
              <a:buChar char="§"/>
              <a:defRPr/>
            </a:pPr>
            <a:r>
              <a:rPr lang="en-US" sz="2400" b="1" dirty="0" smtClean="0"/>
              <a:t>Be widely</a:t>
            </a:r>
            <a:r>
              <a:rPr lang="en-US" sz="2400" b="1" u="sng" dirty="0" smtClean="0"/>
              <a:t> adopted</a:t>
            </a:r>
            <a:r>
              <a:rPr lang="en-US" sz="2400" b="1" dirty="0" smtClean="0"/>
              <a:t> by different settings</a:t>
            </a:r>
          </a:p>
          <a:p>
            <a:pPr>
              <a:spcBef>
                <a:spcPct val="50000"/>
              </a:spcBef>
              <a:buClr>
                <a:srgbClr val="FFCC00"/>
              </a:buClr>
              <a:buSzPct val="150000"/>
              <a:buFont typeface="Wingdings" pitchFamily="2" charset="2"/>
              <a:buChar char="§"/>
              <a:defRPr/>
            </a:pPr>
            <a:r>
              <a:rPr lang="en-US" sz="2400" b="1" dirty="0" smtClean="0"/>
              <a:t>Be consistently </a:t>
            </a:r>
            <a:r>
              <a:rPr lang="en-US" sz="2400" b="1" u="sng" dirty="0" smtClean="0"/>
              <a:t>implemented</a:t>
            </a:r>
            <a:r>
              <a:rPr lang="en-US" sz="2400" b="1" dirty="0" smtClean="0"/>
              <a:t> by staff members with moderate levels of training and expertise</a:t>
            </a:r>
          </a:p>
          <a:p>
            <a:pPr>
              <a:spcBef>
                <a:spcPct val="50000"/>
              </a:spcBef>
              <a:buClr>
                <a:srgbClr val="FFCC00"/>
              </a:buClr>
              <a:buSzPct val="150000"/>
              <a:buFont typeface="Wingdings" pitchFamily="2" charset="2"/>
              <a:buChar char="§"/>
              <a:defRPr/>
            </a:pPr>
            <a:r>
              <a:rPr lang="en-US" sz="2400" b="1" dirty="0" smtClean="0"/>
              <a:t>Produce </a:t>
            </a:r>
            <a:r>
              <a:rPr lang="en-US" sz="2400" b="1" u="sng" dirty="0" smtClean="0"/>
              <a:t>replicable</a:t>
            </a:r>
            <a:r>
              <a:rPr lang="en-US" sz="2400" b="1" dirty="0" smtClean="0"/>
              <a:t> and </a:t>
            </a:r>
            <a:r>
              <a:rPr lang="en-US" sz="2400" b="1" u="sng" dirty="0" smtClean="0"/>
              <a:t>long-lasting </a:t>
            </a:r>
            <a:r>
              <a:rPr lang="en-US" sz="2400" b="1" dirty="0" smtClean="0"/>
              <a:t>effects (and minimal negative impacts) at reasonable </a:t>
            </a:r>
            <a:r>
              <a:rPr lang="en-US" sz="2400" b="1" dirty="0" smtClean="0"/>
              <a:t>cost</a:t>
            </a:r>
          </a:p>
          <a:p>
            <a:pPr>
              <a:spcBef>
                <a:spcPct val="50000"/>
              </a:spcBef>
              <a:buClr>
                <a:srgbClr val="FFCC00"/>
              </a:buClr>
              <a:buSzPct val="150000"/>
              <a:buNone/>
              <a:defRPr/>
            </a:pPr>
            <a:endParaRPr lang="en-US" sz="2400" dirty="0" smtClean="0"/>
          </a:p>
          <a:p>
            <a:pPr marL="346075" lvl="3" indent="-231775">
              <a:tabLst>
                <a:tab pos="231775" algn="l"/>
                <a:tab pos="346075" algn="l"/>
              </a:tabLst>
            </a:pPr>
            <a:r>
              <a:rPr lang="en-US" sz="1400" dirty="0" smtClean="0">
                <a:latin typeface="Verdana" pitchFamily="34" charset="0"/>
              </a:rPr>
              <a:t>Glasgow, Vogt, Boles, </a:t>
            </a:r>
            <a:r>
              <a:rPr lang="en-US" sz="1400" i="1" dirty="0" smtClean="0">
                <a:latin typeface="Verdana" pitchFamily="34" charset="0"/>
              </a:rPr>
              <a:t>Am J Public Health</a:t>
            </a:r>
            <a:r>
              <a:rPr lang="en-US" sz="1400" dirty="0" smtClean="0">
                <a:latin typeface="Verdana" pitchFamily="34" charset="0"/>
              </a:rPr>
              <a:t>, 89, 1999</a:t>
            </a:r>
          </a:p>
          <a:p>
            <a:pPr marL="346075" lvl="3" indent="-231775">
              <a:tabLst>
                <a:tab pos="231775" algn="l"/>
                <a:tab pos="346075" algn="l"/>
              </a:tabLst>
            </a:pPr>
            <a:r>
              <a:rPr lang="en-US" sz="1400" dirty="0" smtClean="0">
                <a:latin typeface="Verdana" pitchFamily="34" charset="0"/>
              </a:rPr>
              <a:t>Glasgow RE, </a:t>
            </a:r>
            <a:r>
              <a:rPr lang="en-US" sz="1400" dirty="0" err="1" smtClean="0">
                <a:latin typeface="Verdana" pitchFamily="34" charset="0"/>
              </a:rPr>
              <a:t>Linnan</a:t>
            </a:r>
            <a:r>
              <a:rPr lang="en-US" sz="1400" dirty="0" smtClean="0">
                <a:latin typeface="Verdana" pitchFamily="34" charset="0"/>
              </a:rPr>
              <a:t> L.  Evaluation of theory-based interventions.  </a:t>
            </a:r>
            <a:br>
              <a:rPr lang="en-US" sz="1400" dirty="0" smtClean="0">
                <a:latin typeface="Verdana" pitchFamily="34" charset="0"/>
              </a:rPr>
            </a:br>
            <a:r>
              <a:rPr lang="en-US" sz="1400" dirty="0" smtClean="0">
                <a:latin typeface="Verdana" pitchFamily="34" charset="0"/>
              </a:rPr>
              <a:t>In:  </a:t>
            </a:r>
            <a:r>
              <a:rPr lang="en-US" sz="1400" i="1" dirty="0" smtClean="0">
                <a:latin typeface="Verdana" pitchFamily="34" charset="0"/>
              </a:rPr>
              <a:t>Health Education:  Theory, Research, and Practice</a:t>
            </a:r>
            <a:r>
              <a:rPr lang="en-US" sz="1400" dirty="0" smtClean="0">
                <a:latin typeface="Verdana" pitchFamily="34" charset="0"/>
              </a:rPr>
              <a:t>, 4</a:t>
            </a:r>
            <a:r>
              <a:rPr lang="en-US" sz="1400" baseline="30000" dirty="0" smtClean="0">
                <a:latin typeface="Verdana" pitchFamily="34" charset="0"/>
              </a:rPr>
              <a:t>th</a:t>
            </a:r>
            <a:r>
              <a:rPr lang="en-US" sz="1400" dirty="0" smtClean="0">
                <a:latin typeface="Verdana" pitchFamily="34" charset="0"/>
              </a:rPr>
              <a:t> Ed., 2007</a:t>
            </a:r>
            <a:r>
              <a:rPr lang="en-US" sz="1400" b="1" dirty="0" smtClean="0">
                <a:latin typeface="Verdana" pitchFamily="34" charset="0"/>
              </a:rPr>
              <a:t>.</a:t>
            </a:r>
          </a:p>
          <a:p>
            <a:pPr>
              <a:spcBef>
                <a:spcPct val="50000"/>
              </a:spcBef>
              <a:buClr>
                <a:srgbClr val="FFCC00"/>
              </a:buClr>
              <a:buSzPct val="150000"/>
              <a:buNone/>
              <a:defRPr/>
            </a:pPr>
            <a:endParaRPr lang="en-US" sz="24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0" y="2057400"/>
            <a:ext cx="7315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rgbClr val="FFCC00"/>
              </a:buClr>
              <a:buSzPct val="150000"/>
              <a:buFont typeface="Wingdings" pitchFamily="2" charset="2"/>
              <a:buChar char="§"/>
              <a:defRPr/>
            </a:pPr>
            <a:endParaRPr lang="en-US" sz="2600" kern="0" dirty="0">
              <a:latin typeface="+mn-lt"/>
              <a:ea typeface="+mn-ea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NIH Tagli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6248400"/>
            <a:ext cx="19891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1598613" y="100013"/>
            <a:ext cx="7239000" cy="11430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</a:rPr>
              <a:t>Example of Applying RE-AIM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type="body" idx="1"/>
          </p:nvPr>
        </p:nvSpPr>
        <p:spPr>
          <a:xfrm>
            <a:off x="1524000" y="1447800"/>
            <a:ext cx="7239000" cy="5030788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b="1" dirty="0" smtClean="0"/>
              <a:t>Ultimate Impact of  ‘The Magic Pill’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1524000" y="2133600"/>
          <a:ext cx="7620000" cy="4186239"/>
        </p:xfrm>
        <a:graphic>
          <a:graphicData uri="http://schemas.openxmlformats.org/drawingml/2006/table">
            <a:tbl>
              <a:tblPr/>
              <a:tblGrid>
                <a:gridCol w="4267200"/>
                <a:gridCol w="1371600"/>
                <a:gridCol w="1981200"/>
              </a:tblGrid>
              <a:tr h="5365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Dissemination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Concept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% Impacted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50% of Federally Qualified Health Centers 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Adoption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1"/>
                    </a:solidFill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50% of Clinicians Prescribe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Adoption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F8"/>
                    </a:solidFill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50% of Patients Accept Medication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Reach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12.5%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1"/>
                    </a:solidFill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50% Follow Regimen Correctly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Implementation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6.2 %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F8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9CA3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50% of Those Taking Correctly Benefit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9CA3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Effectiveness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9CA3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3.1%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1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50% Continue to Benefit After 6 Months	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Maintenance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1.6%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Vinson AEA 10-26-12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Narrow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91F4DBF-C36B-489F-8A99-67DCB528D612}"/>
</file>

<file path=customXml/itemProps2.xml><?xml version="1.0" encoding="utf-8"?>
<ds:datastoreItem xmlns:ds="http://schemas.openxmlformats.org/officeDocument/2006/customXml" ds:itemID="{0933191A-6687-4C3A-90EA-E4343D3FEE03}"/>
</file>

<file path=customXml/itemProps3.xml><?xml version="1.0" encoding="utf-8"?>
<ds:datastoreItem xmlns:ds="http://schemas.openxmlformats.org/officeDocument/2006/customXml" ds:itemID="{AE6CF9D1-758E-4D43-983F-AC5C4C20B763}"/>
</file>

<file path=docProps/app.xml><?xml version="1.0" encoding="utf-8"?>
<Properties xmlns="http://schemas.openxmlformats.org/officeDocument/2006/extended-properties" xmlns:vt="http://schemas.openxmlformats.org/officeDocument/2006/docPropsVTypes">
  <Template>Vinson AEA 10-26-12</Template>
  <TotalTime>187</TotalTime>
  <Words>1790</Words>
  <Application>Microsoft Office PowerPoint</Application>
  <PresentationFormat>On-screen Show (4:3)</PresentationFormat>
  <Paragraphs>208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Times</vt:lpstr>
      <vt:lpstr>ＭＳ Ｐゴシック</vt:lpstr>
      <vt:lpstr>Arial</vt:lpstr>
      <vt:lpstr>Arial Narrow</vt:lpstr>
      <vt:lpstr>Calibri</vt:lpstr>
      <vt:lpstr>Wingdings</vt:lpstr>
      <vt:lpstr>Verdana</vt:lpstr>
      <vt:lpstr>Vinson AEA 10-26-12</vt:lpstr>
      <vt:lpstr>Using RE-AIM to Address Health Impact Evaluation Issues</vt:lpstr>
      <vt:lpstr>Outline of Talk</vt:lpstr>
      <vt:lpstr>Definitions</vt:lpstr>
      <vt:lpstr>Internal vs. External Validity</vt:lpstr>
      <vt:lpstr>Gold Standard≠ Translation</vt:lpstr>
      <vt:lpstr>External Validity</vt:lpstr>
      <vt:lpstr>Purposes of RE-AIM</vt:lpstr>
      <vt:lpstr>Goal of RE-AIM Evaluation</vt:lpstr>
      <vt:lpstr>Example of Applying RE-AIM</vt:lpstr>
      <vt:lpstr>The Moral of the Story?</vt:lpstr>
      <vt:lpstr>RE-AIM Guidelines for Developing, Selecting, and Evaluating  Programs and Policies Intended to Have a Public Health Impact</vt:lpstr>
      <vt:lpstr>RE-AIM Guidelines for Developing, Selecting, and Evaluating  Programs and Policies Intended to Have a Public Health Impact (Cont)</vt:lpstr>
      <vt:lpstr>RE-AIM Guidelines for Developing, Selecting, and Evaluating  Programs and Policies Intended to Have a Public Health Impact (Cont)</vt:lpstr>
      <vt:lpstr>Slide 14</vt:lpstr>
      <vt:lpstr>Slide 15</vt:lpstr>
      <vt:lpstr>External Validity  Checklist for Researchers (from meeting of 13 journal editors) </vt:lpstr>
      <vt:lpstr>Reporting External Validity Future Directions</vt:lpstr>
      <vt:lpstr>Assistance to practitioners on how to combine with theory and local experience</vt:lpstr>
      <vt:lpstr>http://rtips.cancer.gov/rtips/index.do</vt:lpstr>
      <vt:lpstr>Slide 20</vt:lpstr>
      <vt:lpstr>Slide 21</vt:lpstr>
      <vt:lpstr>Take Home Points</vt:lpstr>
      <vt:lpstr>Resources</vt:lpstr>
      <vt:lpstr>Questions?</vt:lpstr>
    </vt:vector>
  </TitlesOfParts>
  <Company>NCI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RE-AIM to Address Health Impact Evaluation Issues</dc:title>
  <dc:creator>Cynthia Vinson</dc:creator>
  <cp:lastModifiedBy>NCI User</cp:lastModifiedBy>
  <cp:revision>22</cp:revision>
  <dcterms:created xsi:type="dcterms:W3CDTF">2012-10-16T17:55:36Z</dcterms:created>
  <dcterms:modified xsi:type="dcterms:W3CDTF">2012-10-19T19:32:04Z</dcterms:modified>
</cp:coreProperties>
</file>