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278" r:id="rId3"/>
    <p:sldId id="277" r:id="rId4"/>
    <p:sldId id="279" r:id="rId5"/>
    <p:sldId id="280" r:id="rId6"/>
    <p:sldId id="283" r:id="rId7"/>
    <p:sldId id="282" r:id="rId8"/>
    <p:sldId id="281"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Edward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427C80E-346C-4D1A-86D9-2FE2C9B111B2}" type="datetimeFigureOut">
              <a:rPr lang="en-US"/>
              <a:pPr>
                <a:defRPr/>
              </a:pPr>
              <a:t>2/25/2011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01F4806-EA73-4BDB-BB50-30668EF2A91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01F4806-EA73-4BDB-BB50-30668EF2A910}"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0"/>
            <a:ext cx="193675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D3757322-36EE-42C5-9520-53A2B5C50D12}"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FB481A-BF36-440B-8CEB-FAB81AD424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319F27-B96A-44F4-8A1A-91242802D7EE}" type="datetimeFigureOut">
              <a:rPr lang="en-US"/>
              <a:pPr>
                <a:defRPr/>
              </a:pPr>
              <a:t>2/25/2011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97161F-F5C7-4E51-9EBC-7AA8910A084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66BC93-08E2-4C42-8A3B-11FDAA296E0E}" type="datetimeFigureOut">
              <a:rPr lang="en-US"/>
              <a:pPr>
                <a:defRPr/>
              </a:pPr>
              <a:t>2/25/2011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F1AA75-7231-4E4B-B334-05B9F85DF8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0"/>
            <a:ext cx="1936750" cy="6858000"/>
          </a:xfrm>
          <a:prstGeom prst="rect">
            <a:avLst/>
          </a:prstGeom>
          <a:noFill/>
          <a:ln w="9525">
            <a:noFill/>
            <a:miter lim="800000"/>
            <a:headEnd/>
            <a:tailEnd/>
          </a:ln>
        </p:spPr>
      </p:pic>
      <p:sp>
        <p:nvSpPr>
          <p:cNvPr id="2" name="Title 1"/>
          <p:cNvSpPr>
            <a:spLocks noGrp="1"/>
          </p:cNvSpPr>
          <p:nvPr>
            <p:ph type="title"/>
          </p:nvPr>
        </p:nvSpPr>
        <p:spPr>
          <a:xfrm>
            <a:off x="1295400" y="274638"/>
            <a:ext cx="73914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295400" y="1600200"/>
            <a:ext cx="73914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04CE390-106F-4736-B012-EF26908CE19C}"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C31C8F-2771-48F7-A5AC-9CB4705BBA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99B7C10-2D01-4747-83DB-6B5A9A9E6593}" type="datetimeFigureOut">
              <a:rPr lang="en-US"/>
              <a:pPr>
                <a:defRPr/>
              </a:pPr>
              <a:t>2/25/2011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7F7A2C-B621-47AB-A4C7-0E6BFC09111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6635897-B5A8-4C6B-87DC-9F1E483A3A60}"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F06369-C893-47DE-8715-84AFCC0C142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FDE57E-DBD2-4412-83A6-FE9978690688}" type="datetimeFigureOut">
              <a:rPr lang="en-US"/>
              <a:pPr>
                <a:defRPr/>
              </a:pPr>
              <a:t>2/25/2011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692CB93-80C7-4887-BCF9-48BAB9F5D2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519BFE5-4CD6-4BC1-A388-7793855BB118}" type="datetimeFigureOut">
              <a:rPr lang="en-US"/>
              <a:pPr>
                <a:defRPr/>
              </a:pPr>
              <a:t>2/25/2011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9C1D88E-F414-45EA-A6D1-6A11D3E7F8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AE6FD-3FA7-42FF-8C26-D4F20042D7A2}" type="datetimeFigureOut">
              <a:rPr lang="en-US"/>
              <a:pPr>
                <a:defRPr/>
              </a:pPr>
              <a:t>2/25/2011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585EC6D-C99D-4D32-B6E7-A2CA1DBA3D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DBF2B0E-9B8C-4D75-A68E-83F2168C2343}"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FC09D9-B2CE-45DA-82D9-FC4AA4DEF8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BEF698-20A3-4254-9527-CAD5E4A6036A}"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996A90-8881-4B25-8246-9438DD28F0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F14FE2A-D6E4-4793-9769-863D391F023C}" type="datetimeFigureOut">
              <a:rPr lang="en-US"/>
              <a:pPr>
                <a:defRPr/>
              </a:pPr>
              <a:t>2/25/2011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2A1C4C2-D92B-45A0-BCAC-F2EA89DE40E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5"/>
          <p:cNvSpPr>
            <a:spLocks noGrp="1"/>
          </p:cNvSpPr>
          <p:nvPr>
            <p:ph type="ctrTitle"/>
          </p:nvPr>
        </p:nvSpPr>
        <p:spPr>
          <a:xfrm>
            <a:off x="1143000" y="914400"/>
            <a:ext cx="7772400" cy="1470025"/>
          </a:xfrm>
        </p:spPr>
        <p:txBody>
          <a:bodyPr/>
          <a:lstStyle/>
          <a:p>
            <a:pPr eaLnBrk="1" hangingPunct="1"/>
            <a:r>
              <a:rPr lang="en-US" sz="4000" smtClean="0"/>
              <a:t>Multilevel Interventions:</a:t>
            </a:r>
            <a:br>
              <a:rPr lang="en-US" sz="4000" smtClean="0"/>
            </a:br>
            <a:r>
              <a:rPr lang="en-US" sz="4000" smtClean="0"/>
              <a:t>Study Design and Analysis Issues</a:t>
            </a:r>
            <a:r>
              <a:rPr lang="en-US" sz="4000" b="1" smtClean="0"/>
              <a:t> </a:t>
            </a:r>
            <a:r>
              <a:rPr lang="en-US" sz="4000" smtClean="0"/>
              <a:t/>
            </a:r>
            <a:br>
              <a:rPr lang="en-US" sz="4000" smtClean="0"/>
            </a:br>
            <a:endParaRPr lang="en-US" sz="4000" smtClean="0"/>
          </a:p>
        </p:txBody>
      </p:sp>
      <p:sp>
        <p:nvSpPr>
          <p:cNvPr id="14338" name="Subtitle 6"/>
          <p:cNvSpPr>
            <a:spLocks noGrp="1"/>
          </p:cNvSpPr>
          <p:nvPr>
            <p:ph type="subTitle" idx="1"/>
          </p:nvPr>
        </p:nvSpPr>
        <p:spPr>
          <a:xfrm>
            <a:off x="1295400" y="3048000"/>
            <a:ext cx="7315200" cy="3048000"/>
          </a:xfrm>
        </p:spPr>
        <p:txBody>
          <a:bodyPr/>
          <a:lstStyle/>
          <a:p>
            <a:pPr eaLnBrk="1" hangingPunct="1">
              <a:lnSpc>
                <a:spcPct val="80000"/>
              </a:lnSpc>
            </a:pPr>
            <a:r>
              <a:rPr lang="en-US" sz="2000" dirty="0" smtClean="0">
                <a:solidFill>
                  <a:schemeClr val="tx1"/>
                </a:solidFill>
              </a:rPr>
              <a:t>Paul D. Cleary, Ph.D.</a:t>
            </a:r>
            <a:br>
              <a:rPr lang="en-US" sz="2000" dirty="0" smtClean="0">
                <a:solidFill>
                  <a:schemeClr val="tx1"/>
                </a:solidFill>
              </a:rPr>
            </a:br>
            <a:r>
              <a:rPr lang="en-US" sz="2000" dirty="0" smtClean="0">
                <a:solidFill>
                  <a:schemeClr val="tx1"/>
                </a:solidFill>
              </a:rPr>
              <a:t>Yale School of Public Health</a:t>
            </a:r>
            <a:br>
              <a:rPr lang="en-US" sz="2000" dirty="0" smtClean="0">
                <a:solidFill>
                  <a:schemeClr val="tx1"/>
                </a:solidFill>
              </a:rPr>
            </a:br>
            <a:endParaRPr lang="en-US" sz="2000" dirty="0" smtClean="0">
              <a:solidFill>
                <a:schemeClr val="tx1"/>
              </a:solidFill>
            </a:endParaRPr>
          </a:p>
          <a:p>
            <a:pPr eaLnBrk="1" hangingPunct="1">
              <a:lnSpc>
                <a:spcPct val="80000"/>
              </a:lnSpc>
            </a:pPr>
            <a:r>
              <a:rPr lang="en-US" sz="2000" dirty="0" smtClean="0">
                <a:solidFill>
                  <a:schemeClr val="tx1"/>
                </a:solidFill>
              </a:rPr>
              <a:t>Cary Gross, M.D.</a:t>
            </a:r>
            <a:br>
              <a:rPr lang="en-US" sz="2000" dirty="0" smtClean="0">
                <a:solidFill>
                  <a:schemeClr val="tx1"/>
                </a:solidFill>
              </a:rPr>
            </a:br>
            <a:r>
              <a:rPr lang="en-US" sz="2000" dirty="0" smtClean="0">
                <a:solidFill>
                  <a:schemeClr val="tx1"/>
                </a:solidFill>
              </a:rPr>
              <a:t>Yale School of Medicine</a:t>
            </a:r>
          </a:p>
          <a:p>
            <a:pPr eaLnBrk="1" hangingPunct="1">
              <a:lnSpc>
                <a:spcPct val="80000"/>
              </a:lnSpc>
            </a:pPr>
            <a:r>
              <a:rPr lang="en-US" sz="2000" dirty="0" smtClean="0">
                <a:solidFill>
                  <a:schemeClr val="tx1"/>
                </a:solidFill>
              </a:rPr>
              <a:t/>
            </a:r>
            <a:br>
              <a:rPr lang="en-US" sz="2000" dirty="0" smtClean="0">
                <a:solidFill>
                  <a:schemeClr val="tx1"/>
                </a:solidFill>
              </a:rPr>
            </a:br>
            <a:r>
              <a:rPr lang="en-US" sz="2000" dirty="0" smtClean="0">
                <a:solidFill>
                  <a:schemeClr val="tx1"/>
                </a:solidFill>
              </a:rPr>
              <a:t>Alan M </a:t>
            </a:r>
            <a:r>
              <a:rPr lang="en-US" sz="2000" dirty="0" err="1" smtClean="0">
                <a:solidFill>
                  <a:schemeClr val="tx1"/>
                </a:solidFill>
              </a:rPr>
              <a:t>Zaslavsky</a:t>
            </a:r>
            <a:r>
              <a:rPr lang="en-US" sz="2000" dirty="0" smtClean="0">
                <a:solidFill>
                  <a:schemeClr val="tx1"/>
                </a:solidFill>
              </a:rPr>
              <a:t>, Ph.D.</a:t>
            </a:r>
            <a:br>
              <a:rPr lang="en-US" sz="2000" dirty="0" smtClean="0">
                <a:solidFill>
                  <a:schemeClr val="tx1"/>
                </a:solidFill>
              </a:rPr>
            </a:br>
            <a:r>
              <a:rPr lang="en-US" sz="2000" dirty="0" smtClean="0">
                <a:solidFill>
                  <a:schemeClr val="tx1"/>
                </a:solidFill>
              </a:rPr>
              <a:t>Harvard Medical School</a:t>
            </a:r>
          </a:p>
          <a:p>
            <a:pPr eaLnBrk="1" hangingPunct="1">
              <a:lnSpc>
                <a:spcPct val="80000"/>
              </a:lnSpc>
            </a:pPr>
            <a:r>
              <a:rPr lang="en-US" sz="2000" dirty="0" smtClean="0">
                <a:solidFill>
                  <a:schemeClr val="tx1"/>
                </a:solidFill>
              </a:rPr>
              <a:t/>
            </a:r>
            <a:br>
              <a:rPr lang="en-US" sz="2000" dirty="0" smtClean="0">
                <a:solidFill>
                  <a:schemeClr val="tx1"/>
                </a:solidFill>
              </a:rPr>
            </a:br>
            <a:r>
              <a:rPr lang="en-US" sz="2000" dirty="0" smtClean="0">
                <a:solidFill>
                  <a:schemeClr val="tx1"/>
                </a:solidFill>
              </a:rPr>
              <a:t>Stephen </a:t>
            </a:r>
            <a:r>
              <a:rPr lang="en-US" sz="2000" dirty="0" err="1" smtClean="0">
                <a:solidFill>
                  <a:schemeClr val="tx1"/>
                </a:solidFill>
              </a:rPr>
              <a:t>Taplin</a:t>
            </a:r>
            <a:r>
              <a:rPr lang="en-US" sz="2000" dirty="0" smtClean="0">
                <a:solidFill>
                  <a:schemeClr val="tx1"/>
                </a:solidFill>
              </a:rPr>
              <a:t>, M.D.</a:t>
            </a:r>
            <a:br>
              <a:rPr lang="en-US" sz="2000" dirty="0" smtClean="0">
                <a:solidFill>
                  <a:schemeClr val="tx1"/>
                </a:solidFill>
              </a:rPr>
            </a:br>
            <a:r>
              <a:rPr lang="en-US" sz="2000" dirty="0" smtClean="0">
                <a:solidFill>
                  <a:schemeClr val="tx1"/>
                </a:solidFill>
              </a:rPr>
              <a:t>National Cancer Institute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a:lstStyle/>
          <a:p>
            <a:pPr eaLnBrk="1" hangingPunct="1"/>
            <a:r>
              <a:rPr lang="en-US" smtClean="0"/>
              <a:t>Background</a:t>
            </a:r>
          </a:p>
        </p:txBody>
      </p:sp>
      <p:sp>
        <p:nvSpPr>
          <p:cNvPr id="16386" name="Rectangle 3"/>
          <p:cNvSpPr>
            <a:spLocks noGrp="1"/>
          </p:cNvSpPr>
          <p:nvPr>
            <p:ph type="body" idx="4294967295"/>
          </p:nvPr>
        </p:nvSpPr>
        <p:spPr>
          <a:xfrm>
            <a:off x="1066800" y="1676400"/>
            <a:ext cx="7848600" cy="4724400"/>
          </a:xfrm>
        </p:spPr>
        <p:txBody>
          <a:bodyPr/>
          <a:lstStyle/>
          <a:p>
            <a:pPr eaLnBrk="1" hangingPunct="1">
              <a:lnSpc>
                <a:spcPct val="90000"/>
              </a:lnSpc>
            </a:pPr>
            <a:r>
              <a:rPr lang="en-US" sz="2800" dirty="0" smtClean="0"/>
              <a:t>Intervention Level = social units that affect health related behavior or activity to which intervention is </a:t>
            </a:r>
            <a:r>
              <a:rPr lang="en-US" sz="2800" dirty="0" smtClean="0"/>
              <a:t>applied</a:t>
            </a:r>
          </a:p>
          <a:p>
            <a:pPr eaLnBrk="1" hangingPunct="1">
              <a:lnSpc>
                <a:spcPct val="90000"/>
              </a:lnSpc>
              <a:buNone/>
            </a:pPr>
            <a:endParaRPr lang="en-US" sz="2800" dirty="0" smtClean="0"/>
          </a:p>
          <a:p>
            <a:pPr eaLnBrk="1" hangingPunct="1">
              <a:lnSpc>
                <a:spcPct val="90000"/>
              </a:lnSpc>
            </a:pPr>
            <a:r>
              <a:rPr lang="en-US" sz="2800" dirty="0" smtClean="0"/>
              <a:t>Common levels in cancer prevention and care:  individual, family, physician, clinic, health care organization, community</a:t>
            </a:r>
          </a:p>
          <a:p>
            <a:pPr eaLnBrk="1" hangingPunct="1">
              <a:lnSpc>
                <a:spcPct val="90000"/>
              </a:lnSpc>
              <a:buFont typeface="Arial" charset="0"/>
              <a:buNone/>
            </a:pPr>
            <a:endParaRPr lang="en-US" sz="2800" dirty="0" smtClean="0"/>
          </a:p>
          <a:p>
            <a:pPr eaLnBrk="1" hangingPunct="1">
              <a:lnSpc>
                <a:spcPct val="90000"/>
              </a:lnSpc>
            </a:pPr>
            <a:r>
              <a:rPr lang="en-US" sz="2800" dirty="0" smtClean="0"/>
              <a:t>“Level” can also refer to level at which an outcome or effect is measured or inferred (e.g</a:t>
            </a:r>
            <a:r>
              <a:rPr lang="en-US" sz="2800" dirty="0" smtClean="0"/>
              <a:t>., </a:t>
            </a:r>
            <a:r>
              <a:rPr lang="en-US" sz="2800" dirty="0" smtClean="0"/>
              <a:t>doctor reports might be used to characterize a clinic)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a:xfrm>
            <a:off x="1219200" y="304800"/>
            <a:ext cx="7543800" cy="1173163"/>
          </a:xfrm>
        </p:spPr>
        <p:txBody>
          <a:bodyPr/>
          <a:lstStyle/>
          <a:p>
            <a:pPr eaLnBrk="1" hangingPunct="1"/>
            <a:r>
              <a:rPr lang="en-US" dirty="0" smtClean="0"/>
              <a:t>Methodological Decisions</a:t>
            </a:r>
          </a:p>
        </p:txBody>
      </p:sp>
      <p:sp>
        <p:nvSpPr>
          <p:cNvPr id="17410" name="Rectangle 3"/>
          <p:cNvSpPr>
            <a:spLocks noGrp="1"/>
          </p:cNvSpPr>
          <p:nvPr>
            <p:ph type="body" idx="4294967295"/>
          </p:nvPr>
        </p:nvSpPr>
        <p:spPr>
          <a:xfrm>
            <a:off x="914400" y="2057400"/>
            <a:ext cx="8229600" cy="4525963"/>
          </a:xfrm>
        </p:spPr>
        <p:txBody>
          <a:bodyPr/>
          <a:lstStyle/>
          <a:p>
            <a:pPr eaLnBrk="1" hangingPunct="1"/>
            <a:r>
              <a:rPr lang="en-US" dirty="0" smtClean="0"/>
              <a:t>Foci of Assessment</a:t>
            </a:r>
          </a:p>
          <a:p>
            <a:pPr lvl="1" eaLnBrk="1" hangingPunct="1"/>
            <a:r>
              <a:rPr lang="en-US" dirty="0" smtClean="0"/>
              <a:t>Net effect of multiple interventions on, for example, patients</a:t>
            </a:r>
          </a:p>
          <a:p>
            <a:pPr lvl="1" eaLnBrk="1" hangingPunct="1"/>
            <a:r>
              <a:rPr lang="en-US" dirty="0" smtClean="0"/>
              <a:t>Effect of specific components on level at which they are focused (e.g</a:t>
            </a:r>
            <a:r>
              <a:rPr lang="en-US" dirty="0" smtClean="0"/>
              <a:t>., </a:t>
            </a:r>
            <a:r>
              <a:rPr lang="en-US" dirty="0" smtClean="0"/>
              <a:t>health clinic)</a:t>
            </a:r>
          </a:p>
          <a:p>
            <a:pPr lvl="1" eaLnBrk="1" hangingPunct="1"/>
            <a:r>
              <a:rPr lang="en-US" dirty="0" smtClean="0"/>
              <a:t>Additive or synergistic effect of different components</a:t>
            </a:r>
          </a:p>
          <a:p>
            <a:pPr lvl="1" eaLnBrk="1" hangingPunct="1"/>
            <a:r>
              <a:rPr lang="en-US" dirty="0" smtClean="0"/>
              <a:t>Mechanisms leading to net effect</a:t>
            </a:r>
          </a:p>
          <a:p>
            <a:pPr lvl="1" eaLnBrk="1" hangingPunct="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a:xfrm>
            <a:off x="914400" y="381000"/>
            <a:ext cx="8229600" cy="1112838"/>
          </a:xfrm>
        </p:spPr>
        <p:txBody>
          <a:bodyPr/>
          <a:lstStyle/>
          <a:p>
            <a:pPr eaLnBrk="1" hangingPunct="1"/>
            <a:r>
              <a:rPr lang="en-US" dirty="0" smtClean="0"/>
              <a:t>Methodological Decisions</a:t>
            </a:r>
          </a:p>
        </p:txBody>
      </p:sp>
      <p:sp>
        <p:nvSpPr>
          <p:cNvPr id="18434" name="Rectangle 3"/>
          <p:cNvSpPr>
            <a:spLocks noGrp="1"/>
          </p:cNvSpPr>
          <p:nvPr>
            <p:ph type="body" idx="4294967295"/>
          </p:nvPr>
        </p:nvSpPr>
        <p:spPr>
          <a:xfrm>
            <a:off x="1066800" y="1905000"/>
            <a:ext cx="8077200" cy="4495800"/>
          </a:xfrm>
        </p:spPr>
        <p:txBody>
          <a:bodyPr/>
          <a:lstStyle/>
          <a:p>
            <a:pPr eaLnBrk="1" hangingPunct="1">
              <a:lnSpc>
                <a:spcPct val="90000"/>
              </a:lnSpc>
            </a:pPr>
            <a:r>
              <a:rPr lang="en-US" sz="2800" dirty="0" smtClean="0"/>
              <a:t>Levels to which interventions are applied</a:t>
            </a:r>
          </a:p>
          <a:p>
            <a:pPr eaLnBrk="1" hangingPunct="1">
              <a:lnSpc>
                <a:spcPct val="90000"/>
              </a:lnSpc>
            </a:pPr>
            <a:r>
              <a:rPr lang="en-US" sz="2800" dirty="0" smtClean="0"/>
              <a:t>Unit of treatment assignment</a:t>
            </a:r>
          </a:p>
          <a:p>
            <a:pPr eaLnBrk="1" hangingPunct="1">
              <a:lnSpc>
                <a:spcPct val="90000"/>
              </a:lnSpc>
            </a:pPr>
            <a:r>
              <a:rPr lang="en-US" sz="2800" dirty="0" smtClean="0"/>
              <a:t>Levels at which measurement is done</a:t>
            </a:r>
          </a:p>
          <a:p>
            <a:pPr eaLnBrk="1" hangingPunct="1">
              <a:lnSpc>
                <a:spcPct val="90000"/>
              </a:lnSpc>
            </a:pPr>
            <a:r>
              <a:rPr lang="en-US" sz="2800" dirty="0" smtClean="0"/>
              <a:t>Types of measures: structure, process, outcomes</a:t>
            </a:r>
          </a:p>
          <a:p>
            <a:pPr eaLnBrk="1" hangingPunct="1">
              <a:lnSpc>
                <a:spcPct val="90000"/>
              </a:lnSpc>
            </a:pPr>
            <a:r>
              <a:rPr lang="en-US" sz="2800" dirty="0" smtClean="0"/>
              <a:t>Unit of aggregation of data (e.g</a:t>
            </a:r>
            <a:r>
              <a:rPr lang="en-US" sz="2800" dirty="0" smtClean="0"/>
              <a:t>., </a:t>
            </a:r>
            <a:r>
              <a:rPr lang="en-US" sz="2800" dirty="0" smtClean="0"/>
              <a:t>individual physician characteristics vs. aggregated as a clinic characteristic)</a:t>
            </a:r>
          </a:p>
          <a:p>
            <a:pPr eaLnBrk="1" hangingPunct="1">
              <a:lnSpc>
                <a:spcPct val="90000"/>
              </a:lnSpc>
            </a:pPr>
            <a:r>
              <a:rPr lang="en-US" sz="2800" dirty="0" smtClean="0"/>
              <a:t>Levels evaluated and ways of making comparisons (e.g</a:t>
            </a:r>
            <a:r>
              <a:rPr lang="en-US" sz="2800" dirty="0" smtClean="0"/>
              <a:t>., </a:t>
            </a:r>
            <a:r>
              <a:rPr lang="en-US" sz="2800" dirty="0" smtClean="0"/>
              <a:t>randomization, quasi-experiments, temporal change)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idx="4294967295"/>
          </p:nvPr>
        </p:nvSpPr>
        <p:spPr>
          <a:xfrm>
            <a:off x="1371600" y="228600"/>
            <a:ext cx="7620000" cy="1173163"/>
          </a:xfrm>
        </p:spPr>
        <p:txBody>
          <a:bodyPr/>
          <a:lstStyle/>
          <a:p>
            <a:pPr eaLnBrk="1" hangingPunct="1"/>
            <a:r>
              <a:rPr lang="en-US" dirty="0" smtClean="0"/>
              <a:t>Capabilities and Challenges</a:t>
            </a:r>
          </a:p>
        </p:txBody>
      </p:sp>
      <p:sp>
        <p:nvSpPr>
          <p:cNvPr id="19458" name="Rectangle 3"/>
          <p:cNvSpPr>
            <a:spLocks noGrp="1"/>
          </p:cNvSpPr>
          <p:nvPr>
            <p:ph type="body" idx="4294967295"/>
          </p:nvPr>
        </p:nvSpPr>
        <p:spPr>
          <a:xfrm>
            <a:off x="1143000" y="1828800"/>
            <a:ext cx="8001000" cy="5029200"/>
          </a:xfrm>
        </p:spPr>
        <p:txBody>
          <a:bodyPr/>
          <a:lstStyle/>
          <a:p>
            <a:pPr eaLnBrk="1" hangingPunct="1"/>
            <a:r>
              <a:rPr lang="en-US" dirty="0" smtClean="0"/>
              <a:t>Well developed analytic methods for </a:t>
            </a:r>
            <a:r>
              <a:rPr lang="en-US" dirty="0" smtClean="0"/>
              <a:t>multilevel </a:t>
            </a:r>
            <a:r>
              <a:rPr lang="en-US" dirty="0" smtClean="0"/>
              <a:t>interventions</a:t>
            </a:r>
          </a:p>
          <a:p>
            <a:pPr eaLnBrk="1" hangingPunct="1"/>
            <a:r>
              <a:rPr lang="en-US" dirty="0" smtClean="0"/>
              <a:t>Well developed research designs</a:t>
            </a:r>
          </a:p>
          <a:p>
            <a:pPr eaLnBrk="1" hangingPunct="1"/>
            <a:r>
              <a:rPr lang="en-US" dirty="0" smtClean="0"/>
              <a:t>Foci of interventions, especially higher level units (e.g</a:t>
            </a:r>
            <a:r>
              <a:rPr lang="en-US" dirty="0" smtClean="0"/>
              <a:t>., </a:t>
            </a:r>
            <a:r>
              <a:rPr lang="en-US" dirty="0" smtClean="0"/>
              <a:t>states) often difficult to randomize or develop control units </a:t>
            </a:r>
            <a:r>
              <a:rPr lang="en-US" dirty="0" smtClean="0"/>
              <a:t>for</a:t>
            </a:r>
            <a:endParaRPr lang="en-US" dirty="0" smtClean="0"/>
          </a:p>
          <a:p>
            <a:pPr eaLnBrk="1" hangingPunct="1"/>
            <a:r>
              <a:rPr lang="en-US" dirty="0" smtClean="0"/>
              <a:t>Multilevel interventions much more difficult and expensive to implement and evaluate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ctrTitle" idx="4294967295"/>
          </p:nvPr>
        </p:nvSpPr>
        <p:spPr>
          <a:xfrm>
            <a:off x="1219200" y="457200"/>
            <a:ext cx="7772400" cy="1470025"/>
          </a:xfrm>
        </p:spPr>
        <p:txBody>
          <a:bodyPr/>
          <a:lstStyle/>
          <a:p>
            <a:pPr eaLnBrk="1" hangingPunct="1"/>
            <a:r>
              <a:rPr lang="en-US" smtClean="0"/>
              <a:t>Observation</a:t>
            </a:r>
          </a:p>
        </p:txBody>
      </p:sp>
      <p:sp>
        <p:nvSpPr>
          <p:cNvPr id="20482" name="Rectangle 3"/>
          <p:cNvSpPr>
            <a:spLocks noGrp="1"/>
          </p:cNvSpPr>
          <p:nvPr>
            <p:ph type="subTitle" idx="4294967295"/>
          </p:nvPr>
        </p:nvSpPr>
        <p:spPr>
          <a:xfrm>
            <a:off x="1676400" y="1905000"/>
            <a:ext cx="6781800" cy="3581400"/>
          </a:xfrm>
        </p:spPr>
        <p:txBody>
          <a:bodyPr/>
          <a:lstStyle/>
          <a:p>
            <a:pPr marL="0" indent="0" algn="ctr" eaLnBrk="1" hangingPunct="1">
              <a:lnSpc>
                <a:spcPct val="80000"/>
              </a:lnSpc>
              <a:buFont typeface="Arial" charset="0"/>
              <a:buNone/>
            </a:pPr>
            <a:r>
              <a:rPr lang="en-US" dirty="0" smtClean="0"/>
              <a:t>Empirical evaluations of multilevel interventions in different fields provide surprisingly little information about impact of intervention components on different levels and rarely evaluate influence of separate intervention components on main outcome</a:t>
            </a:r>
          </a:p>
          <a:p>
            <a:pPr marL="0" indent="0" algn="ctr" eaLnBrk="1" hangingPunct="1">
              <a:lnSpc>
                <a:spcPct val="80000"/>
              </a:lnSpc>
              <a:buFont typeface="Arial" charset="0"/>
              <a:buNone/>
            </a:pPr>
            <a:endParaRPr lang="en-US" sz="2000" dirty="0" smtClean="0"/>
          </a:p>
          <a:p>
            <a:pPr marL="0" indent="0" algn="ctr" eaLnBrk="1" hangingPunct="1">
              <a:lnSpc>
                <a:spcPct val="80000"/>
              </a:lnSpc>
              <a:buFont typeface="Arial" charset="0"/>
              <a:buNone/>
            </a:pPr>
            <a:r>
              <a:rPr lang="en-US" dirty="0" smtClean="0"/>
              <a:t>The cost-effectiveness of different components rarely is evaluated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ctrTitle" idx="4294967295"/>
          </p:nvPr>
        </p:nvSpPr>
        <p:spPr>
          <a:xfrm>
            <a:off x="1066800" y="152400"/>
            <a:ext cx="7772400" cy="1470025"/>
          </a:xfrm>
        </p:spPr>
        <p:txBody>
          <a:bodyPr/>
          <a:lstStyle/>
          <a:p>
            <a:pPr eaLnBrk="1" hangingPunct="1"/>
            <a:r>
              <a:rPr lang="en-US" dirty="0" smtClean="0"/>
              <a:t>Overarching Issues</a:t>
            </a:r>
          </a:p>
        </p:txBody>
      </p:sp>
      <p:sp>
        <p:nvSpPr>
          <p:cNvPr id="21506" name="Rectangle 3"/>
          <p:cNvSpPr>
            <a:spLocks noGrp="1"/>
          </p:cNvSpPr>
          <p:nvPr>
            <p:ph type="subTitle" idx="4294967295"/>
          </p:nvPr>
        </p:nvSpPr>
        <p:spPr>
          <a:xfrm>
            <a:off x="1600200" y="1752600"/>
            <a:ext cx="7162800" cy="4724400"/>
          </a:xfrm>
        </p:spPr>
        <p:txBody>
          <a:bodyPr/>
          <a:lstStyle/>
          <a:p>
            <a:pPr marL="0" indent="0" algn="ctr" eaLnBrk="1" hangingPunct="1">
              <a:buFont typeface="Arial" charset="0"/>
              <a:buNone/>
            </a:pPr>
            <a:r>
              <a:rPr lang="en-US" dirty="0" smtClean="0"/>
              <a:t>Must we sacrifice resolution in evaluation designs to achieve maximum impact?</a:t>
            </a:r>
          </a:p>
          <a:p>
            <a:pPr marL="0" indent="0" algn="ctr" eaLnBrk="1" hangingPunct="1">
              <a:buFont typeface="Arial" charset="0"/>
              <a:buNone/>
            </a:pPr>
            <a:endParaRPr lang="en-US" sz="2000" dirty="0" smtClean="0"/>
          </a:p>
          <a:p>
            <a:pPr marL="0" indent="0" algn="ctr" eaLnBrk="1" hangingPunct="1">
              <a:buFont typeface="Arial" charset="0"/>
              <a:buNone/>
            </a:pPr>
            <a:r>
              <a:rPr lang="en-US" dirty="0" smtClean="0"/>
              <a:t>Should we emphasize starting with the maximum impact and then try to understand components or </a:t>
            </a:r>
          </a:p>
          <a:p>
            <a:pPr marL="0" indent="0" algn="ctr" eaLnBrk="1" hangingPunct="1">
              <a:buFont typeface="Arial" charset="0"/>
              <a:buNone/>
            </a:pPr>
            <a:r>
              <a:rPr lang="en-US" dirty="0" smtClean="0"/>
              <a:t>evaluate components first and then develop more complex designs?</a:t>
            </a:r>
          </a:p>
          <a:p>
            <a:pPr marL="0" indent="0" algn="ctr" eaLnBrk="1" hangingPunct="1">
              <a:buFont typeface="Arial" charset="0"/>
              <a:buNone/>
            </a:pPr>
            <a:endParaRPr lang="en-US" dirty="0" smtClean="0"/>
          </a:p>
          <a:p>
            <a:pPr marL="0" indent="0" algn="ctr" eaLnBrk="1" hangingPunct="1">
              <a:buFont typeface="Arial" charset="0"/>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idx="4294967295"/>
          </p:nvPr>
        </p:nvSpPr>
        <p:spPr/>
        <p:txBody>
          <a:bodyPr/>
          <a:lstStyle/>
          <a:p>
            <a:pPr eaLnBrk="1" hangingPunct="1"/>
            <a:r>
              <a:rPr lang="en-US" dirty="0" smtClean="0"/>
              <a:t>Discussion Questions</a:t>
            </a:r>
          </a:p>
        </p:txBody>
      </p:sp>
      <p:sp>
        <p:nvSpPr>
          <p:cNvPr id="22530" name="Rectangle 3"/>
          <p:cNvSpPr>
            <a:spLocks noGrp="1"/>
          </p:cNvSpPr>
          <p:nvPr>
            <p:ph type="body" idx="4294967295"/>
          </p:nvPr>
        </p:nvSpPr>
        <p:spPr>
          <a:xfrm>
            <a:off x="1066800" y="1752600"/>
            <a:ext cx="7924800" cy="4800600"/>
          </a:xfrm>
        </p:spPr>
        <p:txBody>
          <a:bodyPr/>
          <a:lstStyle/>
          <a:p>
            <a:pPr eaLnBrk="1" hangingPunct="1"/>
            <a:r>
              <a:rPr lang="en-US" dirty="0" smtClean="0"/>
              <a:t>Is there adequate data about the additive or synergistic effects of multilevel interventions?</a:t>
            </a:r>
          </a:p>
          <a:p>
            <a:pPr eaLnBrk="1" hangingPunct="1"/>
            <a:r>
              <a:rPr lang="en-US" dirty="0" smtClean="0"/>
              <a:t>Should there be more emphasis on understanding effects of components and mechanisms?</a:t>
            </a:r>
          </a:p>
          <a:p>
            <a:pPr eaLnBrk="1" hangingPunct="1"/>
            <a:r>
              <a:rPr lang="en-US" dirty="0" smtClean="0"/>
              <a:t>Should we focus more on the cost-effectiveness of different approaches </a:t>
            </a:r>
            <a:r>
              <a:rPr lang="en-US" smtClean="0"/>
              <a:t>to </a:t>
            </a:r>
            <a:r>
              <a:rPr lang="en-US" smtClean="0"/>
              <a:t>multilevel </a:t>
            </a:r>
            <a:r>
              <a:rPr lang="en-US" dirty="0" smtClean="0"/>
              <a:t>interventions?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365</Words>
  <Application>Microsoft Office PowerPoint</Application>
  <PresentationFormat>On-screen Show (4:3)</PresentationFormat>
  <Paragraphs>50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Multilevel Interventions: Study Design and Analysis Issues  </vt:lpstr>
      <vt:lpstr>Background</vt:lpstr>
      <vt:lpstr>Methodological Decisions</vt:lpstr>
      <vt:lpstr>Methodological Decisions</vt:lpstr>
      <vt:lpstr>Capabilities and Challenges</vt:lpstr>
      <vt:lpstr>Observation</vt:lpstr>
      <vt:lpstr>Overarching Issues</vt:lpstr>
      <vt:lpstr>Discussion Questions</vt:lpstr>
    </vt:vector>
  </TitlesOfParts>
  <Company>NCI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Edwards</dc:creator>
  <cp:lastModifiedBy>newtonk2</cp:lastModifiedBy>
  <cp:revision>47</cp:revision>
  <dcterms:created xsi:type="dcterms:W3CDTF">2010-09-13T13:07:40Z</dcterms:created>
  <dcterms:modified xsi:type="dcterms:W3CDTF">2011-02-25T15:39:47Z</dcterms:modified>
</cp:coreProperties>
</file>