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8"/>
  </p:notesMasterIdLst>
  <p:sldIdLst>
    <p:sldId id="272" r:id="rId2"/>
    <p:sldId id="277" r:id="rId3"/>
    <p:sldId id="276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70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E3833B7-C41C-46C5-9C74-5FAB90B3E399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BD935D-6BC8-457F-BEB8-1EF4EF5A0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36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6F67A-0E89-4E85-A22A-B952BFA32ABE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632B-540F-4D69-BF88-54F9E6F50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E9F3-99AD-4D0E-81C1-9477FD4DF1EE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583DA-8EA2-45D6-BBD1-463B35C1C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0D35A-C3A4-44DB-89E0-A3B6C9B279BE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E9268-D2A2-4C08-8712-0124A1412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36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02FD0-D18C-49FA-B1C1-2A8D0C5A7CE5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89F3E-A38F-4631-ADAE-C6D80A79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3BFA2-7B7F-41D2-BB31-2AE89B82DB7F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A4C75-0E71-4CCE-88BA-39380AE53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4864A-12DE-4C47-8A44-CA1935982430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DC4E2-E673-4E5E-BEF5-A40948B9C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992C3-FD77-4C25-A3F0-5F915150ADB6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417B7-66CD-4A49-8AF3-451072076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70E75-9C25-4EB8-8574-09B2944AB35E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BB84B-87A1-457F-A9AF-6D7226F3B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465C7-E497-41A9-804B-48DF7B8502F6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DD2B0-D765-46FD-931E-D9ACC3A8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04576-F37C-4BC7-B782-140D8BD99C2A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0230-2A61-4A5E-BB13-99A2B071F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43D47-836E-4A07-BAFC-48824E8C4E66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DA8BE-0CF4-4DE5-990D-AF33B5358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AD131B6-9863-480C-86D9-5A0D348A3849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81F537-278C-4336-9410-F9CD1D422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Challenges &amp; Research Opportunities for Multilevel Research</a:t>
            </a:r>
            <a:br>
              <a:rPr lang="en-US" sz="3200"/>
            </a:br>
            <a:endParaRPr lang="en-US" sz="3200"/>
          </a:p>
        </p:txBody>
      </p:sp>
      <p:sp>
        <p:nvSpPr>
          <p:cNvPr id="1433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</a:rPr>
              <a:t>Commentary by Thomas M. Vogt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475038" y="-15081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5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/>
              <a:t> </a:t>
            </a:r>
          </a:p>
        </p:txBody>
      </p:sp>
      <p:sp>
        <p:nvSpPr>
          <p:cNvPr id="15362" name="Subtitle 6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pitchFamily="-72" charset="0"/>
              <a:buNone/>
            </a:pPr>
            <a:r>
              <a:rPr lang="en-US" sz="2400"/>
              <a:t> </a:t>
            </a:r>
            <a:endParaRPr lang="en-US" sz="1600"/>
          </a:p>
        </p:txBody>
      </p:sp>
      <p:sp>
        <p:nvSpPr>
          <p:cNvPr id="15363" name="Rectangle 1028"/>
          <p:cNvSpPr>
            <a:spLocks noChangeArrowheads="1"/>
          </p:cNvSpPr>
          <p:nvPr/>
        </p:nvSpPr>
        <p:spPr bwMode="auto">
          <a:xfrm>
            <a:off x="3475038" y="-15081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15364" name="Rectangle 1029"/>
          <p:cNvSpPr>
            <a:spLocks noChangeArrowheads="1"/>
          </p:cNvSpPr>
          <p:nvPr/>
        </p:nvSpPr>
        <p:spPr bwMode="auto">
          <a:xfrm>
            <a:off x="1752600" y="2209800"/>
            <a:ext cx="714692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/>
              <a:t>Logical approaches are not always effective</a:t>
            </a:r>
            <a:r>
              <a:rPr lang="en-US" sz="2000"/>
              <a:t> </a:t>
            </a:r>
          </a:p>
          <a:p>
            <a:r>
              <a:rPr lang="en-US" sz="2000"/>
              <a:t>e.g., health risks are poor long term motivators of behavior change (emphasizing smoking or obesity risk does not lead to  long term behavior change</a:t>
            </a:r>
          </a:p>
          <a:p>
            <a:endParaRPr lang="en-US" sz="2000"/>
          </a:p>
          <a:p>
            <a:r>
              <a:rPr lang="en-US" sz="2000" b="1"/>
              <a:t>Effective approaches to behavior change are complex and difficult</a:t>
            </a:r>
            <a:r>
              <a:rPr lang="en-US" sz="2000"/>
              <a:t> </a:t>
            </a:r>
          </a:p>
          <a:p>
            <a:r>
              <a:rPr lang="en-US" sz="2000"/>
              <a:t>e.g. changing culture is effective but very difficult. </a:t>
            </a:r>
          </a:p>
          <a:p>
            <a:r>
              <a:rPr lang="en-US" sz="2000"/>
              <a:t>Will multi-component interventions be more successful in making sustained behavior changes because they are synergistic?</a:t>
            </a:r>
          </a:p>
        </p:txBody>
      </p:sp>
      <p:sp>
        <p:nvSpPr>
          <p:cNvPr id="15365" name="Text Box 1030"/>
          <p:cNvSpPr txBox="1">
            <a:spLocks noChangeArrowheads="1"/>
          </p:cNvSpPr>
          <p:nvPr/>
        </p:nvSpPr>
        <p:spPr bwMode="auto">
          <a:xfrm>
            <a:off x="2667000" y="677863"/>
            <a:ext cx="487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Important Issues for Multilevel Research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Important Issues (con.)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-72" charset="0"/>
              <a:buNone/>
            </a:pPr>
            <a:r>
              <a:rPr lang="en-US" sz="2000">
                <a:latin typeface="Arial" pitchFamily="-72" charset="0"/>
              </a:rPr>
              <a:t>Effective interventions must be  “</a:t>
            </a:r>
            <a:r>
              <a:rPr lang="en-US" sz="2000" u="sng">
                <a:latin typeface="Arial" pitchFamily="-72" charset="0"/>
              </a:rPr>
              <a:t>evidence-based, economically feasible, and consistent with community values</a:t>
            </a:r>
            <a:r>
              <a:rPr lang="en-US" sz="2000">
                <a:latin typeface="Arial" pitchFamily="-72" charset="0"/>
              </a:rPr>
              <a:t>…”, and they must remain that way after implementation.  </a:t>
            </a:r>
          </a:p>
          <a:p>
            <a:pPr eaLnBrk="1" hangingPunct="1"/>
            <a:endParaRPr lang="en-US" sz="2000">
              <a:latin typeface="Arial" pitchFamily="-72" charset="0"/>
            </a:endParaRPr>
          </a:p>
          <a:p>
            <a:pPr eaLnBrk="1" hangingPunct="1">
              <a:buFont typeface="Arial" pitchFamily="-72" charset="0"/>
              <a:buNone/>
            </a:pPr>
            <a:r>
              <a:rPr lang="en-US" sz="2000" u="sng">
                <a:latin typeface="Arial" pitchFamily="-72" charset="0"/>
              </a:rPr>
              <a:t>Attenuation of effects</a:t>
            </a:r>
            <a:r>
              <a:rPr lang="en-US" sz="2000">
                <a:latin typeface="Arial" pitchFamily="-72" charset="0"/>
              </a:rPr>
              <a:t> - initial change is not beneficial unless it is sustained</a:t>
            </a:r>
          </a:p>
          <a:p>
            <a:pPr eaLnBrk="1" hangingPunct="1"/>
            <a:endParaRPr lang="en-US" sz="2000">
              <a:latin typeface="Arial" pitchFamily="-72" charset="0"/>
            </a:endParaRPr>
          </a:p>
          <a:p>
            <a:pPr eaLnBrk="1" hangingPunct="1">
              <a:buFont typeface="Arial" pitchFamily="-72" charset="0"/>
              <a:buNone/>
            </a:pPr>
            <a:r>
              <a:rPr lang="en-US" sz="2000" u="sng">
                <a:latin typeface="Arial" pitchFamily="-72" charset="0"/>
              </a:rPr>
              <a:t>Firm and sustained commitment</a:t>
            </a:r>
            <a:r>
              <a:rPr lang="en-US" sz="2000">
                <a:latin typeface="Arial" pitchFamily="-72" charset="0"/>
              </a:rPr>
              <a:t> of participating organizations - e.g. 3W worksite study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026"/>
          <p:cNvSpPr txBox="1">
            <a:spLocks noChangeArrowheads="1"/>
          </p:cNvSpPr>
          <p:nvPr/>
        </p:nvSpPr>
        <p:spPr bwMode="auto">
          <a:xfrm>
            <a:off x="1600200" y="1371600"/>
            <a:ext cx="69342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 pitchFamily="-72" charset="0"/>
              </a:rPr>
              <a:t>Interventions must not neglect what is clearly effective because it is difficult to achieve.  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Calibri" pitchFamily="-72" charset="0"/>
              </a:rPr>
              <a:t>Example:  HEDIS implementation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Calibri" pitchFamily="-72" charset="0"/>
              </a:rPr>
              <a:t>Critical importance of: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Calibri" pitchFamily="-72" charset="0"/>
              </a:rPr>
              <a:t>	</a:t>
            </a:r>
            <a:r>
              <a:rPr lang="en-US" sz="2800" b="1">
                <a:latin typeface="Calibri" pitchFamily="-72" charset="0"/>
              </a:rPr>
              <a:t>1.  Sustained commitment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Calibri" pitchFamily="-72" charset="0"/>
              </a:rPr>
              <a:t>	2.  Appropriate Budget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Calibri" pitchFamily="-72" charset="0"/>
              </a:rPr>
              <a:t>	3.  Accountability</a:t>
            </a:r>
            <a:endParaRPr lang="en-US" sz="2800">
              <a:latin typeface="Calibri" pitchFamily="-72" charset="0"/>
            </a:endParaRPr>
          </a:p>
        </p:txBody>
      </p:sp>
      <p:sp>
        <p:nvSpPr>
          <p:cNvPr id="17410" name="Text Box 1027"/>
          <p:cNvSpPr txBox="1">
            <a:spLocks noChangeArrowheads="1"/>
          </p:cNvSpPr>
          <p:nvPr/>
        </p:nvSpPr>
        <p:spPr bwMode="auto">
          <a:xfrm>
            <a:off x="1981200" y="533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Challenges to Multilevel Intervention Research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026"/>
          <p:cNvSpPr txBox="1">
            <a:spLocks noChangeArrowheads="1"/>
          </p:cNvSpPr>
          <p:nvPr/>
        </p:nvSpPr>
        <p:spPr bwMode="auto">
          <a:xfrm>
            <a:off x="2514600" y="1447800"/>
            <a:ext cx="556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8434" name="Text Box 1028"/>
          <p:cNvSpPr txBox="1">
            <a:spLocks noChangeArrowheads="1"/>
          </p:cNvSpPr>
          <p:nvPr/>
        </p:nvSpPr>
        <p:spPr bwMode="auto">
          <a:xfrm>
            <a:off x="1981200" y="609600"/>
            <a:ext cx="6629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New Opportunities for Multilevel Research</a:t>
            </a:r>
            <a:endParaRPr lang="en-US" sz="1800"/>
          </a:p>
        </p:txBody>
      </p:sp>
      <p:sp>
        <p:nvSpPr>
          <p:cNvPr id="18435" name="Text Box 1029"/>
          <p:cNvSpPr txBox="1">
            <a:spLocks noChangeArrowheads="1"/>
          </p:cNvSpPr>
          <p:nvPr/>
        </p:nvSpPr>
        <p:spPr bwMode="auto">
          <a:xfrm>
            <a:off x="2057400" y="1828800"/>
            <a:ext cx="64008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1. Explore extraordinary opportunities arising from the explosion of </a:t>
            </a:r>
            <a:r>
              <a:rPr lang="en-US" sz="2000" b="1"/>
              <a:t>longitudinal comprehensive electronic medical records (EMR)  </a:t>
            </a:r>
          </a:p>
          <a:p>
            <a:pPr>
              <a:spcBef>
                <a:spcPct val="50000"/>
              </a:spcBef>
            </a:pPr>
            <a:r>
              <a:rPr lang="en-US" sz="2000"/>
              <a:t>	- multiple measures over time</a:t>
            </a:r>
          </a:p>
          <a:p>
            <a:pPr>
              <a:spcBef>
                <a:spcPct val="50000"/>
              </a:spcBef>
            </a:pPr>
            <a:r>
              <a:rPr lang="en-US" sz="2000"/>
              <a:t>	- comprehensive co-morbidity &amp; health care 		  utlization information</a:t>
            </a:r>
          </a:p>
          <a:p>
            <a:pPr>
              <a:spcBef>
                <a:spcPct val="50000"/>
              </a:spcBef>
            </a:pPr>
            <a:r>
              <a:rPr lang="en-US" sz="2000"/>
              <a:t>	- linkages across practices and health systems</a:t>
            </a:r>
          </a:p>
          <a:p>
            <a:pPr>
              <a:spcBef>
                <a:spcPct val="50000"/>
              </a:spcBef>
            </a:pPr>
            <a:r>
              <a:rPr lang="en-US" sz="2000"/>
              <a:t>	- total populations numbered in millions</a:t>
            </a:r>
          </a:p>
          <a:p>
            <a:pPr>
              <a:spcBef>
                <a:spcPct val="50000"/>
              </a:spcBef>
            </a:pPr>
            <a:r>
              <a:rPr lang="en-US" sz="2000"/>
              <a:t>	- opportunities for feedback and intervention at 	  organization, clinician, patient levels (e.g. 	  Stevens HIT study)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26"/>
          <p:cNvSpPr txBox="1">
            <a:spLocks noChangeArrowheads="1"/>
          </p:cNvSpPr>
          <p:nvPr/>
        </p:nvSpPr>
        <p:spPr bwMode="auto">
          <a:xfrm>
            <a:off x="2514600" y="1447800"/>
            <a:ext cx="556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5603" name="Text Box 1028"/>
          <p:cNvSpPr txBox="1">
            <a:spLocks noChangeArrowheads="1"/>
          </p:cNvSpPr>
          <p:nvPr/>
        </p:nvSpPr>
        <p:spPr bwMode="auto">
          <a:xfrm>
            <a:off x="1981200" y="609600"/>
            <a:ext cx="6629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New Opportunities for Multilevel Research</a:t>
            </a:r>
            <a:endParaRPr lang="en-US" sz="1800"/>
          </a:p>
        </p:txBody>
      </p:sp>
      <p:sp>
        <p:nvSpPr>
          <p:cNvPr id="25604" name="Text Box 1029"/>
          <p:cNvSpPr txBox="1">
            <a:spLocks noChangeArrowheads="1"/>
          </p:cNvSpPr>
          <p:nvPr/>
        </p:nvSpPr>
        <p:spPr bwMode="auto">
          <a:xfrm>
            <a:off x="1905000" y="1752600"/>
            <a:ext cx="64008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2.  New </a:t>
            </a:r>
            <a:r>
              <a:rPr lang="en-US" sz="2000" b="1"/>
              <a:t>design &amp; statistical approaches</a:t>
            </a:r>
            <a:r>
              <a:rPr lang="en-US" sz="2000"/>
              <a:t> - Hierarchical models, propensity or instrumental variables are good approaches, but new methods designed for EMR systems should be developed.</a:t>
            </a:r>
          </a:p>
          <a:p>
            <a:pPr>
              <a:spcBef>
                <a:spcPct val="50000"/>
              </a:spcBef>
            </a:pPr>
            <a:r>
              <a:rPr lang="en-US" sz="2000"/>
              <a:t>3.  Need to </a:t>
            </a:r>
            <a:r>
              <a:rPr lang="en-US" sz="2000" b="1"/>
              <a:t>standardize coding practices</a:t>
            </a:r>
            <a:r>
              <a:rPr lang="en-US" sz="2000"/>
              <a:t> and methods for merging data across systems (e.g., CRN and VDW) to facilitate rapid, accurate, and inexpensive merging of health record data across healthcare systems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285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ＭＳ Ｐゴシック</vt:lpstr>
      <vt:lpstr>Calibri</vt:lpstr>
      <vt:lpstr>Office Theme</vt:lpstr>
      <vt:lpstr>Challenges &amp; Research Opportunities for Multilevel Research </vt:lpstr>
      <vt:lpstr> </vt:lpstr>
      <vt:lpstr>Important Issues (con.)</vt:lpstr>
      <vt:lpstr>PowerPoint Presentation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Edwards</dc:creator>
  <cp:lastModifiedBy>Vogt Tom</cp:lastModifiedBy>
  <cp:revision>45</cp:revision>
  <dcterms:created xsi:type="dcterms:W3CDTF">2010-09-13T13:07:40Z</dcterms:created>
  <dcterms:modified xsi:type="dcterms:W3CDTF">2011-02-21T23:43:12Z</dcterms:modified>
</cp:coreProperties>
</file>