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2" r:id="rId2"/>
    <p:sldId id="277" r:id="rId3"/>
    <p:sldId id="276" r:id="rId4"/>
    <p:sldId id="285" r:id="rId5"/>
    <p:sldId id="286" r:id="rId6"/>
    <p:sldId id="279" r:id="rId7"/>
    <p:sldId id="281" r:id="rId8"/>
    <p:sldId id="282" r:id="rId9"/>
    <p:sldId id="283" r:id="rId10"/>
    <p:sldId id="284" r:id="rId11"/>
    <p:sldId id="280" r:id="rId1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ather Edwards" initials="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51FF8-AF82-414D-8C94-BE7D264225FF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37056-FE56-4C67-A530-A344937F60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4811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9416-7B44-4608-B1C3-287771416A73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16089-21E1-47E6-BCF0-08F6DE88DB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0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6089-21E1-47E6-BCF0-08F6DE88DB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6089-21E1-47E6-BCF0-08F6DE88DBD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6089-21E1-47E6-BCF0-08F6DE88DBD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6089-21E1-47E6-BCF0-08F6DE88DBD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6089-21E1-47E6-BCF0-08F6DE88DBD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6089-21E1-47E6-BCF0-08F6DE88DB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9960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6089-21E1-47E6-BCF0-08F6DE88DBD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6089-21E1-47E6-BCF0-08F6DE88DBD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6089-21E1-47E6-BCF0-08F6DE88DBD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6089-21E1-47E6-BCF0-08F6DE88DBD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6089-21E1-47E6-BCF0-08F6DE88DB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398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193664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193664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3914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9BE4-7965-4527-A1A2-289D565CC582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71600" y="2130425"/>
            <a:ext cx="7467600" cy="14700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COMPUTER SIMULATION MODELS AND MULTILEVEL CANCER CONTROL INTERVENTIONS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9000" cy="17526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3000" dirty="0" smtClean="0">
                <a:solidFill>
                  <a:schemeClr val="tx1"/>
                </a:solidFill>
              </a:rPr>
              <a:t>Joseph </a:t>
            </a:r>
            <a:r>
              <a:rPr lang="en-US" sz="3000" dirty="0">
                <a:solidFill>
                  <a:schemeClr val="tx1"/>
                </a:solidFill>
              </a:rPr>
              <a:t>Morrissey, Kristen Hassmiller Lich, Rebecca Anhang Price, </a:t>
            </a:r>
            <a:r>
              <a:rPr lang="en-US" sz="3000" dirty="0" smtClean="0">
                <a:solidFill>
                  <a:schemeClr val="tx1"/>
                </a:solidFill>
              </a:rPr>
              <a:t>Jeanne </a:t>
            </a:r>
            <a:r>
              <a:rPr lang="en-US" sz="3000" dirty="0">
                <a:solidFill>
                  <a:schemeClr val="tx1"/>
                </a:solidFill>
              </a:rPr>
              <a:t>Mandelblatt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Discussion Question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816"/>
              </a:spcBef>
              <a:buNone/>
            </a:pP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How can we get target audiences to trust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multilevel model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results and </a:t>
            </a: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816"/>
              </a:spcBef>
              <a:buNone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use them in personal decision-making, clinical practice, and the support of cancer control interventions? </a:t>
            </a:r>
          </a:p>
        </p:txBody>
      </p:sp>
    </p:spTree>
    <p:extLst>
      <p:ext uri="{BB962C8B-B14F-4D97-AF65-F5344CB8AC3E}">
        <p14:creationId xmlns="" xmlns:p14="http://schemas.microsoft.com/office/powerpoint/2010/main" val="413736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Discussion Question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85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Computer Simulation (CS)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057400"/>
            <a:ext cx="7162800" cy="4191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paper focuses on CS as a useful tool for developing and evaluating multilevel cancer interventions</a:t>
            </a:r>
          </a:p>
          <a:p>
            <a:r>
              <a:rPr lang="en-US" dirty="0" smtClean="0"/>
              <a:t>CS = computer-based </a:t>
            </a:r>
            <a:r>
              <a:rPr lang="en-US" dirty="0"/>
              <a:t>representations using mathematics, rules, and logic to portray cancer and the dynamic multifaceted influences of cancer processes over the lifetime of the organism or system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98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Varieties of Simulations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514600"/>
            <a:ext cx="61722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Models vary on four attributes</a:t>
            </a:r>
          </a:p>
          <a:p>
            <a:pPr marL="798513" indent="-514350">
              <a:spcBef>
                <a:spcPts val="1200"/>
              </a:spcBef>
              <a:buAutoNum type="arabicPeriod"/>
            </a:pPr>
            <a:r>
              <a:rPr lang="en-US" dirty="0" smtClean="0"/>
              <a:t>Stochastic or deterministic?</a:t>
            </a:r>
          </a:p>
          <a:p>
            <a:pPr marL="798513" indent="-514350">
              <a:spcBef>
                <a:spcPts val="1200"/>
              </a:spcBef>
              <a:buAutoNum type="arabicPeriod"/>
            </a:pPr>
            <a:r>
              <a:rPr lang="en-US" dirty="0" smtClean="0"/>
              <a:t>Steady-state or dynamic?</a:t>
            </a:r>
          </a:p>
          <a:p>
            <a:pPr marL="798513" indent="-514350">
              <a:spcBef>
                <a:spcPts val="1200"/>
              </a:spcBef>
              <a:buAutoNum type="arabicPeriod"/>
            </a:pPr>
            <a:r>
              <a:rPr lang="en-US" dirty="0" smtClean="0"/>
              <a:t>Continuous or discrete?</a:t>
            </a:r>
          </a:p>
          <a:p>
            <a:pPr marL="798513" indent="-514350">
              <a:spcBef>
                <a:spcPts val="1200"/>
              </a:spcBef>
              <a:buAutoNum type="arabicPeriod"/>
            </a:pPr>
            <a:r>
              <a:rPr lang="en-US" dirty="0" smtClean="0"/>
              <a:t>Local or distributed?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14600" y="3047999"/>
            <a:ext cx="502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Simulation Targets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905000"/>
            <a:ext cx="6705600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Policy options, choices, and resource allocations</a:t>
            </a:r>
          </a:p>
          <a:p>
            <a:r>
              <a:rPr lang="en-US" dirty="0" smtClean="0"/>
              <a:t>Provider organization strategies</a:t>
            </a:r>
          </a:p>
          <a:p>
            <a:r>
              <a:rPr lang="en-US" dirty="0" smtClean="0"/>
              <a:t>At-risk populations as aggregates</a:t>
            </a:r>
          </a:p>
          <a:p>
            <a:r>
              <a:rPr lang="en-US" dirty="0" smtClean="0"/>
              <a:t>Individual risk within populations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Beneath the skin (biological levels)</a:t>
            </a:r>
          </a:p>
          <a:p>
            <a:r>
              <a:rPr lang="en-US" dirty="0" smtClean="0"/>
              <a:t>Multilevel interactions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04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52578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Why Simulate?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676400" y="1600200"/>
            <a:ext cx="2971800" cy="47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Practical Reasons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half" idx="4294967295"/>
          </p:nvPr>
        </p:nvSpPr>
        <p:spPr>
          <a:xfrm>
            <a:off x="1066800" y="2047300"/>
            <a:ext cx="3810000" cy="40487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sz="2200" dirty="0" smtClean="0"/>
              <a:t>Allows numerical or “virtual” experiments when real ones are not feasible</a:t>
            </a:r>
          </a:p>
          <a:p>
            <a:r>
              <a:rPr lang="en-US" sz="2200" dirty="0" smtClean="0"/>
              <a:t>Can bridge </a:t>
            </a:r>
            <a:r>
              <a:rPr lang="en-US" sz="2200" dirty="0"/>
              <a:t>“above the skin” (social-ecological variables) </a:t>
            </a:r>
            <a:r>
              <a:rPr lang="en-US" sz="2200" dirty="0" smtClean="0"/>
              <a:t>and </a:t>
            </a:r>
            <a:r>
              <a:rPr lang="en-US" sz="2200" dirty="0"/>
              <a:t>“below the skin” (biological variables) influences </a:t>
            </a:r>
            <a:endParaRPr lang="en-US" sz="2200" dirty="0" smtClean="0"/>
          </a:p>
          <a:p>
            <a:r>
              <a:rPr lang="en-US" sz="2200" dirty="0" smtClean="0"/>
              <a:t>Way </a:t>
            </a:r>
            <a:r>
              <a:rPr lang="en-US" sz="2200" dirty="0"/>
              <a:t>to combine multiple data sources and time periods to create realistic estimates to inform policy making as well as individual patient </a:t>
            </a:r>
            <a:r>
              <a:rPr lang="en-US" sz="2200" dirty="0" smtClean="0"/>
              <a:t>choice</a:t>
            </a:r>
            <a:endParaRPr lang="en-US" sz="2200" dirty="0"/>
          </a:p>
          <a:p>
            <a:endParaRPr lang="en-US" sz="2000" dirty="0" smtClean="0"/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0" y="1600200"/>
            <a:ext cx="3432175" cy="4786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Theory/Discovery </a:t>
            </a:r>
            <a:r>
              <a:rPr lang="en-US" sz="2200" b="1" dirty="0">
                <a:solidFill>
                  <a:srgbClr val="C00000"/>
                </a:solidFill>
              </a:rPr>
              <a:t>Reasons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5106987" y="2078831"/>
            <a:ext cx="3886200" cy="3712369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900" dirty="0" smtClean="0"/>
              <a:t>Heuristic tool to </a:t>
            </a:r>
            <a:r>
              <a:rPr lang="en-US" sz="2900" dirty="0"/>
              <a:t>generate </a:t>
            </a:r>
            <a:r>
              <a:rPr lang="en-US" sz="2900" dirty="0" smtClean="0"/>
              <a:t>“what-if” scenarios, hypotheses, and theories about mechanisms</a:t>
            </a:r>
          </a:p>
          <a:p>
            <a:pPr>
              <a:lnSpc>
                <a:spcPct val="120000"/>
              </a:lnSpc>
            </a:pPr>
            <a:r>
              <a:rPr lang="en-US" sz="2900" dirty="0"/>
              <a:t>Help identify most powerful </a:t>
            </a:r>
            <a:r>
              <a:rPr lang="en-US" sz="2900" dirty="0" smtClean="0"/>
              <a:t>“leverage points” </a:t>
            </a:r>
            <a:r>
              <a:rPr lang="en-US" sz="2900" dirty="0"/>
              <a:t>to improve system outcomes</a:t>
            </a:r>
          </a:p>
          <a:p>
            <a:pPr>
              <a:lnSpc>
                <a:spcPct val="120000"/>
              </a:lnSpc>
            </a:pPr>
            <a:r>
              <a:rPr lang="en-US" sz="2900" dirty="0" smtClean="0"/>
              <a:t>Identify gaps </a:t>
            </a:r>
            <a:r>
              <a:rPr lang="en-US" sz="2900" dirty="0"/>
              <a:t>most likely to alter intervention decisions or to estimate the value of obtaining better information</a:t>
            </a:r>
            <a:endParaRPr lang="en-US" sz="29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42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6962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Cancer Control </a:t>
            </a:r>
            <a:r>
              <a:rPr lang="en-US" sz="4000" b="1" dirty="0">
                <a:solidFill>
                  <a:srgbClr val="C00000"/>
                </a:solidFill>
              </a:rPr>
              <a:t>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28800"/>
            <a:ext cx="7772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 new; CISNET has led many advances</a:t>
            </a:r>
          </a:p>
          <a:p>
            <a:r>
              <a:rPr lang="en-US" dirty="0"/>
              <a:t>B</a:t>
            </a:r>
            <a:r>
              <a:rPr lang="en-US" dirty="0" smtClean="0"/>
              <a:t>ut most current models deal only with </a:t>
            </a:r>
          </a:p>
          <a:p>
            <a:pPr>
              <a:buNone/>
            </a:pPr>
            <a:r>
              <a:rPr lang="en-US" dirty="0" smtClean="0"/>
              <a:t>	1-2  vs. 3 or more levels</a:t>
            </a:r>
          </a:p>
          <a:p>
            <a:r>
              <a:rPr lang="en-US" dirty="0" smtClean="0"/>
              <a:t>We profile four cancer models and suggest how they can be expanded to multilevel: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Tobacco control (SimSmoke)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olorectal </a:t>
            </a:r>
            <a:r>
              <a:rPr lang="en-US" dirty="0"/>
              <a:t>cancer </a:t>
            </a:r>
            <a:r>
              <a:rPr lang="en-US" dirty="0" smtClean="0"/>
              <a:t>screening (MISCAN-colon)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ervical </a:t>
            </a:r>
            <a:r>
              <a:rPr lang="en-US" dirty="0"/>
              <a:t>cancer </a:t>
            </a:r>
            <a:r>
              <a:rPr lang="en-US" dirty="0" smtClean="0"/>
              <a:t>screening (Goldie)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Breast cancer racial </a:t>
            </a:r>
            <a:r>
              <a:rPr lang="en-US" dirty="0"/>
              <a:t>disparities </a:t>
            </a:r>
            <a:r>
              <a:rPr lang="en-US" dirty="0" smtClean="0"/>
              <a:t>(Mandelblatt)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12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Challenges 1: Methods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391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uch </a:t>
            </a:r>
            <a:r>
              <a:rPr lang="en-US" dirty="0"/>
              <a:t>of the data needed to measure causal relationships for complex multilevel modeling do </a:t>
            </a:r>
            <a:r>
              <a:rPr lang="en-US" dirty="0" smtClean="0"/>
              <a:t>not exist or are fragmented</a:t>
            </a:r>
          </a:p>
          <a:p>
            <a:r>
              <a:rPr lang="en-US" dirty="0" smtClean="0"/>
              <a:t>Limited understanding of how </a:t>
            </a:r>
            <a:r>
              <a:rPr lang="en-US" dirty="0"/>
              <a:t>to integrate data and measure interactions between </a:t>
            </a:r>
            <a:r>
              <a:rPr lang="en-US" dirty="0" smtClean="0"/>
              <a:t>patients-providers-policies and then validate results</a:t>
            </a:r>
          </a:p>
          <a:p>
            <a:r>
              <a:rPr lang="en-US" dirty="0" smtClean="0"/>
              <a:t>More efficient </a:t>
            </a:r>
            <a:r>
              <a:rPr lang="en-US" dirty="0"/>
              <a:t>computational algorithms and distributed computer </a:t>
            </a:r>
            <a:r>
              <a:rPr lang="en-US" dirty="0" smtClean="0"/>
              <a:t>networks</a:t>
            </a:r>
          </a:p>
          <a:p>
            <a:r>
              <a:rPr lang="en-US" dirty="0"/>
              <a:t>S</a:t>
            </a:r>
            <a:r>
              <a:rPr lang="en-US" dirty="0" smtClean="0"/>
              <a:t>ubstantial </a:t>
            </a:r>
            <a:r>
              <a:rPr lang="en-US" dirty="0"/>
              <a:t>learning curve here for the modeler</a:t>
            </a:r>
          </a:p>
        </p:txBody>
      </p:sp>
    </p:spTree>
    <p:extLst>
      <p:ext uri="{BB962C8B-B14F-4D97-AF65-F5344CB8AC3E}">
        <p14:creationId xmlns="" xmlns:p14="http://schemas.microsoft.com/office/powerpoint/2010/main" val="192730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Challenges 2: Structural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Requires multi-disciplinary teams</a:t>
            </a:r>
          </a:p>
          <a:p>
            <a:r>
              <a:rPr lang="en-US" dirty="0" smtClean="0"/>
              <a:t>Shortage of training programs specific to cancer, other health conditions</a:t>
            </a:r>
          </a:p>
          <a:p>
            <a:r>
              <a:rPr lang="en-US" dirty="0"/>
              <a:t>L</a:t>
            </a:r>
            <a:r>
              <a:rPr lang="en-US" dirty="0" smtClean="0"/>
              <a:t>ack </a:t>
            </a:r>
            <a:r>
              <a:rPr lang="en-US" dirty="0"/>
              <a:t>of grant review and funding infrastructure specific to modeling </a:t>
            </a:r>
            <a:r>
              <a:rPr lang="en-US" dirty="0" smtClean="0"/>
              <a:t>disciplines</a:t>
            </a:r>
          </a:p>
          <a:p>
            <a:r>
              <a:rPr lang="en-US" dirty="0" smtClean="0"/>
              <a:t>Some promising developments from NIH Office of Behavioral &amp; Social Science Research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24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620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Challenges 3: Communication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for common </a:t>
            </a:r>
            <a:r>
              <a:rPr lang="en-US" dirty="0"/>
              <a:t>language </a:t>
            </a:r>
            <a:r>
              <a:rPr lang="en-US" dirty="0" smtClean="0"/>
              <a:t>across diverse disciplines for </a:t>
            </a:r>
            <a:r>
              <a:rPr lang="en-US" dirty="0"/>
              <a:t>describing and shaping multilevel simulation </a:t>
            </a:r>
            <a:r>
              <a:rPr lang="en-US" dirty="0" smtClean="0"/>
              <a:t>modeling</a:t>
            </a:r>
          </a:p>
          <a:p>
            <a:r>
              <a:rPr lang="en-US" dirty="0" smtClean="0"/>
              <a:t>Need to create a ‘learning community’, such as CISNET, for multilevel modeling that can push the envelope of convention and orthodoxy in cancer research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81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440</Words>
  <Application>Microsoft Office PowerPoint</Application>
  <PresentationFormat>On-screen Show (4:3)</PresentationFormat>
  <Paragraphs>69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COMPUTER SIMULATION MODELS AND MULTILEVEL CANCER CONTROL INTERVENTIONS </vt:lpstr>
      <vt:lpstr>Computer Simulation (CS)</vt:lpstr>
      <vt:lpstr>Varieties of Simulations</vt:lpstr>
      <vt:lpstr>Simulation Targets</vt:lpstr>
      <vt:lpstr>Why Simulate?</vt:lpstr>
      <vt:lpstr>Cancer Control Simulations</vt:lpstr>
      <vt:lpstr>Challenges 1: Methods </vt:lpstr>
      <vt:lpstr>Challenges 2: Structural</vt:lpstr>
      <vt:lpstr>Challenges 3: Communication</vt:lpstr>
      <vt:lpstr>Discussion Question</vt:lpstr>
      <vt:lpstr>Discussion Question</vt:lpstr>
    </vt:vector>
  </TitlesOfParts>
  <Company>NCI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Heather Edwards</dc:creator>
  <cp:lastModifiedBy>Elizabeth Zimmerman</cp:lastModifiedBy>
  <cp:revision>79</cp:revision>
  <cp:lastPrinted>2011-02-16T12:35:31Z</cp:lastPrinted>
  <dcterms:created xsi:type="dcterms:W3CDTF">2010-09-13T13:07:40Z</dcterms:created>
  <dcterms:modified xsi:type="dcterms:W3CDTF">2011-03-01T21:49:58Z</dcterms:modified>
</cp:coreProperties>
</file>