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2" r:id="rId2"/>
    <p:sldId id="284" r:id="rId3"/>
    <p:sldId id="285" r:id="rId4"/>
    <p:sldId id="302" r:id="rId5"/>
    <p:sldId id="296" r:id="rId6"/>
    <p:sldId id="293" r:id="rId7"/>
    <p:sldId id="297" r:id="rId8"/>
    <p:sldId id="298" r:id="rId9"/>
    <p:sldId id="299" r:id="rId10"/>
    <p:sldId id="300" r:id="rId11"/>
    <p:sldId id="301" r:id="rId12"/>
    <p:sldId id="289" r:id="rId13"/>
    <p:sldId id="291" r:id="rId14"/>
    <p:sldId id="290" r:id="rId15"/>
    <p:sldId id="29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Edwards" initials="H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32" autoAdjust="0"/>
  </p:normalViewPr>
  <p:slideViewPr>
    <p:cSldViewPr>
      <p:cViewPr varScale="1">
        <p:scale>
          <a:sx n="48" d="100"/>
          <a:sy n="48" d="100"/>
        </p:scale>
        <p:origin x="-115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ryfoster:Documents:Excel:Ml%20Meas%20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ryfoster:Documents:Excel:Ml%20Meas%20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ryfoster:Documents:Excel:Ml%20Meas%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view3D>
      <c:rAngAx val="1"/>
    </c:view3D>
    <c:plotArea>
      <c:layout/>
      <c:bar3DChart>
        <c:barDir val="col"/>
        <c:grouping val="clustered"/>
        <c:ser>
          <c:idx val="0"/>
          <c:order val="0"/>
          <c:tx>
            <c:strRef>
              <c:f>Sheet1!$B$76</c:f>
              <c:strCache>
                <c:ptCount val="1"/>
                <c:pt idx="0">
                  <c:v>Risk Assess.</c:v>
                </c:pt>
              </c:strCache>
            </c:strRef>
          </c:tx>
          <c:cat>
            <c:strRef>
              <c:f>Sheet1!$A$77:$A$78</c:f>
              <c:strCache>
                <c:ptCount val="2"/>
                <c:pt idx="0">
                  <c:v>Single Level</c:v>
                </c:pt>
                <c:pt idx="1">
                  <c:v>Multilevel</c:v>
                </c:pt>
              </c:strCache>
            </c:strRef>
          </c:cat>
          <c:val>
            <c:numRef>
              <c:f>Sheet1!$B$77:$B$78</c:f>
              <c:numCache>
                <c:formatCode>General</c:formatCode>
                <c:ptCount val="2"/>
                <c:pt idx="0">
                  <c:v>60</c:v>
                </c:pt>
                <c:pt idx="1">
                  <c:v>26</c:v>
                </c:pt>
              </c:numCache>
            </c:numRef>
          </c:val>
        </c:ser>
        <c:ser>
          <c:idx val="1"/>
          <c:order val="1"/>
          <c:tx>
            <c:strRef>
              <c:f>Sheet1!$C$76</c:f>
              <c:strCache>
                <c:ptCount val="1"/>
                <c:pt idx="0">
                  <c:v>Prevention</c:v>
                </c:pt>
              </c:strCache>
            </c:strRef>
          </c:tx>
          <c:cat>
            <c:strRef>
              <c:f>Sheet1!$A$77:$A$78</c:f>
              <c:strCache>
                <c:ptCount val="2"/>
                <c:pt idx="0">
                  <c:v>Single Level</c:v>
                </c:pt>
                <c:pt idx="1">
                  <c:v>Multilevel</c:v>
                </c:pt>
              </c:strCache>
            </c:strRef>
          </c:cat>
          <c:val>
            <c:numRef>
              <c:f>Sheet1!$C$77:$C$78</c:f>
              <c:numCache>
                <c:formatCode>General</c:formatCode>
                <c:ptCount val="2"/>
                <c:pt idx="0">
                  <c:v>17</c:v>
                </c:pt>
                <c:pt idx="1">
                  <c:v>11</c:v>
                </c:pt>
              </c:numCache>
            </c:numRef>
          </c:val>
        </c:ser>
        <c:ser>
          <c:idx val="2"/>
          <c:order val="2"/>
          <c:tx>
            <c:strRef>
              <c:f>Sheet1!$D$76</c:f>
              <c:strCache>
                <c:ptCount val="1"/>
                <c:pt idx="0">
                  <c:v>Detection</c:v>
                </c:pt>
              </c:strCache>
            </c:strRef>
          </c:tx>
          <c:cat>
            <c:strRef>
              <c:f>Sheet1!$A$77:$A$78</c:f>
              <c:strCache>
                <c:ptCount val="2"/>
                <c:pt idx="0">
                  <c:v>Single Level</c:v>
                </c:pt>
                <c:pt idx="1">
                  <c:v>Multilevel</c:v>
                </c:pt>
              </c:strCache>
            </c:strRef>
          </c:cat>
          <c:val>
            <c:numRef>
              <c:f>Sheet1!$D$77:$D$78</c:f>
              <c:numCache>
                <c:formatCode>General</c:formatCode>
                <c:ptCount val="2"/>
                <c:pt idx="0">
                  <c:v>146</c:v>
                </c:pt>
                <c:pt idx="1">
                  <c:v>67</c:v>
                </c:pt>
              </c:numCache>
            </c:numRef>
          </c:val>
        </c:ser>
        <c:ser>
          <c:idx val="3"/>
          <c:order val="3"/>
          <c:tx>
            <c:strRef>
              <c:f>Sheet1!$E$76</c:f>
              <c:strCache>
                <c:ptCount val="1"/>
                <c:pt idx="0">
                  <c:v>Diagnosis</c:v>
                </c:pt>
              </c:strCache>
            </c:strRef>
          </c:tx>
          <c:cat>
            <c:strRef>
              <c:f>Sheet1!$A$77:$A$78</c:f>
              <c:strCache>
                <c:ptCount val="2"/>
                <c:pt idx="0">
                  <c:v>Single Level</c:v>
                </c:pt>
                <c:pt idx="1">
                  <c:v>Multilevel</c:v>
                </c:pt>
              </c:strCache>
            </c:strRef>
          </c:cat>
          <c:val>
            <c:numRef>
              <c:f>Sheet1!$E$77:$E$78</c:f>
              <c:numCache>
                <c:formatCode>General</c:formatCode>
                <c:ptCount val="2"/>
                <c:pt idx="0">
                  <c:v>24</c:v>
                </c:pt>
                <c:pt idx="1">
                  <c:v>12</c:v>
                </c:pt>
              </c:numCache>
            </c:numRef>
          </c:val>
        </c:ser>
        <c:ser>
          <c:idx val="4"/>
          <c:order val="4"/>
          <c:tx>
            <c:strRef>
              <c:f>Sheet1!$F$76</c:f>
              <c:strCache>
                <c:ptCount val="1"/>
                <c:pt idx="0">
                  <c:v>Treatment</c:v>
                </c:pt>
              </c:strCache>
            </c:strRef>
          </c:tx>
          <c:cat>
            <c:strRef>
              <c:f>Sheet1!$A$77:$A$78</c:f>
              <c:strCache>
                <c:ptCount val="2"/>
                <c:pt idx="0">
                  <c:v>Single Level</c:v>
                </c:pt>
                <c:pt idx="1">
                  <c:v>Multilevel</c:v>
                </c:pt>
              </c:strCache>
            </c:strRef>
          </c:cat>
          <c:val>
            <c:numRef>
              <c:f>Sheet1!$F$77:$F$78</c:f>
              <c:numCache>
                <c:formatCode>General</c:formatCode>
                <c:ptCount val="2"/>
                <c:pt idx="0">
                  <c:v>382</c:v>
                </c:pt>
                <c:pt idx="1">
                  <c:v>65</c:v>
                </c:pt>
              </c:numCache>
            </c:numRef>
          </c:val>
        </c:ser>
        <c:ser>
          <c:idx val="5"/>
          <c:order val="5"/>
          <c:tx>
            <c:strRef>
              <c:f>Sheet1!$G$76</c:f>
              <c:strCache>
                <c:ptCount val="1"/>
                <c:pt idx="0">
                  <c:v>Survivorship</c:v>
                </c:pt>
              </c:strCache>
            </c:strRef>
          </c:tx>
          <c:dLbls>
            <c:dLbl>
              <c:idx val="0"/>
              <c:layout>
                <c:manualLayout>
                  <c:x val="1.6666666666666705E-2"/>
                  <c:y val="2.645502645502641E-3"/>
                </c:manualLayout>
              </c:layout>
              <c:showVal val="1"/>
            </c:dLbl>
            <c:showVal val="1"/>
          </c:dLbls>
          <c:cat>
            <c:strRef>
              <c:f>Sheet1!$A$77:$A$78</c:f>
              <c:strCache>
                <c:ptCount val="2"/>
                <c:pt idx="0">
                  <c:v>Single Level</c:v>
                </c:pt>
                <c:pt idx="1">
                  <c:v>Multilevel</c:v>
                </c:pt>
              </c:strCache>
            </c:strRef>
          </c:cat>
          <c:val>
            <c:numRef>
              <c:f>Sheet1!$G$77:$G$78</c:f>
              <c:numCache>
                <c:formatCode>General</c:formatCode>
                <c:ptCount val="2"/>
                <c:pt idx="0">
                  <c:v>329</c:v>
                </c:pt>
                <c:pt idx="1">
                  <c:v>52</c:v>
                </c:pt>
              </c:numCache>
            </c:numRef>
          </c:val>
        </c:ser>
        <c:ser>
          <c:idx val="6"/>
          <c:order val="6"/>
          <c:tx>
            <c:strRef>
              <c:f>Sheet1!$H$76</c:f>
              <c:strCache>
                <c:ptCount val="1"/>
                <c:pt idx="0">
                  <c:v>End of Life</c:v>
                </c:pt>
              </c:strCache>
            </c:strRef>
          </c:tx>
          <c:cat>
            <c:strRef>
              <c:f>Sheet1!$A$77:$A$78</c:f>
              <c:strCache>
                <c:ptCount val="2"/>
                <c:pt idx="0">
                  <c:v>Single Level</c:v>
                </c:pt>
                <c:pt idx="1">
                  <c:v>Multilevel</c:v>
                </c:pt>
              </c:strCache>
            </c:strRef>
          </c:cat>
          <c:val>
            <c:numRef>
              <c:f>Sheet1!$H$77:$H$78</c:f>
              <c:numCache>
                <c:formatCode>General</c:formatCode>
                <c:ptCount val="2"/>
                <c:pt idx="0">
                  <c:v>29</c:v>
                </c:pt>
                <c:pt idx="1">
                  <c:v>11</c:v>
                </c:pt>
              </c:numCache>
            </c:numRef>
          </c:val>
        </c:ser>
        <c:dLbls>
          <c:showVal val="1"/>
        </c:dLbls>
        <c:shape val="box"/>
        <c:axId val="46507520"/>
        <c:axId val="46509056"/>
        <c:axId val="0"/>
      </c:bar3DChart>
      <c:catAx>
        <c:axId val="46507520"/>
        <c:scaling>
          <c:orientation val="minMax"/>
        </c:scaling>
        <c:axPos val="b"/>
        <c:tickLblPos val="nextTo"/>
        <c:crossAx val="46509056"/>
        <c:crosses val="autoZero"/>
        <c:auto val="1"/>
        <c:lblAlgn val="ctr"/>
        <c:lblOffset val="100"/>
      </c:catAx>
      <c:valAx>
        <c:axId val="46509056"/>
        <c:scaling>
          <c:orientation val="minMax"/>
        </c:scaling>
        <c:axPos val="l"/>
        <c:majorGridlines/>
        <c:numFmt formatCode="General" sourceLinked="1"/>
        <c:tickLblPos val="nextTo"/>
        <c:crossAx val="46507520"/>
        <c:crosses val="autoZero"/>
        <c:crossBetween val="between"/>
      </c:valAx>
    </c:plotArea>
    <c:legend>
      <c:legendPos val="b"/>
      <c:layout/>
      <c:txPr>
        <a:bodyPr/>
        <a:lstStyle/>
        <a:p>
          <a:pPr>
            <a:defRPr sz="1800" b="1"/>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view3D>
      <c:rAngAx val="1"/>
    </c:view3D>
    <c:plotArea>
      <c:layout/>
      <c:bar3DChart>
        <c:barDir val="col"/>
        <c:grouping val="clustered"/>
        <c:ser>
          <c:idx val="0"/>
          <c:order val="0"/>
          <c:tx>
            <c:strRef>
              <c:f>Sheet1!$B$4</c:f>
              <c:strCache>
                <c:ptCount val="1"/>
                <c:pt idx="0">
                  <c:v>Patient</c:v>
                </c:pt>
              </c:strCache>
            </c:strRef>
          </c:tx>
          <c:cat>
            <c:strRef>
              <c:f>Sheet1!$A$5:$A$6</c:f>
              <c:strCache>
                <c:ptCount val="2"/>
                <c:pt idx="0">
                  <c:v>Single Level</c:v>
                </c:pt>
                <c:pt idx="1">
                  <c:v>Multilevel</c:v>
                </c:pt>
              </c:strCache>
            </c:strRef>
          </c:cat>
          <c:val>
            <c:numRef>
              <c:f>Sheet1!$B$5:$B$6</c:f>
              <c:numCache>
                <c:formatCode>General</c:formatCode>
                <c:ptCount val="2"/>
                <c:pt idx="0">
                  <c:v>256</c:v>
                </c:pt>
                <c:pt idx="1">
                  <c:v>28</c:v>
                </c:pt>
              </c:numCache>
            </c:numRef>
          </c:val>
        </c:ser>
        <c:ser>
          <c:idx val="1"/>
          <c:order val="1"/>
          <c:tx>
            <c:strRef>
              <c:f>Sheet1!$C$4</c:f>
              <c:strCache>
                <c:ptCount val="1"/>
                <c:pt idx="0">
                  <c:v>Caregiver</c:v>
                </c:pt>
              </c:strCache>
            </c:strRef>
          </c:tx>
          <c:cat>
            <c:strRef>
              <c:f>Sheet1!$A$5:$A$6</c:f>
              <c:strCache>
                <c:ptCount val="2"/>
                <c:pt idx="0">
                  <c:v>Single Level</c:v>
                </c:pt>
                <c:pt idx="1">
                  <c:v>Multilevel</c:v>
                </c:pt>
              </c:strCache>
            </c:strRef>
          </c:cat>
          <c:val>
            <c:numRef>
              <c:f>Sheet1!$C$5:$C$6</c:f>
              <c:numCache>
                <c:formatCode>General</c:formatCode>
                <c:ptCount val="2"/>
                <c:pt idx="0">
                  <c:v>12</c:v>
                </c:pt>
                <c:pt idx="1">
                  <c:v>21</c:v>
                </c:pt>
              </c:numCache>
            </c:numRef>
          </c:val>
        </c:ser>
        <c:ser>
          <c:idx val="2"/>
          <c:order val="2"/>
          <c:tx>
            <c:strRef>
              <c:f>Sheet1!$D$4</c:f>
              <c:strCache>
                <c:ptCount val="1"/>
                <c:pt idx="0">
                  <c:v>Other Indiv.</c:v>
                </c:pt>
              </c:strCache>
            </c:strRef>
          </c:tx>
          <c:cat>
            <c:strRef>
              <c:f>Sheet1!$A$5:$A$6</c:f>
              <c:strCache>
                <c:ptCount val="2"/>
                <c:pt idx="0">
                  <c:v>Single Level</c:v>
                </c:pt>
                <c:pt idx="1">
                  <c:v>Multilevel</c:v>
                </c:pt>
              </c:strCache>
            </c:strRef>
          </c:cat>
          <c:val>
            <c:numRef>
              <c:f>Sheet1!$D$5:$D$6</c:f>
              <c:numCache>
                <c:formatCode>General</c:formatCode>
                <c:ptCount val="2"/>
                <c:pt idx="0">
                  <c:v>11</c:v>
                </c:pt>
                <c:pt idx="1">
                  <c:v>5</c:v>
                </c:pt>
              </c:numCache>
            </c:numRef>
          </c:val>
        </c:ser>
        <c:ser>
          <c:idx val="3"/>
          <c:order val="3"/>
          <c:tx>
            <c:strRef>
              <c:f>Sheet1!$E$4</c:f>
              <c:strCache>
                <c:ptCount val="1"/>
                <c:pt idx="0">
                  <c:v>Group</c:v>
                </c:pt>
              </c:strCache>
            </c:strRef>
          </c:tx>
          <c:cat>
            <c:strRef>
              <c:f>Sheet1!$A$5:$A$6</c:f>
              <c:strCache>
                <c:ptCount val="2"/>
                <c:pt idx="0">
                  <c:v>Single Level</c:v>
                </c:pt>
                <c:pt idx="1">
                  <c:v>Multilevel</c:v>
                </c:pt>
              </c:strCache>
            </c:strRef>
          </c:cat>
          <c:val>
            <c:numRef>
              <c:f>Sheet1!$E$5:$E$6</c:f>
              <c:numCache>
                <c:formatCode>General</c:formatCode>
                <c:ptCount val="2"/>
                <c:pt idx="0">
                  <c:v>6</c:v>
                </c:pt>
                <c:pt idx="1">
                  <c:v>9</c:v>
                </c:pt>
              </c:numCache>
            </c:numRef>
          </c:val>
        </c:ser>
        <c:ser>
          <c:idx val="4"/>
          <c:order val="4"/>
          <c:tx>
            <c:strRef>
              <c:f>Sheet1!$F$4</c:f>
              <c:strCache>
                <c:ptCount val="1"/>
                <c:pt idx="0">
                  <c:v>Org.</c:v>
                </c:pt>
              </c:strCache>
            </c:strRef>
          </c:tx>
          <c:cat>
            <c:strRef>
              <c:f>Sheet1!$A$5:$A$6</c:f>
              <c:strCache>
                <c:ptCount val="2"/>
                <c:pt idx="0">
                  <c:v>Single Level</c:v>
                </c:pt>
                <c:pt idx="1">
                  <c:v>Multilevel</c:v>
                </c:pt>
              </c:strCache>
            </c:strRef>
          </c:cat>
          <c:val>
            <c:numRef>
              <c:f>Sheet1!$F$5:$F$6</c:f>
              <c:numCache>
                <c:formatCode>General</c:formatCode>
                <c:ptCount val="2"/>
                <c:pt idx="0">
                  <c:v>2</c:v>
                </c:pt>
                <c:pt idx="1">
                  <c:v>2</c:v>
                </c:pt>
              </c:numCache>
            </c:numRef>
          </c:val>
        </c:ser>
        <c:ser>
          <c:idx val="5"/>
          <c:order val="5"/>
          <c:tx>
            <c:strRef>
              <c:f>Sheet1!$G$4</c:f>
              <c:strCache>
                <c:ptCount val="1"/>
                <c:pt idx="0">
                  <c:v>Community</c:v>
                </c:pt>
              </c:strCache>
            </c:strRef>
          </c:tx>
          <c:cat>
            <c:strRef>
              <c:f>Sheet1!$A$5:$A$6</c:f>
              <c:strCache>
                <c:ptCount val="2"/>
                <c:pt idx="0">
                  <c:v>Single Level</c:v>
                </c:pt>
                <c:pt idx="1">
                  <c:v>Multilevel</c:v>
                </c:pt>
              </c:strCache>
            </c:strRef>
          </c:cat>
          <c:val>
            <c:numRef>
              <c:f>Sheet1!$G$5:$G$6</c:f>
              <c:numCache>
                <c:formatCode>General</c:formatCode>
                <c:ptCount val="2"/>
                <c:pt idx="0">
                  <c:v>4</c:v>
                </c:pt>
                <c:pt idx="1">
                  <c:v>2</c:v>
                </c:pt>
              </c:numCache>
            </c:numRef>
          </c:val>
        </c:ser>
        <c:ser>
          <c:idx val="6"/>
          <c:order val="6"/>
          <c:tx>
            <c:strRef>
              <c:f>Sheet1!$H$4</c:f>
              <c:strCache>
                <c:ptCount val="1"/>
                <c:pt idx="0">
                  <c:v>Other</c:v>
                </c:pt>
              </c:strCache>
            </c:strRef>
          </c:tx>
          <c:cat>
            <c:strRef>
              <c:f>Sheet1!$A$5:$A$6</c:f>
              <c:strCache>
                <c:ptCount val="2"/>
                <c:pt idx="0">
                  <c:v>Single Level</c:v>
                </c:pt>
                <c:pt idx="1">
                  <c:v>Multilevel</c:v>
                </c:pt>
              </c:strCache>
            </c:strRef>
          </c:cat>
          <c:val>
            <c:numRef>
              <c:f>Sheet1!$H$5:$H$6</c:f>
              <c:numCache>
                <c:formatCode>General</c:formatCode>
                <c:ptCount val="2"/>
                <c:pt idx="0">
                  <c:v>0</c:v>
                </c:pt>
                <c:pt idx="1">
                  <c:v>0</c:v>
                </c:pt>
              </c:numCache>
            </c:numRef>
          </c:val>
        </c:ser>
        <c:dLbls>
          <c:showVal val="1"/>
        </c:dLbls>
        <c:shape val="box"/>
        <c:axId val="63703680"/>
        <c:axId val="88793472"/>
        <c:axId val="0"/>
      </c:bar3DChart>
      <c:catAx>
        <c:axId val="63703680"/>
        <c:scaling>
          <c:orientation val="minMax"/>
        </c:scaling>
        <c:axPos val="b"/>
        <c:tickLblPos val="nextTo"/>
        <c:crossAx val="88793472"/>
        <c:crosses val="autoZero"/>
        <c:auto val="1"/>
        <c:lblAlgn val="ctr"/>
        <c:lblOffset val="100"/>
      </c:catAx>
      <c:valAx>
        <c:axId val="88793472"/>
        <c:scaling>
          <c:orientation val="minMax"/>
        </c:scaling>
        <c:axPos val="l"/>
        <c:majorGridlines/>
        <c:numFmt formatCode="General" sourceLinked="1"/>
        <c:tickLblPos val="nextTo"/>
        <c:crossAx val="63703680"/>
        <c:crosses val="autoZero"/>
        <c:crossBetween val="between"/>
      </c:valAx>
    </c:plotArea>
    <c:legend>
      <c:legendPos val="b"/>
      <c:txPr>
        <a:bodyPr/>
        <a:lstStyle/>
        <a:p>
          <a:pPr>
            <a:defRPr sz="1800" b="1"/>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8"/>
  <c:chart>
    <c:view3D>
      <c:rAngAx val="1"/>
    </c:view3D>
    <c:plotArea>
      <c:layout/>
      <c:bar3DChart>
        <c:barDir val="col"/>
        <c:grouping val="clustered"/>
        <c:ser>
          <c:idx val="0"/>
          <c:order val="0"/>
          <c:tx>
            <c:strRef>
              <c:f>Sheet1!$B$36</c:f>
              <c:strCache>
                <c:ptCount val="1"/>
                <c:pt idx="0">
                  <c:v>Patient</c:v>
                </c:pt>
              </c:strCache>
            </c:strRef>
          </c:tx>
          <c:cat>
            <c:strRef>
              <c:f>Sheet1!$A$37:$A$38</c:f>
              <c:strCache>
                <c:ptCount val="2"/>
                <c:pt idx="0">
                  <c:v>Single Level</c:v>
                </c:pt>
                <c:pt idx="1">
                  <c:v>Multilevel</c:v>
                </c:pt>
              </c:strCache>
            </c:strRef>
          </c:cat>
          <c:val>
            <c:numRef>
              <c:f>Sheet1!$B$37:$B$38</c:f>
              <c:numCache>
                <c:formatCode>General</c:formatCode>
                <c:ptCount val="2"/>
                <c:pt idx="0">
                  <c:v>742</c:v>
                </c:pt>
                <c:pt idx="1">
                  <c:v>199</c:v>
                </c:pt>
              </c:numCache>
            </c:numRef>
          </c:val>
        </c:ser>
        <c:ser>
          <c:idx val="1"/>
          <c:order val="1"/>
          <c:tx>
            <c:strRef>
              <c:f>Sheet1!$C$36</c:f>
              <c:strCache>
                <c:ptCount val="1"/>
                <c:pt idx="0">
                  <c:v>Caregiver</c:v>
                </c:pt>
              </c:strCache>
            </c:strRef>
          </c:tx>
          <c:dLbls>
            <c:dLbl>
              <c:idx val="1"/>
              <c:layout>
                <c:manualLayout>
                  <c:x val="1.0989010989011002E-2"/>
                  <c:y val="0"/>
                </c:manualLayout>
              </c:layout>
              <c:showVal val="1"/>
            </c:dLbl>
            <c:showVal val="1"/>
          </c:dLbls>
          <c:cat>
            <c:strRef>
              <c:f>Sheet1!$A$37:$A$38</c:f>
              <c:strCache>
                <c:ptCount val="2"/>
                <c:pt idx="0">
                  <c:v>Single Level</c:v>
                </c:pt>
                <c:pt idx="1">
                  <c:v>Multilevel</c:v>
                </c:pt>
              </c:strCache>
            </c:strRef>
          </c:cat>
          <c:val>
            <c:numRef>
              <c:f>Sheet1!$C$37:$C$38</c:f>
              <c:numCache>
                <c:formatCode>General</c:formatCode>
                <c:ptCount val="2"/>
                <c:pt idx="0">
                  <c:v>46</c:v>
                </c:pt>
                <c:pt idx="1">
                  <c:v>108</c:v>
                </c:pt>
              </c:numCache>
            </c:numRef>
          </c:val>
        </c:ser>
        <c:ser>
          <c:idx val="2"/>
          <c:order val="2"/>
          <c:tx>
            <c:strRef>
              <c:f>Sheet1!$D$36</c:f>
              <c:strCache>
                <c:ptCount val="1"/>
                <c:pt idx="0">
                  <c:v>Other Indiv.</c:v>
                </c:pt>
              </c:strCache>
            </c:strRef>
          </c:tx>
          <c:dLbls>
            <c:dLbl>
              <c:idx val="1"/>
              <c:layout>
                <c:manualLayout>
                  <c:x val="1.0989010989011002E-2"/>
                  <c:y val="8.0645161290321642E-3"/>
                </c:manualLayout>
              </c:layout>
              <c:showVal val="1"/>
            </c:dLbl>
            <c:showVal val="1"/>
          </c:dLbls>
          <c:cat>
            <c:strRef>
              <c:f>Sheet1!$A$37:$A$38</c:f>
              <c:strCache>
                <c:ptCount val="2"/>
                <c:pt idx="0">
                  <c:v>Single Level</c:v>
                </c:pt>
                <c:pt idx="1">
                  <c:v>Multilevel</c:v>
                </c:pt>
              </c:strCache>
            </c:strRef>
          </c:cat>
          <c:val>
            <c:numRef>
              <c:f>Sheet1!$D$37:$D$38</c:f>
              <c:numCache>
                <c:formatCode>General</c:formatCode>
                <c:ptCount val="2"/>
                <c:pt idx="0">
                  <c:v>35</c:v>
                </c:pt>
                <c:pt idx="1">
                  <c:v>20</c:v>
                </c:pt>
              </c:numCache>
            </c:numRef>
          </c:val>
        </c:ser>
        <c:ser>
          <c:idx val="3"/>
          <c:order val="3"/>
          <c:tx>
            <c:strRef>
              <c:f>Sheet1!$E$36</c:f>
              <c:strCache>
                <c:ptCount val="1"/>
                <c:pt idx="0">
                  <c:v>Group</c:v>
                </c:pt>
              </c:strCache>
            </c:strRef>
          </c:tx>
          <c:cat>
            <c:strRef>
              <c:f>Sheet1!$A$37:$A$38</c:f>
              <c:strCache>
                <c:ptCount val="2"/>
                <c:pt idx="0">
                  <c:v>Single Level</c:v>
                </c:pt>
                <c:pt idx="1">
                  <c:v>Multilevel</c:v>
                </c:pt>
              </c:strCache>
            </c:strRef>
          </c:cat>
          <c:val>
            <c:numRef>
              <c:f>Sheet1!$E$37:$E$38</c:f>
              <c:numCache>
                <c:formatCode>General</c:formatCode>
                <c:ptCount val="2"/>
                <c:pt idx="0">
                  <c:v>8</c:v>
                </c:pt>
                <c:pt idx="1">
                  <c:v>15</c:v>
                </c:pt>
              </c:numCache>
            </c:numRef>
          </c:val>
        </c:ser>
        <c:ser>
          <c:idx val="4"/>
          <c:order val="4"/>
          <c:tx>
            <c:strRef>
              <c:f>Sheet1!$F$36</c:f>
              <c:strCache>
                <c:ptCount val="1"/>
                <c:pt idx="0">
                  <c:v>Org.</c:v>
                </c:pt>
              </c:strCache>
            </c:strRef>
          </c:tx>
          <c:cat>
            <c:strRef>
              <c:f>Sheet1!$A$37:$A$38</c:f>
              <c:strCache>
                <c:ptCount val="2"/>
                <c:pt idx="0">
                  <c:v>Single Level</c:v>
                </c:pt>
                <c:pt idx="1">
                  <c:v>Multilevel</c:v>
                </c:pt>
              </c:strCache>
            </c:strRef>
          </c:cat>
          <c:val>
            <c:numRef>
              <c:f>Sheet1!$F$37:$F$38</c:f>
              <c:numCache>
                <c:formatCode>General</c:formatCode>
                <c:ptCount val="2"/>
                <c:pt idx="0">
                  <c:v>6</c:v>
                </c:pt>
                <c:pt idx="1">
                  <c:v>45</c:v>
                </c:pt>
              </c:numCache>
            </c:numRef>
          </c:val>
        </c:ser>
        <c:ser>
          <c:idx val="5"/>
          <c:order val="5"/>
          <c:tx>
            <c:strRef>
              <c:f>Sheet1!$G$36</c:f>
              <c:strCache>
                <c:ptCount val="1"/>
                <c:pt idx="0">
                  <c:v>Community</c:v>
                </c:pt>
              </c:strCache>
            </c:strRef>
          </c:tx>
          <c:cat>
            <c:strRef>
              <c:f>Sheet1!$A$37:$A$38</c:f>
              <c:strCache>
                <c:ptCount val="2"/>
                <c:pt idx="0">
                  <c:v>Single Level</c:v>
                </c:pt>
                <c:pt idx="1">
                  <c:v>Multilevel</c:v>
                </c:pt>
              </c:strCache>
            </c:strRef>
          </c:cat>
          <c:val>
            <c:numRef>
              <c:f>Sheet1!$G$37:$G$38</c:f>
              <c:numCache>
                <c:formatCode>General</c:formatCode>
                <c:ptCount val="2"/>
                <c:pt idx="0">
                  <c:v>3</c:v>
                </c:pt>
                <c:pt idx="1">
                  <c:v>10</c:v>
                </c:pt>
              </c:numCache>
            </c:numRef>
          </c:val>
        </c:ser>
        <c:ser>
          <c:idx val="6"/>
          <c:order val="6"/>
          <c:tx>
            <c:strRef>
              <c:f>Sheet1!$H$36</c:f>
              <c:strCache>
                <c:ptCount val="1"/>
                <c:pt idx="0">
                  <c:v>Other</c:v>
                </c:pt>
              </c:strCache>
            </c:strRef>
          </c:tx>
          <c:cat>
            <c:strRef>
              <c:f>Sheet1!$A$37:$A$38</c:f>
              <c:strCache>
                <c:ptCount val="2"/>
                <c:pt idx="0">
                  <c:v>Single Level</c:v>
                </c:pt>
                <c:pt idx="1">
                  <c:v>Multilevel</c:v>
                </c:pt>
              </c:strCache>
            </c:strRef>
          </c:cat>
          <c:val>
            <c:numRef>
              <c:f>Sheet1!$H$37:$H$38</c:f>
              <c:numCache>
                <c:formatCode>General</c:formatCode>
                <c:ptCount val="2"/>
                <c:pt idx="0">
                  <c:v>16</c:v>
                </c:pt>
                <c:pt idx="1">
                  <c:v>95</c:v>
                </c:pt>
              </c:numCache>
            </c:numRef>
          </c:val>
        </c:ser>
        <c:dLbls>
          <c:showVal val="1"/>
        </c:dLbls>
        <c:shape val="box"/>
        <c:axId val="46080000"/>
        <c:axId val="46081536"/>
        <c:axId val="0"/>
      </c:bar3DChart>
      <c:catAx>
        <c:axId val="46080000"/>
        <c:scaling>
          <c:orientation val="minMax"/>
        </c:scaling>
        <c:axPos val="b"/>
        <c:tickLblPos val="nextTo"/>
        <c:crossAx val="46081536"/>
        <c:crosses val="autoZero"/>
        <c:auto val="1"/>
        <c:lblAlgn val="ctr"/>
        <c:lblOffset val="100"/>
      </c:catAx>
      <c:valAx>
        <c:axId val="46081536"/>
        <c:scaling>
          <c:orientation val="minMax"/>
        </c:scaling>
        <c:axPos val="l"/>
        <c:majorGridlines/>
        <c:numFmt formatCode="General" sourceLinked="1"/>
        <c:tickLblPos val="nextTo"/>
        <c:crossAx val="46080000"/>
        <c:crosses val="autoZero"/>
        <c:crossBetween val="between"/>
      </c:valAx>
    </c:plotArea>
    <c:legend>
      <c:legendPos val="b"/>
      <c:txPr>
        <a:bodyPr/>
        <a:lstStyle/>
        <a:p>
          <a:pPr>
            <a:defRPr sz="1800" b="1"/>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400DF-47B0-3D4F-AD62-17312E236FC7}" type="doc">
      <dgm:prSet loTypeId="urn:microsoft.com/office/officeart/2005/8/layout/hProcess6" loCatId="process" qsTypeId="urn:microsoft.com/office/officeart/2005/8/quickstyle/simple4" qsCatId="simple" csTypeId="urn:microsoft.com/office/officeart/2005/8/colors/accent1_2" csCatId="accent1" phldr="1"/>
      <dgm:spPr/>
      <dgm:t>
        <a:bodyPr/>
        <a:lstStyle/>
        <a:p>
          <a:endParaRPr lang="en-US"/>
        </a:p>
      </dgm:t>
    </dgm:pt>
    <dgm:pt modelId="{60052E89-9325-A740-A668-D7778EEA69C9}">
      <dgm:prSet phldrT="[Text]"/>
      <dgm:spPr/>
      <dgm:t>
        <a:bodyPr/>
        <a:lstStyle/>
        <a:p>
          <a:r>
            <a:rPr lang="en-US" dirty="0" smtClean="0"/>
            <a:t>1,781</a:t>
          </a:r>
          <a:endParaRPr lang="en-US" dirty="0"/>
        </a:p>
      </dgm:t>
    </dgm:pt>
    <dgm:pt modelId="{B412AB26-1EFB-0444-AD28-B028D5E69F48}" type="parTrans" cxnId="{4D174193-A75A-3C44-BA93-3EE72A01FD04}">
      <dgm:prSet/>
      <dgm:spPr/>
      <dgm:t>
        <a:bodyPr/>
        <a:lstStyle/>
        <a:p>
          <a:endParaRPr lang="en-US"/>
        </a:p>
      </dgm:t>
    </dgm:pt>
    <dgm:pt modelId="{9A0CD31F-8A2A-3B44-B871-C273DAB15CA8}" type="sibTrans" cxnId="{4D174193-A75A-3C44-BA93-3EE72A01FD04}">
      <dgm:prSet/>
      <dgm:spPr/>
      <dgm:t>
        <a:bodyPr/>
        <a:lstStyle/>
        <a:p>
          <a:endParaRPr lang="en-US"/>
        </a:p>
      </dgm:t>
    </dgm:pt>
    <dgm:pt modelId="{9D0BC214-1CDC-FB47-8C96-2EC617C83513}">
      <dgm:prSet phldrT="[Text]" custT="1"/>
      <dgm:spPr/>
      <dgm:t>
        <a:bodyPr/>
        <a:lstStyle/>
        <a:p>
          <a:pPr algn="l"/>
          <a:r>
            <a:rPr lang="en-US" sz="1200" b="1" dirty="0" smtClean="0"/>
            <a:t>Minus 137 </a:t>
          </a:r>
          <a:r>
            <a:rPr lang="en-US" sz="1000" dirty="0" smtClean="0"/>
            <a:t>duplicates, </a:t>
          </a:r>
          <a:br>
            <a:rPr lang="en-US" sz="1000" dirty="0" smtClean="0"/>
          </a:br>
          <a:r>
            <a:rPr lang="en-US" sz="1000" dirty="0" smtClean="0"/>
            <a:t>conference papers, &amp; letters/editorials/comments/ errata</a:t>
          </a:r>
          <a:endParaRPr lang="en-US" sz="1000" dirty="0"/>
        </a:p>
      </dgm:t>
    </dgm:pt>
    <dgm:pt modelId="{047B7283-78B3-4E4F-8838-E23C9332ADDF}" type="parTrans" cxnId="{8018413C-127C-584C-8AC0-9E38F0B7F504}">
      <dgm:prSet/>
      <dgm:spPr/>
      <dgm:t>
        <a:bodyPr/>
        <a:lstStyle/>
        <a:p>
          <a:endParaRPr lang="en-US"/>
        </a:p>
      </dgm:t>
    </dgm:pt>
    <dgm:pt modelId="{03079959-5A13-1C4B-8849-05C5B6C65B5C}" type="sibTrans" cxnId="{8018413C-127C-584C-8AC0-9E38F0B7F504}">
      <dgm:prSet/>
      <dgm:spPr/>
      <dgm:t>
        <a:bodyPr/>
        <a:lstStyle/>
        <a:p>
          <a:endParaRPr lang="en-US"/>
        </a:p>
      </dgm:t>
    </dgm:pt>
    <dgm:pt modelId="{55ABABC5-3445-9841-A238-E1E3203C4213}">
      <dgm:prSet phldrT="[Text]"/>
      <dgm:spPr/>
      <dgm:t>
        <a:bodyPr/>
        <a:lstStyle/>
        <a:p>
          <a:r>
            <a:rPr lang="en-US" dirty="0" smtClean="0"/>
            <a:t>1,644</a:t>
          </a:r>
          <a:endParaRPr lang="en-US" dirty="0"/>
        </a:p>
      </dgm:t>
    </dgm:pt>
    <dgm:pt modelId="{1C232BB2-02D2-D544-B9D5-C1BD9C813F86}" type="parTrans" cxnId="{C2EC6C3C-E8DF-EB40-9A68-AE9E21679BD5}">
      <dgm:prSet/>
      <dgm:spPr/>
      <dgm:t>
        <a:bodyPr/>
        <a:lstStyle/>
        <a:p>
          <a:endParaRPr lang="en-US"/>
        </a:p>
      </dgm:t>
    </dgm:pt>
    <dgm:pt modelId="{C038FD7C-58FC-CB43-977B-2F81055CA83D}" type="sibTrans" cxnId="{C2EC6C3C-E8DF-EB40-9A68-AE9E21679BD5}">
      <dgm:prSet/>
      <dgm:spPr/>
      <dgm:t>
        <a:bodyPr/>
        <a:lstStyle/>
        <a:p>
          <a:endParaRPr lang="en-US"/>
        </a:p>
      </dgm:t>
    </dgm:pt>
    <dgm:pt modelId="{5A5F98D6-0788-AD4A-A2EE-D3688D02423C}">
      <dgm:prSet phldrT="[Text]" custT="1"/>
      <dgm:spPr/>
      <dgm:t>
        <a:bodyPr/>
        <a:lstStyle/>
        <a:p>
          <a:r>
            <a:rPr lang="en-US" sz="1200" b="1" dirty="0" smtClean="0"/>
            <a:t>Minus 449 </a:t>
          </a:r>
          <a:r>
            <a:rPr lang="en-US" sz="1000" dirty="0" smtClean="0"/>
            <a:t>biomedical effects/</a:t>
          </a:r>
          <a:br>
            <a:rPr lang="en-US" sz="1000" dirty="0" smtClean="0"/>
          </a:br>
          <a:r>
            <a:rPr lang="en-US" sz="1000" dirty="0" smtClean="0"/>
            <a:t>treatments/ techniques </a:t>
          </a:r>
          <a:endParaRPr lang="en-US" sz="1000" dirty="0"/>
        </a:p>
      </dgm:t>
    </dgm:pt>
    <dgm:pt modelId="{21E8E435-A55D-5546-BF86-767273B7BB26}" type="parTrans" cxnId="{7A97F968-6499-0440-87AB-ADBBC9FEDBD4}">
      <dgm:prSet/>
      <dgm:spPr/>
      <dgm:t>
        <a:bodyPr/>
        <a:lstStyle/>
        <a:p>
          <a:endParaRPr lang="en-US"/>
        </a:p>
      </dgm:t>
    </dgm:pt>
    <dgm:pt modelId="{D0E7147B-7C1F-8A4D-93EC-A58DDA0AEDD6}" type="sibTrans" cxnId="{7A97F968-6499-0440-87AB-ADBBC9FEDBD4}">
      <dgm:prSet/>
      <dgm:spPr/>
      <dgm:t>
        <a:bodyPr/>
        <a:lstStyle/>
        <a:p>
          <a:endParaRPr lang="en-US"/>
        </a:p>
      </dgm:t>
    </dgm:pt>
    <dgm:pt modelId="{894ECB42-E52B-054D-B785-D30AE5B4D7C0}">
      <dgm:prSet phldrT="[Text]" custT="1"/>
      <dgm:spPr/>
      <dgm:t>
        <a:bodyPr/>
        <a:lstStyle/>
        <a:p>
          <a:r>
            <a:rPr lang="en-US" sz="1200" b="1" dirty="0" smtClean="0"/>
            <a:t>Minus 123 </a:t>
          </a:r>
          <a:r>
            <a:rPr lang="en-US" sz="1000" dirty="0" smtClean="0"/>
            <a:t>not related to cancer care </a:t>
          </a:r>
          <a:endParaRPr lang="en-US" sz="1000" dirty="0"/>
        </a:p>
      </dgm:t>
    </dgm:pt>
    <dgm:pt modelId="{E004B795-D8EA-934F-9E7E-E4ADB716CB60}" type="parTrans" cxnId="{AFAA9333-90B9-DE41-9429-668F6FD5BFD6}">
      <dgm:prSet/>
      <dgm:spPr/>
      <dgm:t>
        <a:bodyPr/>
        <a:lstStyle/>
        <a:p>
          <a:endParaRPr lang="en-US"/>
        </a:p>
      </dgm:t>
    </dgm:pt>
    <dgm:pt modelId="{E3DC7A25-1E94-EF47-A6AF-AD76D4D14BE9}" type="sibTrans" cxnId="{AFAA9333-90B9-DE41-9429-668F6FD5BFD6}">
      <dgm:prSet/>
      <dgm:spPr/>
      <dgm:t>
        <a:bodyPr/>
        <a:lstStyle/>
        <a:p>
          <a:endParaRPr lang="en-US"/>
        </a:p>
      </dgm:t>
    </dgm:pt>
    <dgm:pt modelId="{F81AAC11-DA0A-264D-9396-6442DC6941C9}">
      <dgm:prSet phldrT="[Text]"/>
      <dgm:spPr/>
      <dgm:t>
        <a:bodyPr/>
        <a:lstStyle/>
        <a:p>
          <a:r>
            <a:rPr lang="en-US" dirty="0" smtClean="0"/>
            <a:t>1,072</a:t>
          </a:r>
          <a:endParaRPr lang="en-US" dirty="0"/>
        </a:p>
      </dgm:t>
    </dgm:pt>
    <dgm:pt modelId="{62757DDC-4E3C-6C42-A0C4-0B3BF9352182}" type="parTrans" cxnId="{5C7F70EF-646E-8144-9B90-D540F3531712}">
      <dgm:prSet/>
      <dgm:spPr/>
      <dgm:t>
        <a:bodyPr/>
        <a:lstStyle/>
        <a:p>
          <a:endParaRPr lang="en-US"/>
        </a:p>
      </dgm:t>
    </dgm:pt>
    <dgm:pt modelId="{715E19A3-5A88-0144-8956-A65AE6EB361A}" type="sibTrans" cxnId="{5C7F70EF-646E-8144-9B90-D540F3531712}">
      <dgm:prSet/>
      <dgm:spPr/>
      <dgm:t>
        <a:bodyPr/>
        <a:lstStyle/>
        <a:p>
          <a:endParaRPr lang="en-US"/>
        </a:p>
      </dgm:t>
    </dgm:pt>
    <dgm:pt modelId="{2453ED9A-559F-3A4C-9D1D-0EE47ADF33F8}">
      <dgm:prSet phldrT="[Text]" custT="1"/>
      <dgm:spPr/>
      <dgm:t>
        <a:bodyPr/>
        <a:lstStyle/>
        <a:p>
          <a:pPr algn="l"/>
          <a:r>
            <a:rPr lang="en-US" sz="1100" b="1" dirty="0" smtClean="0"/>
            <a:t>Related to cancer care  interventions,  measures </a:t>
          </a:r>
          <a:endParaRPr lang="en-US" sz="1100" b="1" dirty="0"/>
        </a:p>
      </dgm:t>
    </dgm:pt>
    <dgm:pt modelId="{B178F9C4-AD43-B440-A5DE-9D13F26153FB}" type="parTrans" cxnId="{D3DA9E9F-6960-9D4C-8A17-030CB9584FC1}">
      <dgm:prSet/>
      <dgm:spPr/>
      <dgm:t>
        <a:bodyPr/>
        <a:lstStyle/>
        <a:p>
          <a:endParaRPr lang="en-US"/>
        </a:p>
      </dgm:t>
    </dgm:pt>
    <dgm:pt modelId="{AB845FBE-3CFF-9E4B-8FEA-902AC4B27367}" type="sibTrans" cxnId="{D3DA9E9F-6960-9D4C-8A17-030CB9584FC1}">
      <dgm:prSet/>
      <dgm:spPr/>
      <dgm:t>
        <a:bodyPr/>
        <a:lstStyle/>
        <a:p>
          <a:endParaRPr lang="en-US"/>
        </a:p>
      </dgm:t>
    </dgm:pt>
    <dgm:pt modelId="{045879CA-F77D-0B40-BC2B-9D47847D4BE2}" type="pres">
      <dgm:prSet presAssocID="{2A6400DF-47B0-3D4F-AD62-17312E236FC7}" presName="theList" presStyleCnt="0">
        <dgm:presLayoutVars>
          <dgm:dir/>
          <dgm:animLvl val="lvl"/>
          <dgm:resizeHandles val="exact"/>
        </dgm:presLayoutVars>
      </dgm:prSet>
      <dgm:spPr/>
      <dgm:t>
        <a:bodyPr/>
        <a:lstStyle/>
        <a:p>
          <a:endParaRPr lang="en-US"/>
        </a:p>
      </dgm:t>
    </dgm:pt>
    <dgm:pt modelId="{C4D567BE-FF69-934E-B55B-AE0F232C80F8}" type="pres">
      <dgm:prSet presAssocID="{60052E89-9325-A740-A668-D7778EEA69C9}" presName="compNode" presStyleCnt="0"/>
      <dgm:spPr/>
    </dgm:pt>
    <dgm:pt modelId="{5D5217B8-B904-2D45-930C-2D16F83EDD26}" type="pres">
      <dgm:prSet presAssocID="{60052E89-9325-A740-A668-D7778EEA69C9}" presName="noGeometry" presStyleCnt="0"/>
      <dgm:spPr/>
    </dgm:pt>
    <dgm:pt modelId="{71AF6528-9496-7446-899E-D09433FF76EB}" type="pres">
      <dgm:prSet presAssocID="{60052E89-9325-A740-A668-D7778EEA69C9}" presName="childTextVisible" presStyleLbl="bgAccFollowNode1" presStyleIdx="0" presStyleCnt="3">
        <dgm:presLayoutVars>
          <dgm:bulletEnabled val="1"/>
        </dgm:presLayoutVars>
      </dgm:prSet>
      <dgm:spPr/>
      <dgm:t>
        <a:bodyPr/>
        <a:lstStyle/>
        <a:p>
          <a:endParaRPr lang="en-US"/>
        </a:p>
      </dgm:t>
    </dgm:pt>
    <dgm:pt modelId="{D0A44D34-6AD4-3748-B945-975C450925F3}" type="pres">
      <dgm:prSet presAssocID="{60052E89-9325-A740-A668-D7778EEA69C9}" presName="childTextHidden" presStyleLbl="bgAccFollowNode1" presStyleIdx="0" presStyleCnt="3"/>
      <dgm:spPr/>
      <dgm:t>
        <a:bodyPr/>
        <a:lstStyle/>
        <a:p>
          <a:endParaRPr lang="en-US"/>
        </a:p>
      </dgm:t>
    </dgm:pt>
    <dgm:pt modelId="{E24F7647-C0A4-BC47-B0E3-8534B2D8E28E}" type="pres">
      <dgm:prSet presAssocID="{60052E89-9325-A740-A668-D7778EEA69C9}" presName="parentText" presStyleLbl="node1" presStyleIdx="0" presStyleCnt="3">
        <dgm:presLayoutVars>
          <dgm:chMax val="1"/>
          <dgm:bulletEnabled val="1"/>
        </dgm:presLayoutVars>
      </dgm:prSet>
      <dgm:spPr/>
      <dgm:t>
        <a:bodyPr/>
        <a:lstStyle/>
        <a:p>
          <a:endParaRPr lang="en-US"/>
        </a:p>
      </dgm:t>
    </dgm:pt>
    <dgm:pt modelId="{38B49160-02CD-2042-8919-CB496F3CEEA9}" type="pres">
      <dgm:prSet presAssocID="{60052E89-9325-A740-A668-D7778EEA69C9}" presName="aSpace" presStyleCnt="0"/>
      <dgm:spPr/>
    </dgm:pt>
    <dgm:pt modelId="{019B1FB5-DC0E-1A4E-A410-4A60EFA9AEB2}" type="pres">
      <dgm:prSet presAssocID="{55ABABC5-3445-9841-A238-E1E3203C4213}" presName="compNode" presStyleCnt="0"/>
      <dgm:spPr/>
    </dgm:pt>
    <dgm:pt modelId="{5B84C017-1D2F-3C42-B52A-7125E2DD9D92}" type="pres">
      <dgm:prSet presAssocID="{55ABABC5-3445-9841-A238-E1E3203C4213}" presName="noGeometry" presStyleCnt="0"/>
      <dgm:spPr/>
    </dgm:pt>
    <dgm:pt modelId="{0BD38CDE-3119-6B46-9267-D1587D3C73C2}" type="pres">
      <dgm:prSet presAssocID="{55ABABC5-3445-9841-A238-E1E3203C4213}" presName="childTextVisible" presStyleLbl="bgAccFollowNode1" presStyleIdx="1" presStyleCnt="3">
        <dgm:presLayoutVars>
          <dgm:bulletEnabled val="1"/>
        </dgm:presLayoutVars>
      </dgm:prSet>
      <dgm:spPr/>
      <dgm:t>
        <a:bodyPr/>
        <a:lstStyle/>
        <a:p>
          <a:endParaRPr lang="en-US"/>
        </a:p>
      </dgm:t>
    </dgm:pt>
    <dgm:pt modelId="{6A4F3FA3-9B94-6840-B353-B86FAEBCDEBC}" type="pres">
      <dgm:prSet presAssocID="{55ABABC5-3445-9841-A238-E1E3203C4213}" presName="childTextHidden" presStyleLbl="bgAccFollowNode1" presStyleIdx="1" presStyleCnt="3"/>
      <dgm:spPr/>
      <dgm:t>
        <a:bodyPr/>
        <a:lstStyle/>
        <a:p>
          <a:endParaRPr lang="en-US"/>
        </a:p>
      </dgm:t>
    </dgm:pt>
    <dgm:pt modelId="{38915A9B-1328-9A4B-AA40-31207D062A69}" type="pres">
      <dgm:prSet presAssocID="{55ABABC5-3445-9841-A238-E1E3203C4213}" presName="parentText" presStyleLbl="node1" presStyleIdx="1" presStyleCnt="3">
        <dgm:presLayoutVars>
          <dgm:chMax val="1"/>
          <dgm:bulletEnabled val="1"/>
        </dgm:presLayoutVars>
      </dgm:prSet>
      <dgm:spPr/>
      <dgm:t>
        <a:bodyPr/>
        <a:lstStyle/>
        <a:p>
          <a:endParaRPr lang="en-US"/>
        </a:p>
      </dgm:t>
    </dgm:pt>
    <dgm:pt modelId="{09D0C817-A653-F145-9AA0-F92AF3FC19CD}" type="pres">
      <dgm:prSet presAssocID="{55ABABC5-3445-9841-A238-E1E3203C4213}" presName="aSpace" presStyleCnt="0"/>
      <dgm:spPr/>
    </dgm:pt>
    <dgm:pt modelId="{C51AD036-0E01-E149-9409-F8D99F57504F}" type="pres">
      <dgm:prSet presAssocID="{F81AAC11-DA0A-264D-9396-6442DC6941C9}" presName="compNode" presStyleCnt="0"/>
      <dgm:spPr/>
    </dgm:pt>
    <dgm:pt modelId="{FB089234-C321-9C41-98AF-DBB8CDA28B7C}" type="pres">
      <dgm:prSet presAssocID="{F81AAC11-DA0A-264D-9396-6442DC6941C9}" presName="noGeometry" presStyleCnt="0"/>
      <dgm:spPr/>
    </dgm:pt>
    <dgm:pt modelId="{21C8C9C0-FBBC-9C40-AF60-C9F2AAEAD68A}" type="pres">
      <dgm:prSet presAssocID="{F81AAC11-DA0A-264D-9396-6442DC6941C9}" presName="childTextVisible" presStyleLbl="bgAccFollowNode1" presStyleIdx="2" presStyleCnt="3">
        <dgm:presLayoutVars>
          <dgm:bulletEnabled val="1"/>
        </dgm:presLayoutVars>
      </dgm:prSet>
      <dgm:spPr/>
      <dgm:t>
        <a:bodyPr/>
        <a:lstStyle/>
        <a:p>
          <a:endParaRPr lang="en-US"/>
        </a:p>
      </dgm:t>
    </dgm:pt>
    <dgm:pt modelId="{D9287270-7316-8A48-AC11-1FEA129B3FA5}" type="pres">
      <dgm:prSet presAssocID="{F81AAC11-DA0A-264D-9396-6442DC6941C9}" presName="childTextHidden" presStyleLbl="bgAccFollowNode1" presStyleIdx="2" presStyleCnt="3"/>
      <dgm:spPr/>
      <dgm:t>
        <a:bodyPr/>
        <a:lstStyle/>
        <a:p>
          <a:endParaRPr lang="en-US"/>
        </a:p>
      </dgm:t>
    </dgm:pt>
    <dgm:pt modelId="{F6A66C63-5890-114A-A324-E1E8F42909C4}" type="pres">
      <dgm:prSet presAssocID="{F81AAC11-DA0A-264D-9396-6442DC6941C9}" presName="parentText" presStyleLbl="node1" presStyleIdx="2" presStyleCnt="3">
        <dgm:presLayoutVars>
          <dgm:chMax val="1"/>
          <dgm:bulletEnabled val="1"/>
        </dgm:presLayoutVars>
      </dgm:prSet>
      <dgm:spPr/>
      <dgm:t>
        <a:bodyPr/>
        <a:lstStyle/>
        <a:p>
          <a:endParaRPr lang="en-US"/>
        </a:p>
      </dgm:t>
    </dgm:pt>
  </dgm:ptLst>
  <dgm:cxnLst>
    <dgm:cxn modelId="{ED9EEEA8-97FA-421C-9827-9B1558F02AF4}" type="presOf" srcId="{55ABABC5-3445-9841-A238-E1E3203C4213}" destId="{38915A9B-1328-9A4B-AA40-31207D062A69}" srcOrd="0" destOrd="0" presId="urn:microsoft.com/office/officeart/2005/8/layout/hProcess6"/>
    <dgm:cxn modelId="{AFAA9333-90B9-DE41-9429-668F6FD5BFD6}" srcId="{55ABABC5-3445-9841-A238-E1E3203C4213}" destId="{894ECB42-E52B-054D-B785-D30AE5B4D7C0}" srcOrd="1" destOrd="0" parTransId="{E004B795-D8EA-934F-9E7E-E4ADB716CB60}" sibTransId="{E3DC7A25-1E94-EF47-A6AF-AD76D4D14BE9}"/>
    <dgm:cxn modelId="{C2EC6C3C-E8DF-EB40-9A68-AE9E21679BD5}" srcId="{2A6400DF-47B0-3D4F-AD62-17312E236FC7}" destId="{55ABABC5-3445-9841-A238-E1E3203C4213}" srcOrd="1" destOrd="0" parTransId="{1C232BB2-02D2-D544-B9D5-C1BD9C813F86}" sibTransId="{C038FD7C-58FC-CB43-977B-2F81055CA83D}"/>
    <dgm:cxn modelId="{B394EDE2-14A0-4A28-A0C3-5F988D557E51}" type="presOf" srcId="{894ECB42-E52B-054D-B785-D30AE5B4D7C0}" destId="{6A4F3FA3-9B94-6840-B353-B86FAEBCDEBC}" srcOrd="1" destOrd="1" presId="urn:microsoft.com/office/officeart/2005/8/layout/hProcess6"/>
    <dgm:cxn modelId="{7A97F968-6499-0440-87AB-ADBBC9FEDBD4}" srcId="{55ABABC5-3445-9841-A238-E1E3203C4213}" destId="{5A5F98D6-0788-AD4A-A2EE-D3688D02423C}" srcOrd="0" destOrd="0" parTransId="{21E8E435-A55D-5546-BF86-767273B7BB26}" sibTransId="{D0E7147B-7C1F-8A4D-93EC-A58DDA0AEDD6}"/>
    <dgm:cxn modelId="{A0F0F20E-9DB9-4CF8-8B31-EC89E3AE2489}" type="presOf" srcId="{9D0BC214-1CDC-FB47-8C96-2EC617C83513}" destId="{71AF6528-9496-7446-899E-D09433FF76EB}" srcOrd="0" destOrd="0" presId="urn:microsoft.com/office/officeart/2005/8/layout/hProcess6"/>
    <dgm:cxn modelId="{A0C41117-4DAE-4E7F-A656-E69796356723}" type="presOf" srcId="{5A5F98D6-0788-AD4A-A2EE-D3688D02423C}" destId="{6A4F3FA3-9B94-6840-B353-B86FAEBCDEBC}" srcOrd="1" destOrd="0" presId="urn:microsoft.com/office/officeart/2005/8/layout/hProcess6"/>
    <dgm:cxn modelId="{65146A59-90E8-493C-B668-E23188C4C7BB}" type="presOf" srcId="{5A5F98D6-0788-AD4A-A2EE-D3688D02423C}" destId="{0BD38CDE-3119-6B46-9267-D1587D3C73C2}" srcOrd="0" destOrd="0" presId="urn:microsoft.com/office/officeart/2005/8/layout/hProcess6"/>
    <dgm:cxn modelId="{37A641FD-0507-4715-8B5B-4B9C661495A3}" type="presOf" srcId="{2A6400DF-47B0-3D4F-AD62-17312E236FC7}" destId="{045879CA-F77D-0B40-BC2B-9D47847D4BE2}" srcOrd="0" destOrd="0" presId="urn:microsoft.com/office/officeart/2005/8/layout/hProcess6"/>
    <dgm:cxn modelId="{8E7F32A8-13CE-4776-A217-707EE349292F}" type="presOf" srcId="{2453ED9A-559F-3A4C-9D1D-0EE47ADF33F8}" destId="{21C8C9C0-FBBC-9C40-AF60-C9F2AAEAD68A}" srcOrd="0" destOrd="0" presId="urn:microsoft.com/office/officeart/2005/8/layout/hProcess6"/>
    <dgm:cxn modelId="{D3DA9E9F-6960-9D4C-8A17-030CB9584FC1}" srcId="{F81AAC11-DA0A-264D-9396-6442DC6941C9}" destId="{2453ED9A-559F-3A4C-9D1D-0EE47ADF33F8}" srcOrd="0" destOrd="0" parTransId="{B178F9C4-AD43-B440-A5DE-9D13F26153FB}" sibTransId="{AB845FBE-3CFF-9E4B-8FEA-902AC4B27367}"/>
    <dgm:cxn modelId="{4D174193-A75A-3C44-BA93-3EE72A01FD04}" srcId="{2A6400DF-47B0-3D4F-AD62-17312E236FC7}" destId="{60052E89-9325-A740-A668-D7778EEA69C9}" srcOrd="0" destOrd="0" parTransId="{B412AB26-1EFB-0444-AD28-B028D5E69F48}" sibTransId="{9A0CD31F-8A2A-3B44-B871-C273DAB15CA8}"/>
    <dgm:cxn modelId="{C12DBFCC-7F6C-43DA-BA97-223B0094BEE5}" type="presOf" srcId="{60052E89-9325-A740-A668-D7778EEA69C9}" destId="{E24F7647-C0A4-BC47-B0E3-8534B2D8E28E}" srcOrd="0" destOrd="0" presId="urn:microsoft.com/office/officeart/2005/8/layout/hProcess6"/>
    <dgm:cxn modelId="{AB5166E4-90E4-48D1-B578-0F9076EA5FBE}" type="presOf" srcId="{9D0BC214-1CDC-FB47-8C96-2EC617C83513}" destId="{D0A44D34-6AD4-3748-B945-975C450925F3}" srcOrd="1" destOrd="0" presId="urn:microsoft.com/office/officeart/2005/8/layout/hProcess6"/>
    <dgm:cxn modelId="{A7B8F85F-4A52-4AFF-AB7F-2A697CA876FE}" type="presOf" srcId="{894ECB42-E52B-054D-B785-D30AE5B4D7C0}" destId="{0BD38CDE-3119-6B46-9267-D1587D3C73C2}" srcOrd="0" destOrd="1" presId="urn:microsoft.com/office/officeart/2005/8/layout/hProcess6"/>
    <dgm:cxn modelId="{0C75FAC3-E55E-465D-AECB-B97B5FE7BBC1}" type="presOf" srcId="{2453ED9A-559F-3A4C-9D1D-0EE47ADF33F8}" destId="{D9287270-7316-8A48-AC11-1FEA129B3FA5}" srcOrd="1" destOrd="0" presId="urn:microsoft.com/office/officeart/2005/8/layout/hProcess6"/>
    <dgm:cxn modelId="{5C7F70EF-646E-8144-9B90-D540F3531712}" srcId="{2A6400DF-47B0-3D4F-AD62-17312E236FC7}" destId="{F81AAC11-DA0A-264D-9396-6442DC6941C9}" srcOrd="2" destOrd="0" parTransId="{62757DDC-4E3C-6C42-A0C4-0B3BF9352182}" sibTransId="{715E19A3-5A88-0144-8956-A65AE6EB361A}"/>
    <dgm:cxn modelId="{8018413C-127C-584C-8AC0-9E38F0B7F504}" srcId="{60052E89-9325-A740-A668-D7778EEA69C9}" destId="{9D0BC214-1CDC-FB47-8C96-2EC617C83513}" srcOrd="0" destOrd="0" parTransId="{047B7283-78B3-4E4F-8838-E23C9332ADDF}" sibTransId="{03079959-5A13-1C4B-8849-05C5B6C65B5C}"/>
    <dgm:cxn modelId="{B4B3546A-BF48-4711-AE92-3C9E840F576D}" type="presOf" srcId="{F81AAC11-DA0A-264D-9396-6442DC6941C9}" destId="{F6A66C63-5890-114A-A324-E1E8F42909C4}" srcOrd="0" destOrd="0" presId="urn:microsoft.com/office/officeart/2005/8/layout/hProcess6"/>
    <dgm:cxn modelId="{6CF22AFB-5107-4352-AA76-F390D977B92B}" type="presParOf" srcId="{045879CA-F77D-0B40-BC2B-9D47847D4BE2}" destId="{C4D567BE-FF69-934E-B55B-AE0F232C80F8}" srcOrd="0" destOrd="0" presId="urn:microsoft.com/office/officeart/2005/8/layout/hProcess6"/>
    <dgm:cxn modelId="{39D654E2-1EAE-49B6-9551-DD82222943AB}" type="presParOf" srcId="{C4D567BE-FF69-934E-B55B-AE0F232C80F8}" destId="{5D5217B8-B904-2D45-930C-2D16F83EDD26}" srcOrd="0" destOrd="0" presId="urn:microsoft.com/office/officeart/2005/8/layout/hProcess6"/>
    <dgm:cxn modelId="{1F7EA21D-0F29-4C2D-B523-20183E18CED3}" type="presParOf" srcId="{C4D567BE-FF69-934E-B55B-AE0F232C80F8}" destId="{71AF6528-9496-7446-899E-D09433FF76EB}" srcOrd="1" destOrd="0" presId="urn:microsoft.com/office/officeart/2005/8/layout/hProcess6"/>
    <dgm:cxn modelId="{0F78BEAD-4D09-4B16-B637-38CC39F4C0C4}" type="presParOf" srcId="{C4D567BE-FF69-934E-B55B-AE0F232C80F8}" destId="{D0A44D34-6AD4-3748-B945-975C450925F3}" srcOrd="2" destOrd="0" presId="urn:microsoft.com/office/officeart/2005/8/layout/hProcess6"/>
    <dgm:cxn modelId="{142F0821-D0D6-4342-8F38-B6B506A9E3F0}" type="presParOf" srcId="{C4D567BE-FF69-934E-B55B-AE0F232C80F8}" destId="{E24F7647-C0A4-BC47-B0E3-8534B2D8E28E}" srcOrd="3" destOrd="0" presId="urn:microsoft.com/office/officeart/2005/8/layout/hProcess6"/>
    <dgm:cxn modelId="{FB9027E0-6E00-40EB-B827-342073AC706B}" type="presParOf" srcId="{045879CA-F77D-0B40-BC2B-9D47847D4BE2}" destId="{38B49160-02CD-2042-8919-CB496F3CEEA9}" srcOrd="1" destOrd="0" presId="urn:microsoft.com/office/officeart/2005/8/layout/hProcess6"/>
    <dgm:cxn modelId="{C86A097D-821E-462A-AC90-FAED918922EC}" type="presParOf" srcId="{045879CA-F77D-0B40-BC2B-9D47847D4BE2}" destId="{019B1FB5-DC0E-1A4E-A410-4A60EFA9AEB2}" srcOrd="2" destOrd="0" presId="urn:microsoft.com/office/officeart/2005/8/layout/hProcess6"/>
    <dgm:cxn modelId="{623E5F4F-FFEB-41F8-BFB2-68CE233F6E6E}" type="presParOf" srcId="{019B1FB5-DC0E-1A4E-A410-4A60EFA9AEB2}" destId="{5B84C017-1D2F-3C42-B52A-7125E2DD9D92}" srcOrd="0" destOrd="0" presId="urn:microsoft.com/office/officeart/2005/8/layout/hProcess6"/>
    <dgm:cxn modelId="{264A70F1-B323-4AA6-BA36-4249F3EB6D7A}" type="presParOf" srcId="{019B1FB5-DC0E-1A4E-A410-4A60EFA9AEB2}" destId="{0BD38CDE-3119-6B46-9267-D1587D3C73C2}" srcOrd="1" destOrd="0" presId="urn:microsoft.com/office/officeart/2005/8/layout/hProcess6"/>
    <dgm:cxn modelId="{77C6CE40-7550-4BF2-8071-48928E6F050E}" type="presParOf" srcId="{019B1FB5-DC0E-1A4E-A410-4A60EFA9AEB2}" destId="{6A4F3FA3-9B94-6840-B353-B86FAEBCDEBC}" srcOrd="2" destOrd="0" presId="urn:microsoft.com/office/officeart/2005/8/layout/hProcess6"/>
    <dgm:cxn modelId="{E2902713-475A-4F3A-BAB6-FC88CD50DB32}" type="presParOf" srcId="{019B1FB5-DC0E-1A4E-A410-4A60EFA9AEB2}" destId="{38915A9B-1328-9A4B-AA40-31207D062A69}" srcOrd="3" destOrd="0" presId="urn:microsoft.com/office/officeart/2005/8/layout/hProcess6"/>
    <dgm:cxn modelId="{8C80ADDC-7F7F-4A12-9B77-474102C682B2}" type="presParOf" srcId="{045879CA-F77D-0B40-BC2B-9D47847D4BE2}" destId="{09D0C817-A653-F145-9AA0-F92AF3FC19CD}" srcOrd="3" destOrd="0" presId="urn:microsoft.com/office/officeart/2005/8/layout/hProcess6"/>
    <dgm:cxn modelId="{ABCD88F0-552E-4207-B5FD-012F67EBF70B}" type="presParOf" srcId="{045879CA-F77D-0B40-BC2B-9D47847D4BE2}" destId="{C51AD036-0E01-E149-9409-F8D99F57504F}" srcOrd="4" destOrd="0" presId="urn:microsoft.com/office/officeart/2005/8/layout/hProcess6"/>
    <dgm:cxn modelId="{457A68B5-CA32-4532-8988-AA7F8A80D7AD}" type="presParOf" srcId="{C51AD036-0E01-E149-9409-F8D99F57504F}" destId="{FB089234-C321-9C41-98AF-DBB8CDA28B7C}" srcOrd="0" destOrd="0" presId="urn:microsoft.com/office/officeart/2005/8/layout/hProcess6"/>
    <dgm:cxn modelId="{3D4F9B97-71C8-41BD-BFC1-A944A11D2FF4}" type="presParOf" srcId="{C51AD036-0E01-E149-9409-F8D99F57504F}" destId="{21C8C9C0-FBBC-9C40-AF60-C9F2AAEAD68A}" srcOrd="1" destOrd="0" presId="urn:microsoft.com/office/officeart/2005/8/layout/hProcess6"/>
    <dgm:cxn modelId="{0340E680-0B15-47F5-BFEB-8A6D0628105A}" type="presParOf" srcId="{C51AD036-0E01-E149-9409-F8D99F57504F}" destId="{D9287270-7316-8A48-AC11-1FEA129B3FA5}" srcOrd="2" destOrd="0" presId="urn:microsoft.com/office/officeart/2005/8/layout/hProcess6"/>
    <dgm:cxn modelId="{8A260AE8-E433-47D1-891A-74B37C9E7EC4}" type="presParOf" srcId="{C51AD036-0E01-E149-9409-F8D99F57504F}" destId="{F6A66C63-5890-114A-A324-E1E8F42909C4}"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AF6528-9496-7446-899E-D09433FF76EB}">
      <dsp:nvSpPr>
        <dsp:cNvPr id="0" name=""/>
        <dsp:cNvSpPr/>
      </dsp:nvSpPr>
      <dsp:spPr>
        <a:xfrm>
          <a:off x="480007" y="1430116"/>
          <a:ext cx="1905595" cy="1665730"/>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lvl="0" algn="l" defTabSz="533400">
            <a:lnSpc>
              <a:spcPct val="90000"/>
            </a:lnSpc>
            <a:spcBef>
              <a:spcPct val="0"/>
            </a:spcBef>
            <a:spcAft>
              <a:spcPct val="35000"/>
            </a:spcAft>
          </a:pPr>
          <a:r>
            <a:rPr lang="en-US" sz="1200" b="1" kern="1200" dirty="0" smtClean="0"/>
            <a:t>Minus 137 </a:t>
          </a:r>
          <a:r>
            <a:rPr lang="en-US" sz="1000" kern="1200" dirty="0" smtClean="0"/>
            <a:t>duplicates, </a:t>
          </a:r>
          <a:br>
            <a:rPr lang="en-US" sz="1000" kern="1200" dirty="0" smtClean="0"/>
          </a:br>
          <a:r>
            <a:rPr lang="en-US" sz="1000" kern="1200" dirty="0" smtClean="0"/>
            <a:t>conference papers, &amp; letters/editorials/comments/ errata</a:t>
          </a:r>
          <a:endParaRPr lang="en-US" sz="1000" kern="1200" dirty="0"/>
        </a:p>
      </dsp:txBody>
      <dsp:txXfrm>
        <a:off x="956406" y="1430116"/>
        <a:ext cx="1429196" cy="1665730"/>
      </dsp:txXfrm>
    </dsp:sp>
    <dsp:sp modelId="{E24F7647-C0A4-BC47-B0E3-8534B2D8E28E}">
      <dsp:nvSpPr>
        <dsp:cNvPr id="0" name=""/>
        <dsp:cNvSpPr/>
      </dsp:nvSpPr>
      <dsp:spPr>
        <a:xfrm>
          <a:off x="3609" y="1786582"/>
          <a:ext cx="952797" cy="9527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1,781</a:t>
          </a:r>
          <a:endParaRPr lang="en-US" sz="2200" kern="1200" dirty="0"/>
        </a:p>
      </dsp:txBody>
      <dsp:txXfrm>
        <a:off x="3609" y="1786582"/>
        <a:ext cx="952797" cy="952797"/>
      </dsp:txXfrm>
    </dsp:sp>
    <dsp:sp modelId="{0BD38CDE-3119-6B46-9267-D1587D3C73C2}">
      <dsp:nvSpPr>
        <dsp:cNvPr id="0" name=""/>
        <dsp:cNvSpPr/>
      </dsp:nvSpPr>
      <dsp:spPr>
        <a:xfrm>
          <a:off x="2981101" y="1430116"/>
          <a:ext cx="1905595" cy="1665730"/>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smtClean="0"/>
            <a:t>Minus 449 </a:t>
          </a:r>
          <a:r>
            <a:rPr lang="en-US" sz="1000" kern="1200" dirty="0" smtClean="0"/>
            <a:t>biomedical effects/</a:t>
          </a:r>
          <a:br>
            <a:rPr lang="en-US" sz="1000" kern="1200" dirty="0" smtClean="0"/>
          </a:br>
          <a:r>
            <a:rPr lang="en-US" sz="1000" kern="1200" dirty="0" smtClean="0"/>
            <a:t>treatments/ techniques </a:t>
          </a:r>
          <a:endParaRPr lang="en-US" sz="1000" kern="1200" dirty="0"/>
        </a:p>
        <a:p>
          <a:pPr marL="114300" lvl="1" indent="-114300" algn="l" defTabSz="533400">
            <a:lnSpc>
              <a:spcPct val="90000"/>
            </a:lnSpc>
            <a:spcBef>
              <a:spcPct val="0"/>
            </a:spcBef>
            <a:spcAft>
              <a:spcPct val="15000"/>
            </a:spcAft>
            <a:buChar char="••"/>
          </a:pPr>
          <a:r>
            <a:rPr lang="en-US" sz="1200" b="1" kern="1200" dirty="0" smtClean="0"/>
            <a:t>Minus 123 </a:t>
          </a:r>
          <a:r>
            <a:rPr lang="en-US" sz="1000" kern="1200" dirty="0" smtClean="0"/>
            <a:t>not related to cancer care </a:t>
          </a:r>
          <a:endParaRPr lang="en-US" sz="1000" kern="1200" dirty="0"/>
        </a:p>
      </dsp:txBody>
      <dsp:txXfrm>
        <a:off x="3457500" y="1430116"/>
        <a:ext cx="1429196" cy="1665730"/>
      </dsp:txXfrm>
    </dsp:sp>
    <dsp:sp modelId="{38915A9B-1328-9A4B-AA40-31207D062A69}">
      <dsp:nvSpPr>
        <dsp:cNvPr id="0" name=""/>
        <dsp:cNvSpPr/>
      </dsp:nvSpPr>
      <dsp:spPr>
        <a:xfrm>
          <a:off x="2504702" y="1786582"/>
          <a:ext cx="952797" cy="9527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1,644</a:t>
          </a:r>
          <a:endParaRPr lang="en-US" sz="2200" kern="1200" dirty="0"/>
        </a:p>
      </dsp:txBody>
      <dsp:txXfrm>
        <a:off x="2504702" y="1786582"/>
        <a:ext cx="952797" cy="952797"/>
      </dsp:txXfrm>
    </dsp:sp>
    <dsp:sp modelId="{21C8C9C0-FBBC-9C40-AF60-C9F2AAEAD68A}">
      <dsp:nvSpPr>
        <dsp:cNvPr id="0" name=""/>
        <dsp:cNvSpPr/>
      </dsp:nvSpPr>
      <dsp:spPr>
        <a:xfrm>
          <a:off x="5482195" y="1430116"/>
          <a:ext cx="1905595" cy="1665730"/>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l" defTabSz="488950">
            <a:lnSpc>
              <a:spcPct val="90000"/>
            </a:lnSpc>
            <a:spcBef>
              <a:spcPct val="0"/>
            </a:spcBef>
            <a:spcAft>
              <a:spcPct val="35000"/>
            </a:spcAft>
          </a:pPr>
          <a:r>
            <a:rPr lang="en-US" sz="1100" b="1" kern="1200" dirty="0" smtClean="0"/>
            <a:t>Related to cancer care  interventions,  measures </a:t>
          </a:r>
          <a:endParaRPr lang="en-US" sz="1100" b="1" kern="1200" dirty="0"/>
        </a:p>
      </dsp:txBody>
      <dsp:txXfrm>
        <a:off x="5958594" y="1430116"/>
        <a:ext cx="1429196" cy="1665730"/>
      </dsp:txXfrm>
    </dsp:sp>
    <dsp:sp modelId="{F6A66C63-5890-114A-A324-E1E8F42909C4}">
      <dsp:nvSpPr>
        <dsp:cNvPr id="0" name=""/>
        <dsp:cNvSpPr/>
      </dsp:nvSpPr>
      <dsp:spPr>
        <a:xfrm>
          <a:off x="5005796" y="1786582"/>
          <a:ext cx="952797" cy="9527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1,072</a:t>
          </a:r>
          <a:endParaRPr lang="en-US" sz="2200" kern="1200" dirty="0"/>
        </a:p>
      </dsp:txBody>
      <dsp:txXfrm>
        <a:off x="5005796" y="1786582"/>
        <a:ext cx="952797" cy="9527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668DB7-924B-4AA6-A982-D4766E300B37}" type="datetimeFigureOut">
              <a:rPr lang="en-US" smtClean="0"/>
              <a:pPr/>
              <a:t>3/4/2011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221B8C-A423-4F2C-B62A-47EED1112D1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A9416-7B44-4608-B1C3-287771416A73}" type="datetimeFigureOut">
              <a:rPr lang="en-US" smtClean="0"/>
              <a:pPr/>
              <a:t>3/4/2011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16089-21E1-47E6-BCF0-08F6DE88DB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Possible visual for discussion of examples</a:t>
            </a:r>
            <a:r>
              <a:rPr lang="en-US" baseline="0" dirty="0" smtClean="0"/>
              <a:t> of how studies may have multilevel intervention targets and /or multilevel units of measures</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03ECF-8B12-4470-92E6-2EFB23867950}" type="slidenum">
              <a:rPr lang="en-US"/>
              <a:pPr/>
              <a:t>14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Klein and Kozlowski emphasize that team based studies alone can still just be single level studies.</a:t>
            </a:r>
          </a:p>
          <a:p>
            <a:endParaRPr lang="en-US"/>
          </a:p>
          <a:p>
            <a:r>
              <a:rPr lang="en-US"/>
              <a:t>Team models are where “leadership” is important, and we may want to put more emphasis on that than I have in the slides so far.</a:t>
            </a:r>
          </a:p>
          <a:p>
            <a:endParaRPr lang="en-US"/>
          </a:p>
          <a:p>
            <a:r>
              <a:rPr lang="en-US"/>
              <a:t>I think these Klein/Kozlowski ideas are good at this point on models unless they appear earlier somewhere.</a:t>
            </a:r>
          </a:p>
          <a:p>
            <a:endParaRPr lang="en-US"/>
          </a:p>
          <a:p>
            <a:r>
              <a:rPr lang="en-US"/>
              <a:t>We may need more examples and more slides (e.g. one for each of the three K/K proposals).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The introductory paper by </a:t>
            </a:r>
            <a:r>
              <a:rPr lang="en-US" sz="1100" dirty="0" err="1" smtClean="0"/>
              <a:t>Taplin</a:t>
            </a:r>
            <a:r>
              <a:rPr lang="en-US" sz="1100" dirty="0" smtClean="0"/>
              <a:t> and colleagues  has provided a  “call to action” – highlighting the critical role that multilevel intervention studies will play in making future quality improvements across the cancer care continuum.</a:t>
            </a:r>
          </a:p>
          <a:p>
            <a:endParaRPr lang="en-US" sz="1100" dirty="0" smtClean="0"/>
          </a:p>
          <a:p>
            <a:pPr lvl="0"/>
            <a:r>
              <a:rPr lang="en-US" sz="1100" dirty="0" smtClean="0"/>
              <a:t>As detailed in this introductory paper, as well as many other papers in the supplement, multilevel intervention research requires the development and application of multilevel theory, design, and measures.</a:t>
            </a:r>
          </a:p>
          <a:p>
            <a:pPr lvl="0"/>
            <a:endParaRPr lang="en-US" sz="1100" dirty="0" smtClean="0"/>
          </a:p>
          <a:p>
            <a:pPr lvl="0"/>
            <a:r>
              <a:rPr lang="en-US" sz="1100" dirty="0" smtClean="0"/>
              <a:t>As with any intervention research, the </a:t>
            </a:r>
            <a:r>
              <a:rPr lang="en-US" sz="1100" i="1" u="sng" dirty="0" smtClean="0"/>
              <a:t>measurement and analysis approach</a:t>
            </a:r>
            <a:r>
              <a:rPr lang="en-US" sz="1100" dirty="0" smtClean="0"/>
              <a:t> employed for a multilevel intervention study should flow from the intervention objectives (i.e., the levels and predictors targeted) and the theoretical model explicating the hypothesized relationships between potential predictors, mediators, moderators, and outcomes, (both within and across targeted levels).</a:t>
            </a:r>
          </a:p>
        </p:txBody>
      </p:sp>
      <p:sp>
        <p:nvSpPr>
          <p:cNvPr id="4" name="Slide Number Placeholder 3"/>
          <p:cNvSpPr>
            <a:spLocks noGrp="1"/>
          </p:cNvSpPr>
          <p:nvPr>
            <p:ph type="sldNum" sz="quarter" idx="10"/>
          </p:nvPr>
        </p:nvSpPr>
        <p:spPr/>
        <p:txBody>
          <a:bodyPr/>
          <a:lstStyle/>
          <a:p>
            <a:fld id="{8E116089-21E1-47E6-BCF0-08F6DE88DBD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The paper by Cleary and colleagues in this issue deals with </a:t>
            </a:r>
            <a:r>
              <a:rPr lang="en-US" i="1" u="sng" dirty="0" smtClean="0"/>
              <a:t>study design and analysis issues</a:t>
            </a:r>
            <a:r>
              <a:rPr lang="en-US" dirty="0" smtClean="0"/>
              <a:t>  involved in conducting multilevel intervention research. </a:t>
            </a:r>
          </a:p>
          <a:p>
            <a:pPr lvl="0"/>
            <a:endParaRPr lang="en-US" dirty="0" smtClean="0"/>
          </a:p>
          <a:p>
            <a:pPr lvl="0"/>
            <a:r>
              <a:rPr lang="en-US" dirty="0" smtClean="0"/>
              <a:t>The purpose of the current paper is to provide practical guidance on </a:t>
            </a:r>
            <a:r>
              <a:rPr lang="en-US" i="1" u="sng" dirty="0" smtClean="0"/>
              <a:t>measurement issues</a:t>
            </a:r>
            <a:r>
              <a:rPr lang="en-US" dirty="0" smtClean="0"/>
              <a:t> in multilevel intervention research.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1200" dirty="0" smtClean="0"/>
              <a:t>Because we’ve asserted above that the measurement approach used in a study should flow in part from the theoretical model, we will begin with a few details about the theoretical model guiding our work.</a:t>
            </a:r>
          </a:p>
          <a:p>
            <a:pPr lvl="0"/>
            <a:endParaRPr lang="en-US" sz="1200" dirty="0" smtClean="0"/>
          </a:p>
          <a:p>
            <a:pPr lvl="0"/>
            <a:r>
              <a:rPr lang="en-US" sz="1200" dirty="0" smtClean="0"/>
              <a:t>The Socio-ecological model used as a common framework for the papers assembled for this supplement acknowledges that health outcomes result from complex relationships between the characteristics of patients, families, care teams, practice settings, community environments, and both state and national health policy environments. </a:t>
            </a:r>
          </a:p>
          <a:p>
            <a:pPr lvl="0"/>
            <a:endParaRPr lang="en-US" sz="1200" dirty="0" smtClean="0"/>
          </a:p>
          <a:p>
            <a:pPr lvl="0"/>
            <a:r>
              <a:rPr lang="en-US" sz="1200" dirty="0" smtClean="0">
                <a:solidFill>
                  <a:srgbClr val="FF0000"/>
                </a:solidFill>
              </a:rPr>
              <a:t>Description of example measures at each/some levels?</a:t>
            </a:r>
          </a:p>
          <a:p>
            <a:pPr lvl="0"/>
            <a:endParaRPr lang="en-US" sz="1200" dirty="0" smtClean="0">
              <a:solidFill>
                <a:srgbClr val="FF0000"/>
              </a:solidFill>
            </a:endParaRPr>
          </a:p>
          <a:p>
            <a:pPr lvl="0"/>
            <a:r>
              <a:rPr lang="en-US" sz="1200" dirty="0" smtClean="0"/>
              <a:t>Developing and evaluating interventions that attempt to manipulate and measure the complex interplay between three or more of these various levels, (which is how this group of papers has defined “multilevel intervention”), is complex work.</a:t>
            </a:r>
          </a:p>
          <a:p>
            <a:pPr lvl="0"/>
            <a:endParaRPr lang="en-US" sz="1200" dirty="0" smtClean="0"/>
          </a:p>
          <a:p>
            <a:pPr lvl="0"/>
            <a:r>
              <a:rPr lang="en-US" sz="1200" dirty="0" smtClean="0"/>
              <a:t>The complexity of multilevel intervention research is magnified in a decentralized healthcare system such as the United States’, where many individuals receive care from multiple health care organizations, each with different local policies, resources, practice standards, and cultural norms.</a:t>
            </a:r>
          </a:p>
          <a:p>
            <a:pPr lvl="0"/>
            <a:endParaRPr lang="en-US" sz="1200" dirty="0" smtClean="0"/>
          </a:p>
          <a:p>
            <a:pPr lvl="0"/>
            <a:r>
              <a:rPr lang="en-US" sz="1200" dirty="0" smtClean="0"/>
              <a:t>Perhaps in part due to this complexity, there is a striking paucity of research evaluating interventions targeting more than one level across the cancer care continuum. </a:t>
            </a:r>
          </a:p>
          <a:p>
            <a:pPr lvl="0"/>
            <a:endParaRPr lang="en-US" sz="1200" dirty="0" smtClean="0"/>
          </a:p>
          <a:p>
            <a:pPr lvl="0"/>
            <a:r>
              <a:rPr lang="en-US" sz="1200" dirty="0" smtClean="0"/>
              <a:t>Further, even the few prior studies that have evaluated multilevel interventions have not all employed multilevel measurement approaches.</a:t>
            </a:r>
          </a:p>
          <a:p>
            <a:pPr lvl="0"/>
            <a:endParaRPr lang="en-US" sz="1200" dirty="0" smtClean="0"/>
          </a:p>
          <a:p>
            <a:pPr lvl="0"/>
            <a:r>
              <a:rPr lang="en-US" sz="1200" dirty="0" smtClean="0"/>
              <a:t>Given the dearth of prior research on multilevel interventions generally, and the use of multilevel measures specifically, our paper focuses more on what should be than has been done in this area.</a:t>
            </a:r>
          </a:p>
          <a:p>
            <a:r>
              <a:rPr lang="en-US" sz="1200" dirty="0" smtClean="0"/>
              <a:t> </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Possible visual to use</a:t>
            </a:r>
            <a:r>
              <a:rPr lang="en-US" baseline="0" dirty="0" smtClean="0"/>
              <a:t> when explaining different types of models (homologous vs. cross-level, vs. single level)</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One of the things that is important to appreciate and understand in conducting multilevel intervention research is the fact that there can be multiple levels of interventions (in terms of targets) as well as measures (in terms of outcomes, mediators, moderators, and confounders).   </a:t>
            </a:r>
          </a:p>
          <a:p>
            <a:endParaRPr lang="en-US" dirty="0" smtClean="0"/>
          </a:p>
          <a:p>
            <a:r>
              <a:rPr lang="en-US" dirty="0" smtClean="0"/>
              <a:t>The vast majority of prior cancer care interventions target the single level of the patient and only include measures at that same level.  A few target a single intervention level but include measures at multiple levels, and some target multiple levels but only examine measures at a single level. However, very few include both multilevel intervention targets and measures. </a:t>
            </a:r>
          </a:p>
          <a:p>
            <a:endParaRPr lang="en-US" dirty="0" smtClean="0"/>
          </a:p>
          <a:p>
            <a:r>
              <a:rPr lang="en-US" dirty="0" smtClean="0"/>
              <a:t>This table illustrates some of these distinctions, using screening promotion as a hypothetical example.</a:t>
            </a:r>
          </a:p>
          <a:p>
            <a:endParaRPr lang="en-US" dirty="0" smtClean="0"/>
          </a:p>
          <a:p>
            <a:r>
              <a:rPr lang="en-US" dirty="0" smtClean="0"/>
              <a:t>An example of a single level screening promotion intervention based on single level measures would be a patient directed reminder intervention implemented in a single practice setting examining screening adherence as the dependent variable and patient demographics, attitudes, and behaviors (such as scheduling an appointment for a screening procedure) as independent measures. </a:t>
            </a:r>
          </a:p>
          <a:p>
            <a:endParaRPr lang="en-US" dirty="0" smtClean="0"/>
          </a:p>
          <a:p>
            <a:r>
              <a:rPr lang="en-US" dirty="0" smtClean="0"/>
              <a:t>If this same study design was modified so that the intervention was implemented in multiple practice settings and measures  of practice setting characteristics (such as baseline screening rates and organizational complexity) were added as stratifying variables or confounders, this would be a single level intervention study using multilevel measures.</a:t>
            </a:r>
          </a:p>
          <a:p>
            <a:endParaRPr lang="en-US" dirty="0" smtClean="0"/>
          </a:p>
          <a:p>
            <a:r>
              <a:rPr lang="en-US" dirty="0" smtClean="0"/>
              <a:t>If you changed the intervention to target multiple levels by adding a provider education piece and a clinical reminder, but only examined patient level outcomes and independent measures, this would be a multilevel intervention with single level measures.  </a:t>
            </a:r>
          </a:p>
          <a:p>
            <a:endParaRPr lang="en-US" dirty="0" smtClean="0"/>
          </a:p>
          <a:p>
            <a:r>
              <a:rPr lang="en-US" dirty="0" smtClean="0"/>
              <a:t>The most complex design would be a multilevel intervention with multilevel measures that explored the associations within and across levels.  For example, in addition to an intervention targeting the patient, provider, and organizational level, you could have dependent and independent measures at the patient, provider, and organizational level, and explore the extent to which the intervention effect on patient and provider behaviors varied across practice characteristics such as baseline screening rates and organizational complexity.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116089-21E1-47E6-BCF0-08F6DE88DBD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1"/>
          <p:cNvPicPr>
            <a:picLocks noChangeAspect="1" noChangeArrowheads="1"/>
          </p:cNvPicPr>
          <p:nvPr userDrawn="1"/>
        </p:nvPicPr>
        <p:blipFill>
          <a:blip r:embed="rId2" cstate="print"/>
          <a:srcRect/>
          <a:stretch>
            <a:fillRect/>
          </a:stretch>
        </p:blipFill>
        <p:spPr bwMode="auto">
          <a:xfrm>
            <a:off x="-1" y="0"/>
            <a:ext cx="1936645"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11"/>
          <p:cNvPicPr>
            <a:picLocks noChangeAspect="1" noChangeArrowheads="1"/>
          </p:cNvPicPr>
          <p:nvPr userDrawn="1"/>
        </p:nvPicPr>
        <p:blipFill>
          <a:blip r:embed="rId2" cstate="print"/>
          <a:srcRect/>
          <a:stretch>
            <a:fillRect/>
          </a:stretch>
        </p:blipFill>
        <p:spPr bwMode="auto">
          <a:xfrm>
            <a:off x="-1" y="0"/>
            <a:ext cx="1936645" cy="6858000"/>
          </a:xfrm>
          <a:prstGeom prst="rect">
            <a:avLst/>
          </a:prstGeom>
          <a:noFill/>
          <a:ln w="9525">
            <a:noFill/>
            <a:miter lim="800000"/>
            <a:headEnd/>
            <a:tailEnd/>
          </a:ln>
        </p:spPr>
      </p:pic>
      <p:sp>
        <p:nvSpPr>
          <p:cNvPr id="2" name="Title 1"/>
          <p:cNvSpPr>
            <a:spLocks noGrp="1"/>
          </p:cNvSpPr>
          <p:nvPr>
            <p:ph type="title"/>
          </p:nvPr>
        </p:nvSpPr>
        <p:spPr>
          <a:xfrm>
            <a:off x="1295400" y="274638"/>
            <a:ext cx="73914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295400" y="1600200"/>
            <a:ext cx="73914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169BE4-7965-4527-A1A2-289D565CC582}"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169BE4-7965-4527-A1A2-289D565CC582}" type="datetimeFigureOut">
              <a:rPr lang="en-US" smtClean="0"/>
              <a:pPr/>
              <a:t>3/4/2011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169BE4-7965-4527-A1A2-289D565CC582}" type="datetimeFigureOut">
              <a:rPr lang="en-US" smtClean="0"/>
              <a:pPr/>
              <a:t>3/4/2011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69BE4-7965-4527-A1A2-289D565CC582}" type="datetimeFigureOut">
              <a:rPr lang="en-US" smtClean="0"/>
              <a:pPr/>
              <a:t>3/4/2011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69BE4-7965-4527-A1A2-289D565CC582}"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69BE4-7965-4527-A1A2-289D565CC582}"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9BE4-7965-4527-A1A2-289D565CC582}" type="datetimeFigureOut">
              <a:rPr lang="en-US" smtClean="0"/>
              <a:pPr/>
              <a:t>3/4/2011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88166-07D3-4590-A1C4-2B6FF8C82C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Multilevel Interventions: Measurement and Measures</a:t>
            </a:r>
            <a:endParaRPr lang="en-US" dirty="0"/>
          </a:p>
        </p:txBody>
      </p:sp>
      <p:sp>
        <p:nvSpPr>
          <p:cNvPr id="7" name="Subtitle 6"/>
          <p:cNvSpPr>
            <a:spLocks noGrp="1"/>
          </p:cNvSpPr>
          <p:nvPr>
            <p:ph type="subTitle" idx="1"/>
          </p:nvPr>
        </p:nvSpPr>
        <p:spPr/>
        <p:txBody>
          <a:bodyPr>
            <a:noAutofit/>
          </a:bodyPr>
          <a:lstStyle/>
          <a:p>
            <a:pPr>
              <a:spcBef>
                <a:spcPts val="0"/>
              </a:spcBef>
            </a:pPr>
            <a:r>
              <a:rPr lang="en-US" sz="1400" dirty="0" smtClean="0"/>
              <a:t>Martin P. Charns</a:t>
            </a:r>
          </a:p>
          <a:p>
            <a:pPr>
              <a:spcBef>
                <a:spcPts val="0"/>
              </a:spcBef>
            </a:pPr>
            <a:r>
              <a:rPr lang="en-US" sz="1400" dirty="0" smtClean="0"/>
              <a:t>Mary K. Foster</a:t>
            </a:r>
          </a:p>
          <a:p>
            <a:pPr>
              <a:spcBef>
                <a:spcPts val="0"/>
              </a:spcBef>
            </a:pPr>
            <a:r>
              <a:rPr lang="en-US" sz="1400" dirty="0" smtClean="0"/>
              <a:t>Elaine C. Alligood</a:t>
            </a:r>
          </a:p>
          <a:p>
            <a:pPr>
              <a:spcBef>
                <a:spcPts val="0"/>
              </a:spcBef>
            </a:pPr>
            <a:r>
              <a:rPr lang="en-US" sz="1400" dirty="0" smtClean="0"/>
              <a:t>Justin K. Benzer</a:t>
            </a:r>
          </a:p>
          <a:p>
            <a:pPr>
              <a:spcBef>
                <a:spcPts val="0"/>
              </a:spcBef>
            </a:pPr>
            <a:r>
              <a:rPr lang="en-US" sz="1400" dirty="0" smtClean="0"/>
              <a:t>James F. Burgess</a:t>
            </a:r>
          </a:p>
          <a:p>
            <a:pPr>
              <a:spcBef>
                <a:spcPts val="0"/>
              </a:spcBef>
            </a:pPr>
            <a:r>
              <a:rPr lang="en-US" sz="1400" dirty="0" smtClean="0"/>
              <a:t>Allison Burness</a:t>
            </a:r>
          </a:p>
          <a:p>
            <a:pPr>
              <a:spcBef>
                <a:spcPts val="0"/>
              </a:spcBef>
            </a:pPr>
            <a:r>
              <a:rPr lang="en-US" sz="1400" dirty="0" smtClean="0"/>
              <a:t>Donna Li</a:t>
            </a:r>
          </a:p>
          <a:p>
            <a:pPr>
              <a:spcBef>
                <a:spcPts val="0"/>
              </a:spcBef>
            </a:pPr>
            <a:r>
              <a:rPr lang="en-US" sz="1400" dirty="0" smtClean="0"/>
              <a:t>Nathalie M. Mcintosh</a:t>
            </a:r>
          </a:p>
          <a:p>
            <a:pPr>
              <a:spcBef>
                <a:spcPts val="0"/>
              </a:spcBef>
            </a:pPr>
            <a:r>
              <a:rPr lang="en-US" sz="1400" dirty="0" smtClean="0"/>
              <a:t>Melissa R. Partin</a:t>
            </a:r>
          </a:p>
          <a:p>
            <a:pPr>
              <a:spcBef>
                <a:spcPts val="0"/>
              </a:spcBef>
            </a:pPr>
            <a:r>
              <a:rPr lang="en-US" sz="1400" dirty="0" smtClean="0"/>
              <a:t>Steven B. Clauser</a:t>
            </a:r>
          </a:p>
          <a:p>
            <a:pPr>
              <a:spcBef>
                <a:spcPts val="0"/>
              </a:spcBef>
            </a:pPr>
            <a:endParaRPr lang="en-US" sz="1400" dirty="0" smtClean="0"/>
          </a:p>
          <a:p>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Level by Unit of Measure</a:t>
            </a:r>
            <a:endParaRPr lang="en-US" b="1" dirty="0"/>
          </a:p>
        </p:txBody>
      </p:sp>
      <p:graphicFrame>
        <p:nvGraphicFramePr>
          <p:cNvPr id="4" name="Chart 3"/>
          <p:cNvGraphicFramePr/>
          <p:nvPr/>
        </p:nvGraphicFramePr>
        <p:xfrm>
          <a:off x="1524000" y="1600200"/>
          <a:ext cx="6934200" cy="4724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Recap</a:t>
            </a:r>
            <a:endParaRPr lang="en-US" b="1" dirty="0"/>
          </a:p>
        </p:txBody>
      </p:sp>
      <p:sp>
        <p:nvSpPr>
          <p:cNvPr id="10" name="TextBox 9"/>
          <p:cNvSpPr txBox="1"/>
          <p:nvPr/>
        </p:nvSpPr>
        <p:spPr>
          <a:xfrm>
            <a:off x="1447800" y="5486400"/>
            <a:ext cx="7010400" cy="1200329"/>
          </a:xfrm>
          <a:prstGeom prst="rect">
            <a:avLst/>
          </a:prstGeom>
          <a:noFill/>
        </p:spPr>
        <p:txBody>
          <a:bodyPr wrap="square" rtlCol="0">
            <a:spAutoFit/>
          </a:bodyPr>
          <a:lstStyle/>
          <a:p>
            <a:r>
              <a:rPr lang="en-US" dirty="0" smtClean="0"/>
              <a:t>Caution:  </a:t>
            </a:r>
          </a:p>
          <a:p>
            <a:r>
              <a:rPr lang="en-US" dirty="0" smtClean="0"/>
              <a:t>Don’t mistake a multi-component intervention or multi-arm trial for a multilevel intervention</a:t>
            </a:r>
          </a:p>
          <a:p>
            <a:r>
              <a:rPr lang="en-US" dirty="0" smtClean="0"/>
              <a:t>Don’t mistake setting for an intervention target</a:t>
            </a:r>
            <a:endParaRPr lang="en-US" dirty="0"/>
          </a:p>
        </p:txBody>
      </p:sp>
      <p:sp>
        <p:nvSpPr>
          <p:cNvPr id="14" name="Content Placeholder 13"/>
          <p:cNvSpPr>
            <a:spLocks noGrp="1"/>
          </p:cNvSpPr>
          <p:nvPr>
            <p:ph idx="1"/>
          </p:nvPr>
        </p:nvSpPr>
        <p:spPr>
          <a:xfrm>
            <a:off x="1371600" y="1524000"/>
            <a:ext cx="7315200" cy="3962400"/>
          </a:xfrm>
        </p:spPr>
        <p:txBody>
          <a:bodyPr>
            <a:normAutofit fontScale="92500" lnSpcReduction="10000"/>
          </a:bodyPr>
          <a:lstStyle/>
          <a:p>
            <a:r>
              <a:rPr lang="en-US" dirty="0" smtClean="0"/>
              <a:t>Of 1,152 articles reviewed, fewer than 25% were multilevel </a:t>
            </a:r>
            <a:r>
              <a:rPr lang="en-US" sz="1400" dirty="0" smtClean="0"/>
              <a:t>(intervention studies, essays, review, models, qualitative, measures development, etc.)</a:t>
            </a:r>
          </a:p>
          <a:p>
            <a:r>
              <a:rPr lang="en-US" dirty="0" smtClean="0"/>
              <a:t>Of 356 intervention studies reviewed, fewer than 20% were multilevel</a:t>
            </a:r>
          </a:p>
          <a:p>
            <a:r>
              <a:rPr lang="en-US" dirty="0" smtClean="0"/>
              <a:t>The most common type of multilevel study:</a:t>
            </a:r>
          </a:p>
          <a:p>
            <a:pPr lvl="1"/>
            <a:r>
              <a:rPr lang="en-US" dirty="0" smtClean="0"/>
              <a:t>Whether considering intervention target or unit of analysis</a:t>
            </a:r>
          </a:p>
          <a:p>
            <a:pPr lvl="1"/>
            <a:r>
              <a:rPr lang="en-US" dirty="0" smtClean="0"/>
              <a:t>Involves patient and caregiver </a:t>
            </a:r>
            <a:r>
              <a:rPr lang="en-US" sz="1647" dirty="0" smtClean="0"/>
              <a:t>(both at the individual level of analysis)</a:t>
            </a:r>
          </a:p>
          <a:p>
            <a:pPr lvl="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Discussion</a:t>
            </a:r>
          </a:p>
        </p:txBody>
      </p:sp>
      <p:sp>
        <p:nvSpPr>
          <p:cNvPr id="3075" name="Rectangle 3"/>
          <p:cNvSpPr>
            <a:spLocks noGrp="1" noChangeArrowheads="1"/>
          </p:cNvSpPr>
          <p:nvPr>
            <p:ph type="body" idx="1"/>
          </p:nvPr>
        </p:nvSpPr>
        <p:spPr/>
        <p:txBody>
          <a:bodyPr>
            <a:normAutofit lnSpcReduction="10000"/>
          </a:bodyPr>
          <a:lstStyle/>
          <a:p>
            <a:pPr>
              <a:lnSpc>
                <a:spcPct val="90000"/>
              </a:lnSpc>
            </a:pPr>
            <a:r>
              <a:rPr lang="en-US" dirty="0"/>
              <a:t>More </a:t>
            </a:r>
            <a:r>
              <a:rPr lang="en-US" dirty="0" smtClean="0"/>
              <a:t>multilevel </a:t>
            </a:r>
            <a:r>
              <a:rPr lang="en-US" dirty="0"/>
              <a:t>model investigation is </a:t>
            </a:r>
            <a:r>
              <a:rPr lang="en-US" dirty="0" smtClean="0"/>
              <a:t>needed, and structured </a:t>
            </a:r>
            <a:r>
              <a:rPr lang="en-US" dirty="0"/>
              <a:t>literature reviews are an important tool</a:t>
            </a:r>
          </a:p>
          <a:p>
            <a:pPr>
              <a:lnSpc>
                <a:spcPct val="90000"/>
              </a:lnSpc>
            </a:pPr>
            <a:r>
              <a:rPr lang="en-US" dirty="0"/>
              <a:t>Focus on existing measures </a:t>
            </a:r>
            <a:r>
              <a:rPr lang="en-US" dirty="0" smtClean="0"/>
              <a:t>and gaps </a:t>
            </a:r>
            <a:r>
              <a:rPr lang="en-US" dirty="0"/>
              <a:t>to be filled in further research</a:t>
            </a:r>
          </a:p>
          <a:p>
            <a:pPr>
              <a:lnSpc>
                <a:spcPct val="90000"/>
              </a:lnSpc>
            </a:pPr>
            <a:r>
              <a:rPr lang="en-US" dirty="0"/>
              <a:t>Focus on </a:t>
            </a:r>
            <a:r>
              <a:rPr lang="en-US" dirty="0" smtClean="0"/>
              <a:t>multilevel </a:t>
            </a:r>
            <a:r>
              <a:rPr lang="en-US" dirty="0"/>
              <a:t>investigation offers opportunities to extend levels considered</a:t>
            </a:r>
          </a:p>
          <a:p>
            <a:pPr>
              <a:lnSpc>
                <a:spcPct val="90000"/>
              </a:lnSpc>
            </a:pPr>
            <a:r>
              <a:rPr lang="en-US" dirty="0"/>
              <a:t>Importance of detailed </a:t>
            </a:r>
            <a:r>
              <a:rPr lang="en-US" dirty="0" smtClean="0"/>
              <a:t>and well-developed </a:t>
            </a:r>
            <a:r>
              <a:rPr lang="en-US" dirty="0"/>
              <a:t>theory as a basis for careful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52600" y="76200"/>
            <a:ext cx="7391400" cy="1143000"/>
          </a:xfrm>
        </p:spPr>
        <p:txBody>
          <a:bodyPr/>
          <a:lstStyle/>
          <a:p>
            <a:r>
              <a:rPr lang="en-US" dirty="0" smtClean="0"/>
              <a:t>Organizational </a:t>
            </a:r>
            <a:r>
              <a:rPr lang="en-US" dirty="0"/>
              <a:t>Level Measures</a:t>
            </a:r>
          </a:p>
        </p:txBody>
      </p:sp>
      <p:sp>
        <p:nvSpPr>
          <p:cNvPr id="9219" name="Rectangle 3"/>
          <p:cNvSpPr>
            <a:spLocks noGrp="1" noChangeArrowheads="1"/>
          </p:cNvSpPr>
          <p:nvPr>
            <p:ph type="body" idx="1"/>
          </p:nvPr>
        </p:nvSpPr>
        <p:spPr/>
        <p:txBody>
          <a:bodyPr>
            <a:normAutofit/>
          </a:bodyPr>
          <a:lstStyle/>
          <a:p>
            <a:r>
              <a:rPr lang="en-US" sz="2800" dirty="0"/>
              <a:t>In </a:t>
            </a:r>
            <a:r>
              <a:rPr lang="en-US" sz="2800" dirty="0" smtClean="0"/>
              <a:t>health care </a:t>
            </a:r>
            <a:r>
              <a:rPr lang="en-US" sz="2800" dirty="0"/>
              <a:t>systems, particular organizational level measures may be especially important in effectiveness, implementation and sustainability</a:t>
            </a:r>
          </a:p>
          <a:p>
            <a:pPr lvl="1"/>
            <a:r>
              <a:rPr lang="en-US" sz="2400" dirty="0"/>
              <a:t>Leadership, culture, quality, non-financial incentives are important examples</a:t>
            </a:r>
          </a:p>
          <a:p>
            <a:r>
              <a:rPr lang="en-US" sz="2800" dirty="0"/>
              <a:t>Interactions across levels may be especially important in the continuum of cancer care to extend </a:t>
            </a:r>
            <a:r>
              <a:rPr lang="en-US" sz="2800" dirty="0" smtClean="0"/>
              <a:t>multilevel </a:t>
            </a:r>
            <a:r>
              <a:rPr lang="en-US" sz="2800" dirty="0"/>
              <a:t>modeling beyond </a:t>
            </a:r>
            <a:r>
              <a:rPr lang="en-US" sz="2800" dirty="0" smtClean="0"/>
              <a:t>provider/patient </a:t>
            </a:r>
            <a:r>
              <a:rPr lang="en-US" sz="2800" dirty="0"/>
              <a:t>interactions into organizations</a:t>
            </a: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52600" y="76200"/>
            <a:ext cx="7391400" cy="1143000"/>
          </a:xfrm>
        </p:spPr>
        <p:txBody>
          <a:bodyPr>
            <a:normAutofit fontScale="90000"/>
          </a:bodyPr>
          <a:lstStyle/>
          <a:p>
            <a:r>
              <a:rPr lang="en-US" sz="4000" dirty="0"/>
              <a:t>Methods for Extending Studies </a:t>
            </a:r>
            <a:r>
              <a:rPr lang="en-US" sz="4000" dirty="0" smtClean="0"/>
              <a:t>Toward </a:t>
            </a:r>
            <a:r>
              <a:rPr lang="en-US" sz="4000" dirty="0"/>
              <a:t>True Multilevel Analysis</a:t>
            </a:r>
          </a:p>
        </p:txBody>
      </p:sp>
      <p:sp>
        <p:nvSpPr>
          <p:cNvPr id="6147" name="Rectangle 3"/>
          <p:cNvSpPr>
            <a:spLocks noGrp="1" noChangeArrowheads="1"/>
          </p:cNvSpPr>
          <p:nvPr>
            <p:ph type="body" idx="1"/>
          </p:nvPr>
        </p:nvSpPr>
        <p:spPr/>
        <p:txBody>
          <a:bodyPr>
            <a:normAutofit lnSpcReduction="10000"/>
          </a:bodyPr>
          <a:lstStyle/>
          <a:p>
            <a:pPr>
              <a:lnSpc>
                <a:spcPct val="90000"/>
              </a:lnSpc>
            </a:pPr>
            <a:r>
              <a:rPr lang="en-US" sz="2800" dirty="0" smtClean="0"/>
              <a:t>Team-level </a:t>
            </a:r>
            <a:r>
              <a:rPr lang="en-US" sz="2800" dirty="0"/>
              <a:t>models: specifying global, shared, or configurations of team constructs or to other higher aggregations (e.g</a:t>
            </a:r>
            <a:r>
              <a:rPr lang="en-US" sz="2800" dirty="0" smtClean="0"/>
              <a:t>., </a:t>
            </a:r>
            <a:r>
              <a:rPr lang="en-US" sz="2800" dirty="0"/>
              <a:t>networks or systems)</a:t>
            </a:r>
          </a:p>
          <a:p>
            <a:pPr>
              <a:lnSpc>
                <a:spcPct val="90000"/>
              </a:lnSpc>
            </a:pPr>
            <a:r>
              <a:rPr lang="en-US" sz="2800" dirty="0" smtClean="0"/>
              <a:t>Cross-level </a:t>
            </a:r>
            <a:r>
              <a:rPr lang="en-US" sz="2800" dirty="0"/>
              <a:t>models: specifying how interventions (typically at higher levels) affect outcomes (e.g</a:t>
            </a:r>
            <a:r>
              <a:rPr lang="en-US" sz="2800" dirty="0" smtClean="0"/>
              <a:t>., </a:t>
            </a:r>
            <a:r>
              <a:rPr lang="en-US" sz="2800" dirty="0"/>
              <a:t>at individual levels)</a:t>
            </a:r>
          </a:p>
          <a:p>
            <a:pPr>
              <a:lnSpc>
                <a:spcPct val="90000"/>
              </a:lnSpc>
            </a:pPr>
            <a:r>
              <a:rPr lang="en-US" sz="2800" dirty="0"/>
              <a:t>Homologous multilevel models: specifying how relationships between interventions </a:t>
            </a:r>
            <a:r>
              <a:rPr lang="en-US" sz="2800" dirty="0" smtClean="0"/>
              <a:t>and outcomes </a:t>
            </a:r>
            <a:r>
              <a:rPr lang="en-US" sz="2800" dirty="0"/>
              <a:t>might hold at multiple levels of analysis (e.g</a:t>
            </a:r>
            <a:r>
              <a:rPr lang="en-US" sz="2800" dirty="0" smtClean="0"/>
              <a:t>., </a:t>
            </a:r>
            <a:r>
              <a:rPr lang="en-US" sz="2800" dirty="0"/>
              <a:t>for interventions at both provider </a:t>
            </a:r>
            <a:r>
              <a:rPr lang="en-US" sz="2800" dirty="0" smtClean="0"/>
              <a:t>and </a:t>
            </a:r>
            <a:r>
              <a:rPr lang="en-US" sz="2800" dirty="0"/>
              <a:t>team levels)</a:t>
            </a:r>
          </a:p>
          <a:p>
            <a:pPr>
              <a:lnSpc>
                <a:spcPct val="90000"/>
              </a:lnSpc>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Questions</a:t>
            </a:r>
            <a:endParaRPr lang="en-US" dirty="0"/>
          </a:p>
        </p:txBody>
      </p:sp>
      <p:sp>
        <p:nvSpPr>
          <p:cNvPr id="11267" name="Rectangle 3"/>
          <p:cNvSpPr>
            <a:spLocks noGrp="1" noChangeArrowheads="1"/>
          </p:cNvSpPr>
          <p:nvPr>
            <p:ph type="body" idx="1"/>
          </p:nvPr>
        </p:nvSpPr>
        <p:spPr/>
        <p:txBody>
          <a:bodyPr>
            <a:normAutofit fontScale="70000" lnSpcReduction="20000"/>
          </a:bodyPr>
          <a:lstStyle/>
          <a:p>
            <a:pPr lvl="0"/>
            <a:r>
              <a:rPr lang="en-US" dirty="0" smtClean="0"/>
              <a:t>What are barriers to developing ML interventions and measures? </a:t>
            </a:r>
          </a:p>
          <a:p>
            <a:pPr lvl="0"/>
            <a:r>
              <a:rPr lang="en-US" dirty="0" smtClean="0"/>
              <a:t>Can ML models be used  in the context of RCTs to address measurement issues? </a:t>
            </a:r>
          </a:p>
          <a:p>
            <a:pPr lvl="0"/>
            <a:r>
              <a:rPr lang="en-US" dirty="0" smtClean="0"/>
              <a:t>Can ML models be used with research designs other than RCTs to address measurement issues?</a:t>
            </a:r>
          </a:p>
          <a:p>
            <a:pPr lvl="0"/>
            <a:r>
              <a:rPr lang="en-US" dirty="0" smtClean="0"/>
              <a:t>What theoretical/conceptual frameworks are helpful for conceptualizing ML research and developing appropriate measures?</a:t>
            </a:r>
          </a:p>
          <a:p>
            <a:pPr lvl="1"/>
            <a:r>
              <a:rPr lang="en-US" dirty="0" smtClean="0"/>
              <a:t>What models/measures include focus on </a:t>
            </a:r>
            <a:r>
              <a:rPr lang="en-US" smtClean="0"/>
              <a:t>groups or </a:t>
            </a:r>
            <a:r>
              <a:rPr lang="en-US" dirty="0" smtClean="0"/>
              <a:t>organizations? </a:t>
            </a:r>
          </a:p>
          <a:p>
            <a:pPr lvl="1"/>
            <a:r>
              <a:rPr lang="en-US" dirty="0" smtClean="0"/>
              <a:t>What models/measures address interactions across levels?</a:t>
            </a:r>
          </a:p>
          <a:p>
            <a:pPr lvl="0"/>
            <a:r>
              <a:rPr lang="en-US" dirty="0" smtClean="0"/>
              <a:t>What models/measures address sustainability of interventions? </a:t>
            </a:r>
          </a:p>
          <a:p>
            <a:pPr>
              <a:lnSpc>
                <a:spcPct val="90000"/>
              </a:lnSpc>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a:bodyPr>
          <a:lstStyle/>
          <a:p>
            <a:r>
              <a:rPr lang="en-US" dirty="0" smtClean="0"/>
              <a:t>The “call to action”</a:t>
            </a:r>
          </a:p>
          <a:p>
            <a:r>
              <a:rPr lang="en-US" dirty="0" smtClean="0"/>
              <a:t>Multilevel intervention research requires multilevel theory, design, measures</a:t>
            </a:r>
          </a:p>
          <a:p>
            <a:r>
              <a:rPr lang="en-US" dirty="0" smtClean="0"/>
              <a:t>Measurement and analysis approach flows from</a:t>
            </a:r>
          </a:p>
          <a:p>
            <a:pPr lvl="1"/>
            <a:r>
              <a:rPr lang="en-US" dirty="0" smtClean="0"/>
              <a:t>Intervention objectives</a:t>
            </a:r>
          </a:p>
          <a:p>
            <a:pPr lvl="1"/>
            <a:r>
              <a:rPr lang="en-US" dirty="0" smtClean="0"/>
              <a:t>Theoretical model</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Provide practical guidance on measurement issues in multilevel intervention research in order to advance the state of the science in this area</a:t>
            </a:r>
          </a:p>
          <a:p>
            <a:pPr lvl="1"/>
            <a:r>
              <a:rPr lang="en-US" dirty="0" smtClean="0"/>
              <a:t>Identify gaps in the literature</a:t>
            </a:r>
          </a:p>
          <a:p>
            <a:pPr lvl="1"/>
            <a:r>
              <a:rPr lang="en-US" dirty="0" smtClean="0"/>
              <a:t>Recommend how to address those gaps</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76200"/>
            <a:ext cx="7391400" cy="1143000"/>
          </a:xfrm>
        </p:spPr>
        <p:txBody>
          <a:bodyPr>
            <a:normAutofit/>
          </a:bodyPr>
          <a:lstStyle/>
          <a:p>
            <a:r>
              <a:rPr lang="en-US" dirty="0" smtClean="0"/>
              <a:t>Socio-Ecological Model</a:t>
            </a:r>
          </a:p>
        </p:txBody>
      </p:sp>
      <p:pic>
        <p:nvPicPr>
          <p:cNvPr id="3075" name="Content Placeholder 3" descr="Onion 6_28_10.png"/>
          <p:cNvPicPr>
            <a:picLocks noGrp="1"/>
          </p:cNvPicPr>
          <p:nvPr>
            <p:ph idx="1"/>
          </p:nvPr>
        </p:nvPicPr>
        <p:blipFill>
          <a:blip r:embed="rId3" cstate="print"/>
          <a:srcRect/>
          <a:stretch>
            <a:fillRect/>
          </a:stretch>
        </p:blipFill>
        <p:spPr>
          <a:xfrm>
            <a:off x="1905000" y="1295400"/>
            <a:ext cx="7086600" cy="5181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28"/>
          <p:cNvSpPr>
            <a:spLocks noGrp="1"/>
          </p:cNvSpPr>
          <p:nvPr>
            <p:ph type="title"/>
          </p:nvPr>
        </p:nvSpPr>
        <p:spPr>
          <a:xfrm>
            <a:off x="457200" y="152400"/>
            <a:ext cx="8229600" cy="1143000"/>
          </a:xfrm>
        </p:spPr>
        <p:txBody>
          <a:bodyPr/>
          <a:lstStyle/>
          <a:p>
            <a:r>
              <a:rPr lang="en-US" dirty="0" smtClean="0"/>
              <a:t>Systems Approach To Interventions</a:t>
            </a:r>
            <a:endParaRPr lang="en-US" dirty="0"/>
          </a:p>
        </p:txBody>
      </p:sp>
      <p:grpSp>
        <p:nvGrpSpPr>
          <p:cNvPr id="2" name="Group 99"/>
          <p:cNvGrpSpPr/>
          <p:nvPr/>
        </p:nvGrpSpPr>
        <p:grpSpPr>
          <a:xfrm>
            <a:off x="609600" y="1295400"/>
            <a:ext cx="8001000" cy="5276910"/>
            <a:chOff x="685800" y="1504890"/>
            <a:chExt cx="8001000" cy="5276910"/>
          </a:xfrm>
        </p:grpSpPr>
        <p:grpSp>
          <p:nvGrpSpPr>
            <p:cNvPr id="3" name="Group 31"/>
            <p:cNvGrpSpPr>
              <a:grpSpLocks noChangeAspect="1"/>
            </p:cNvGrpSpPr>
            <p:nvPr/>
          </p:nvGrpSpPr>
          <p:grpSpPr>
            <a:xfrm rot="18959206">
              <a:off x="6902342" y="3087351"/>
              <a:ext cx="1727134" cy="1703018"/>
              <a:chOff x="990600" y="1752600"/>
              <a:chExt cx="2009255" cy="1981200"/>
            </a:xfrm>
          </p:grpSpPr>
          <p:sp>
            <p:nvSpPr>
              <p:cNvPr id="33" name="Oval 32"/>
              <p:cNvSpPr/>
              <p:nvPr/>
            </p:nvSpPr>
            <p:spPr>
              <a:xfrm>
                <a:off x="990600" y="2514600"/>
                <a:ext cx="1143000" cy="457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5400000">
                <a:off x="1409700" y="2095500"/>
                <a:ext cx="1143000" cy="457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5400000">
                <a:off x="1409700" y="2933700"/>
                <a:ext cx="1143000" cy="457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828800" y="2514600"/>
                <a:ext cx="1143000" cy="457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133600" y="2570691"/>
                <a:ext cx="866255" cy="286440"/>
              </a:xfrm>
              <a:prstGeom prst="rect">
                <a:avLst/>
              </a:prstGeom>
              <a:noFill/>
            </p:spPr>
            <p:txBody>
              <a:bodyPr wrap="square" rtlCol="0">
                <a:spAutoFit/>
              </a:bodyPr>
              <a:lstStyle/>
              <a:p>
                <a:r>
                  <a:rPr lang="en-US" sz="1000" dirty="0" smtClean="0">
                    <a:latin typeface="Arial Narrow"/>
                    <a:cs typeface="Arial Narrow"/>
                  </a:rPr>
                  <a:t>Outcomes</a:t>
                </a:r>
                <a:endParaRPr lang="en-US" sz="1000" dirty="0">
                  <a:latin typeface="Arial Narrow"/>
                  <a:cs typeface="Arial Narrow"/>
                </a:endParaRPr>
              </a:p>
            </p:txBody>
          </p:sp>
          <p:sp>
            <p:nvSpPr>
              <p:cNvPr id="38" name="TextBox 37"/>
              <p:cNvSpPr txBox="1"/>
              <p:nvPr/>
            </p:nvSpPr>
            <p:spPr>
              <a:xfrm>
                <a:off x="1142998" y="2570690"/>
                <a:ext cx="685801" cy="286440"/>
              </a:xfrm>
              <a:prstGeom prst="rect">
                <a:avLst/>
              </a:prstGeom>
              <a:noFill/>
            </p:spPr>
            <p:txBody>
              <a:bodyPr wrap="square" rtlCol="0">
                <a:spAutoFit/>
              </a:bodyPr>
              <a:lstStyle/>
              <a:p>
                <a:r>
                  <a:rPr lang="en-US" sz="1000" dirty="0" smtClean="0">
                    <a:latin typeface="Arial Narrow"/>
                    <a:cs typeface="Arial Narrow"/>
                  </a:rPr>
                  <a:t>Context</a:t>
                </a:r>
                <a:endParaRPr lang="en-US" sz="1000" dirty="0">
                  <a:latin typeface="Arial Narrow"/>
                  <a:cs typeface="Arial Narrow"/>
                </a:endParaRPr>
              </a:p>
            </p:txBody>
          </p:sp>
          <p:sp>
            <p:nvSpPr>
              <p:cNvPr id="39" name="TextBox 38"/>
              <p:cNvSpPr txBox="1"/>
              <p:nvPr/>
            </p:nvSpPr>
            <p:spPr>
              <a:xfrm rot="5400000">
                <a:off x="1537899" y="2142783"/>
                <a:ext cx="914401" cy="286440"/>
              </a:xfrm>
              <a:prstGeom prst="rect">
                <a:avLst/>
              </a:prstGeom>
              <a:noFill/>
            </p:spPr>
            <p:txBody>
              <a:bodyPr wrap="square" rtlCol="0">
                <a:spAutoFit/>
              </a:bodyPr>
              <a:lstStyle/>
              <a:p>
                <a:r>
                  <a:rPr lang="en-US" sz="1000" dirty="0" smtClean="0">
                    <a:latin typeface="Arial Narrow"/>
                    <a:cs typeface="Arial Narrow"/>
                  </a:rPr>
                  <a:t>Processes</a:t>
                </a:r>
                <a:endParaRPr lang="en-US" sz="1000" dirty="0">
                  <a:latin typeface="Arial Narrow"/>
                  <a:cs typeface="Arial Narrow"/>
                </a:endParaRPr>
              </a:p>
            </p:txBody>
          </p:sp>
          <p:sp>
            <p:nvSpPr>
              <p:cNvPr id="40" name="TextBox 39"/>
              <p:cNvSpPr txBox="1"/>
              <p:nvPr/>
            </p:nvSpPr>
            <p:spPr>
              <a:xfrm rot="5400000">
                <a:off x="1600199" y="3043870"/>
                <a:ext cx="762000" cy="465467"/>
              </a:xfrm>
              <a:prstGeom prst="rect">
                <a:avLst/>
              </a:prstGeom>
              <a:noFill/>
            </p:spPr>
            <p:txBody>
              <a:bodyPr wrap="square" rtlCol="0">
                <a:spAutoFit/>
              </a:bodyPr>
              <a:lstStyle/>
              <a:p>
                <a:r>
                  <a:rPr lang="en-US" sz="1000" dirty="0" smtClean="0">
                    <a:latin typeface="Arial Narrow"/>
                    <a:cs typeface="Arial Narrow"/>
                  </a:rPr>
                  <a:t>Emergent States</a:t>
                </a:r>
                <a:endParaRPr lang="en-US" sz="1000" dirty="0">
                  <a:latin typeface="Arial Narrow"/>
                  <a:cs typeface="Arial Narrow"/>
                </a:endParaRPr>
              </a:p>
            </p:txBody>
          </p:sp>
        </p:grpSp>
        <p:grpSp>
          <p:nvGrpSpPr>
            <p:cNvPr id="4" name="Group 90"/>
            <p:cNvGrpSpPr/>
            <p:nvPr/>
          </p:nvGrpSpPr>
          <p:grpSpPr>
            <a:xfrm>
              <a:off x="685800" y="1905000"/>
              <a:ext cx="8001000" cy="4434364"/>
              <a:chOff x="685800" y="2286000"/>
              <a:chExt cx="8001000" cy="4434364"/>
            </a:xfrm>
          </p:grpSpPr>
          <p:sp>
            <p:nvSpPr>
              <p:cNvPr id="5" name="Oval 4"/>
              <p:cNvSpPr/>
              <p:nvPr/>
            </p:nvSpPr>
            <p:spPr>
              <a:xfrm rot="18959206">
                <a:off x="846135" y="4382842"/>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rot="2759206">
                <a:off x="854909" y="3873442"/>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rot="2759206">
                <a:off x="1355535" y="4391616"/>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rot="18959206">
                <a:off x="1364309" y="3882216"/>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rot="18959206">
                <a:off x="1569723" y="3840767"/>
                <a:ext cx="736947" cy="246221"/>
              </a:xfrm>
              <a:prstGeom prst="rect">
                <a:avLst/>
              </a:prstGeom>
              <a:noFill/>
            </p:spPr>
            <p:txBody>
              <a:bodyPr wrap="square" rtlCol="0">
                <a:spAutoFit/>
              </a:bodyPr>
              <a:lstStyle/>
              <a:p>
                <a:r>
                  <a:rPr lang="en-US" sz="1000" dirty="0" smtClean="0">
                    <a:latin typeface="Arial Narrow"/>
                    <a:cs typeface="Arial Narrow"/>
                  </a:rPr>
                  <a:t>Outcomes</a:t>
                </a:r>
                <a:endParaRPr lang="en-US" sz="1000" dirty="0">
                  <a:latin typeface="Arial Narrow"/>
                  <a:cs typeface="Arial Narrow"/>
                </a:endParaRPr>
              </a:p>
            </p:txBody>
          </p:sp>
          <p:sp>
            <p:nvSpPr>
              <p:cNvPr id="10" name="TextBox 9"/>
              <p:cNvSpPr txBox="1"/>
              <p:nvPr/>
            </p:nvSpPr>
            <p:spPr>
              <a:xfrm rot="18959206">
                <a:off x="978035" y="4483639"/>
                <a:ext cx="589507" cy="246221"/>
              </a:xfrm>
              <a:prstGeom prst="rect">
                <a:avLst/>
              </a:prstGeom>
              <a:noFill/>
            </p:spPr>
            <p:txBody>
              <a:bodyPr wrap="square" rtlCol="0">
                <a:spAutoFit/>
              </a:bodyPr>
              <a:lstStyle/>
              <a:p>
                <a:r>
                  <a:rPr lang="en-US" sz="1000" dirty="0" smtClean="0">
                    <a:latin typeface="Arial Narrow"/>
                    <a:cs typeface="Arial Narrow"/>
                  </a:rPr>
                  <a:t>Context</a:t>
                </a:r>
                <a:endParaRPr lang="en-US" sz="1000" dirty="0">
                  <a:latin typeface="Arial Narrow"/>
                  <a:cs typeface="Arial Narrow"/>
                </a:endParaRPr>
              </a:p>
            </p:txBody>
          </p:sp>
          <p:sp>
            <p:nvSpPr>
              <p:cNvPr id="11" name="TextBox 10"/>
              <p:cNvSpPr txBox="1"/>
              <p:nvPr/>
            </p:nvSpPr>
            <p:spPr>
              <a:xfrm rot="2759206">
                <a:off x="938998" y="3914980"/>
                <a:ext cx="786009" cy="246221"/>
              </a:xfrm>
              <a:prstGeom prst="rect">
                <a:avLst/>
              </a:prstGeom>
              <a:noFill/>
            </p:spPr>
            <p:txBody>
              <a:bodyPr wrap="square" rtlCol="0">
                <a:spAutoFit/>
              </a:bodyPr>
              <a:lstStyle/>
              <a:p>
                <a:r>
                  <a:rPr lang="en-US" sz="1000" dirty="0" smtClean="0">
                    <a:latin typeface="Arial Narrow"/>
                    <a:cs typeface="Arial Narrow"/>
                  </a:rPr>
                  <a:t>Processes</a:t>
                </a:r>
                <a:endParaRPr lang="en-US" sz="1000" dirty="0">
                  <a:latin typeface="Arial Narrow"/>
                  <a:cs typeface="Arial Narrow"/>
                </a:endParaRPr>
              </a:p>
            </p:txBody>
          </p:sp>
          <p:sp>
            <p:nvSpPr>
              <p:cNvPr id="12" name="TextBox 11"/>
              <p:cNvSpPr txBox="1"/>
              <p:nvPr/>
            </p:nvSpPr>
            <p:spPr>
              <a:xfrm rot="2759206">
                <a:off x="1587555" y="4458726"/>
                <a:ext cx="655007" cy="400110"/>
              </a:xfrm>
              <a:prstGeom prst="rect">
                <a:avLst/>
              </a:prstGeom>
              <a:noFill/>
            </p:spPr>
            <p:txBody>
              <a:bodyPr wrap="square" rtlCol="0">
                <a:spAutoFit/>
              </a:bodyPr>
              <a:lstStyle/>
              <a:p>
                <a:r>
                  <a:rPr lang="en-US" sz="1000" dirty="0" smtClean="0">
                    <a:latin typeface="Arial Narrow"/>
                    <a:cs typeface="Arial Narrow"/>
                  </a:rPr>
                  <a:t>Emergent States</a:t>
                </a:r>
                <a:endParaRPr lang="en-US" sz="1000" dirty="0">
                  <a:latin typeface="Arial Narrow"/>
                  <a:cs typeface="Arial Narrow"/>
                </a:endParaRPr>
              </a:p>
            </p:txBody>
          </p:sp>
          <p:sp>
            <p:nvSpPr>
              <p:cNvPr id="15" name="Oval 14"/>
              <p:cNvSpPr/>
              <p:nvPr/>
            </p:nvSpPr>
            <p:spPr>
              <a:xfrm rot="18959206">
                <a:off x="2857662" y="4382842"/>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rot="2759206">
                <a:off x="2866436" y="3873442"/>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rot="2759206">
                <a:off x="3367062" y="4391616"/>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rot="18959206">
                <a:off x="3375836" y="3882216"/>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rot="18959206">
                <a:off x="3576618" y="3829306"/>
                <a:ext cx="769938" cy="246221"/>
              </a:xfrm>
              <a:prstGeom prst="rect">
                <a:avLst/>
              </a:prstGeom>
              <a:noFill/>
            </p:spPr>
            <p:txBody>
              <a:bodyPr wrap="square" rtlCol="0">
                <a:spAutoFit/>
              </a:bodyPr>
              <a:lstStyle/>
              <a:p>
                <a:r>
                  <a:rPr lang="en-US" sz="1000" dirty="0" smtClean="0">
                    <a:latin typeface="Arial Narrow"/>
                    <a:cs typeface="Arial Narrow"/>
                  </a:rPr>
                  <a:t>Outcomes</a:t>
                </a:r>
                <a:endParaRPr lang="en-US" sz="1000" dirty="0">
                  <a:latin typeface="Arial Narrow"/>
                  <a:cs typeface="Arial Narrow"/>
                </a:endParaRPr>
              </a:p>
            </p:txBody>
          </p:sp>
          <p:sp>
            <p:nvSpPr>
              <p:cNvPr id="20" name="TextBox 19"/>
              <p:cNvSpPr txBox="1"/>
              <p:nvPr/>
            </p:nvSpPr>
            <p:spPr>
              <a:xfrm rot="18959206">
                <a:off x="2989562" y="4483639"/>
                <a:ext cx="589507" cy="246221"/>
              </a:xfrm>
              <a:prstGeom prst="rect">
                <a:avLst/>
              </a:prstGeom>
              <a:noFill/>
            </p:spPr>
            <p:txBody>
              <a:bodyPr wrap="square" rtlCol="0">
                <a:spAutoFit/>
              </a:bodyPr>
              <a:lstStyle/>
              <a:p>
                <a:r>
                  <a:rPr lang="en-US" sz="1000" dirty="0" smtClean="0">
                    <a:latin typeface="Arial Narrow"/>
                    <a:cs typeface="Arial Narrow"/>
                  </a:rPr>
                  <a:t>Context</a:t>
                </a:r>
                <a:endParaRPr lang="en-US" sz="1000" dirty="0">
                  <a:latin typeface="Arial Narrow"/>
                  <a:cs typeface="Arial Narrow"/>
                </a:endParaRPr>
              </a:p>
            </p:txBody>
          </p:sp>
          <p:sp>
            <p:nvSpPr>
              <p:cNvPr id="21" name="TextBox 20"/>
              <p:cNvSpPr txBox="1"/>
              <p:nvPr/>
            </p:nvSpPr>
            <p:spPr>
              <a:xfrm rot="2759206">
                <a:off x="2950525" y="3914980"/>
                <a:ext cx="786009" cy="246221"/>
              </a:xfrm>
              <a:prstGeom prst="rect">
                <a:avLst/>
              </a:prstGeom>
              <a:noFill/>
            </p:spPr>
            <p:txBody>
              <a:bodyPr wrap="square" rtlCol="0">
                <a:spAutoFit/>
              </a:bodyPr>
              <a:lstStyle/>
              <a:p>
                <a:r>
                  <a:rPr lang="en-US" sz="1000" dirty="0" smtClean="0">
                    <a:latin typeface="Arial Narrow"/>
                    <a:cs typeface="Arial Narrow"/>
                  </a:rPr>
                  <a:t>Processes</a:t>
                </a:r>
                <a:endParaRPr lang="en-US" sz="1000" dirty="0">
                  <a:latin typeface="Arial Narrow"/>
                  <a:cs typeface="Arial Narrow"/>
                </a:endParaRPr>
              </a:p>
            </p:txBody>
          </p:sp>
          <p:sp>
            <p:nvSpPr>
              <p:cNvPr id="22" name="TextBox 21"/>
              <p:cNvSpPr txBox="1"/>
              <p:nvPr/>
            </p:nvSpPr>
            <p:spPr>
              <a:xfrm rot="2759206">
                <a:off x="3599082" y="4458726"/>
                <a:ext cx="655007" cy="400110"/>
              </a:xfrm>
              <a:prstGeom prst="rect">
                <a:avLst/>
              </a:prstGeom>
              <a:noFill/>
            </p:spPr>
            <p:txBody>
              <a:bodyPr wrap="square" rtlCol="0">
                <a:spAutoFit/>
              </a:bodyPr>
              <a:lstStyle/>
              <a:p>
                <a:r>
                  <a:rPr lang="en-US" sz="1000" dirty="0" smtClean="0">
                    <a:latin typeface="Arial Narrow"/>
                    <a:cs typeface="Arial Narrow"/>
                  </a:rPr>
                  <a:t>Emergent States</a:t>
                </a:r>
                <a:endParaRPr lang="en-US" sz="1000" dirty="0">
                  <a:latin typeface="Arial Narrow"/>
                  <a:cs typeface="Arial Narrow"/>
                </a:endParaRPr>
              </a:p>
            </p:txBody>
          </p:sp>
          <p:sp>
            <p:nvSpPr>
              <p:cNvPr id="24" name="Oval 23"/>
              <p:cNvSpPr/>
              <p:nvPr/>
            </p:nvSpPr>
            <p:spPr>
              <a:xfrm rot="18959206">
                <a:off x="4915062" y="4382842"/>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759206">
                <a:off x="4923836" y="3873442"/>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759206">
                <a:off x="5424462" y="4391616"/>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18959206">
                <a:off x="5433236" y="3882216"/>
                <a:ext cx="982510" cy="3930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rot="18959206">
                <a:off x="5641713" y="3848344"/>
                <a:ext cx="715136" cy="246221"/>
              </a:xfrm>
              <a:prstGeom prst="rect">
                <a:avLst/>
              </a:prstGeom>
              <a:noFill/>
            </p:spPr>
            <p:txBody>
              <a:bodyPr wrap="square" rtlCol="0">
                <a:spAutoFit/>
              </a:bodyPr>
              <a:lstStyle/>
              <a:p>
                <a:r>
                  <a:rPr lang="en-US" sz="1000" dirty="0" smtClean="0">
                    <a:latin typeface="Arial Narrow"/>
                    <a:cs typeface="Arial Narrow"/>
                  </a:rPr>
                  <a:t>Outcomes</a:t>
                </a:r>
                <a:endParaRPr lang="en-US" sz="1000" dirty="0">
                  <a:latin typeface="Arial Narrow"/>
                  <a:cs typeface="Arial Narrow"/>
                </a:endParaRPr>
              </a:p>
            </p:txBody>
          </p:sp>
          <p:sp>
            <p:nvSpPr>
              <p:cNvPr id="29" name="TextBox 28"/>
              <p:cNvSpPr txBox="1"/>
              <p:nvPr/>
            </p:nvSpPr>
            <p:spPr>
              <a:xfrm rot="18959206">
                <a:off x="5046962" y="4483639"/>
                <a:ext cx="589507" cy="246221"/>
              </a:xfrm>
              <a:prstGeom prst="rect">
                <a:avLst/>
              </a:prstGeom>
              <a:noFill/>
            </p:spPr>
            <p:txBody>
              <a:bodyPr wrap="square" rtlCol="0">
                <a:spAutoFit/>
              </a:bodyPr>
              <a:lstStyle/>
              <a:p>
                <a:r>
                  <a:rPr lang="en-US" sz="1000" dirty="0" smtClean="0">
                    <a:latin typeface="Arial Narrow"/>
                    <a:cs typeface="Arial Narrow"/>
                  </a:rPr>
                  <a:t>Context</a:t>
                </a:r>
                <a:endParaRPr lang="en-US" sz="1000" dirty="0">
                  <a:latin typeface="Arial Narrow"/>
                  <a:cs typeface="Arial Narrow"/>
                </a:endParaRPr>
              </a:p>
            </p:txBody>
          </p:sp>
          <p:sp>
            <p:nvSpPr>
              <p:cNvPr id="30" name="TextBox 29"/>
              <p:cNvSpPr txBox="1"/>
              <p:nvPr/>
            </p:nvSpPr>
            <p:spPr>
              <a:xfrm rot="2759206">
                <a:off x="5007925" y="3914980"/>
                <a:ext cx="786009" cy="246221"/>
              </a:xfrm>
              <a:prstGeom prst="rect">
                <a:avLst/>
              </a:prstGeom>
              <a:noFill/>
            </p:spPr>
            <p:txBody>
              <a:bodyPr wrap="square" rtlCol="0">
                <a:spAutoFit/>
              </a:bodyPr>
              <a:lstStyle/>
              <a:p>
                <a:r>
                  <a:rPr lang="en-US" sz="1000" dirty="0" smtClean="0">
                    <a:latin typeface="Arial Narrow"/>
                    <a:cs typeface="Arial Narrow"/>
                  </a:rPr>
                  <a:t>Processes</a:t>
                </a:r>
                <a:endParaRPr lang="en-US" sz="1000" dirty="0">
                  <a:latin typeface="Arial Narrow"/>
                  <a:cs typeface="Arial Narrow"/>
                </a:endParaRPr>
              </a:p>
            </p:txBody>
          </p:sp>
          <p:sp>
            <p:nvSpPr>
              <p:cNvPr id="31" name="TextBox 30"/>
              <p:cNvSpPr txBox="1"/>
              <p:nvPr/>
            </p:nvSpPr>
            <p:spPr>
              <a:xfrm rot="2759206">
                <a:off x="5656482" y="4458726"/>
                <a:ext cx="655007" cy="400110"/>
              </a:xfrm>
              <a:prstGeom prst="rect">
                <a:avLst/>
              </a:prstGeom>
              <a:noFill/>
            </p:spPr>
            <p:txBody>
              <a:bodyPr wrap="square" rtlCol="0">
                <a:spAutoFit/>
              </a:bodyPr>
              <a:lstStyle/>
              <a:p>
                <a:r>
                  <a:rPr lang="en-US" sz="1000" dirty="0" smtClean="0">
                    <a:latin typeface="Arial Narrow"/>
                    <a:cs typeface="Arial Narrow"/>
                  </a:rPr>
                  <a:t>Emergent States</a:t>
                </a:r>
                <a:endParaRPr lang="en-US" sz="1000" dirty="0">
                  <a:latin typeface="Arial Narrow"/>
                  <a:cs typeface="Arial Narrow"/>
                </a:endParaRPr>
              </a:p>
            </p:txBody>
          </p:sp>
          <p:cxnSp>
            <p:nvCxnSpPr>
              <p:cNvPr id="42" name="Straight Connector 41"/>
              <p:cNvCxnSpPr/>
              <p:nvPr/>
            </p:nvCxnSpPr>
            <p:spPr>
              <a:xfrm rot="5400000">
                <a:off x="1341054" y="4409072"/>
                <a:ext cx="2362200" cy="1588"/>
              </a:xfrm>
              <a:prstGeom prst="line">
                <a:avLst/>
              </a:prstGeom>
              <a:ln w="25400" cap="flat" cmpd="sng" algn="ctr">
                <a:solidFill>
                  <a:srgbClr val="000000"/>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5400000">
                <a:off x="5439732" y="4408278"/>
                <a:ext cx="2362200" cy="1588"/>
              </a:xfrm>
              <a:prstGeom prst="line">
                <a:avLst/>
              </a:prstGeom>
              <a:ln w="25400" cap="flat" cmpd="sng" algn="ctr">
                <a:solidFill>
                  <a:srgbClr val="000000"/>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3363337" y="4431162"/>
                <a:ext cx="2362200" cy="1588"/>
              </a:xfrm>
              <a:prstGeom prst="line">
                <a:avLst/>
              </a:prstGeom>
              <a:ln w="25400" cap="flat" cmpd="sng" algn="ctr">
                <a:solidFill>
                  <a:srgbClr val="000000"/>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1909571" y="4740410"/>
                <a:ext cx="838200" cy="1588"/>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10800000">
                <a:off x="686594" y="5148068"/>
                <a:ext cx="1645964" cy="13030"/>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flipV="1">
                <a:off x="283863" y="4746131"/>
                <a:ext cx="804668" cy="794"/>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86594" y="4321310"/>
                <a:ext cx="6096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82912" y="4344194"/>
                <a:ext cx="4572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5400000">
                <a:off x="8070330" y="4728968"/>
                <a:ext cx="838200" cy="1588"/>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0800000">
                <a:off x="6847353" y="5136626"/>
                <a:ext cx="1645964" cy="13030"/>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5400000" flipH="1" flipV="1">
                <a:off x="6444622" y="4734689"/>
                <a:ext cx="804668" cy="794"/>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6847353" y="4309868"/>
                <a:ext cx="6096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8043671" y="4332752"/>
                <a:ext cx="4572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5400000">
                <a:off x="5967166" y="4740410"/>
                <a:ext cx="838200" cy="1588"/>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rot="10800000">
                <a:off x="4744189" y="5148068"/>
                <a:ext cx="1645964" cy="13030"/>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rot="5400000" flipH="1" flipV="1">
                <a:off x="4341458" y="4746131"/>
                <a:ext cx="804668" cy="794"/>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4744189" y="4321310"/>
                <a:ext cx="6096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5940507" y="4344194"/>
                <a:ext cx="4572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5400000">
                <a:off x="3902212" y="4728968"/>
                <a:ext cx="838200" cy="1588"/>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0800000">
                <a:off x="2679235" y="5136626"/>
                <a:ext cx="1645964" cy="13030"/>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5400000" flipH="1" flipV="1">
                <a:off x="2276504" y="4734689"/>
                <a:ext cx="804668" cy="794"/>
              </a:xfrm>
              <a:prstGeom prst="line">
                <a:avLst/>
              </a:prstGeom>
              <a:ln w="1270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2679235" y="4309868"/>
                <a:ext cx="6096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3875553" y="4332752"/>
                <a:ext cx="457200" cy="1588"/>
              </a:xfrm>
              <a:prstGeom prst="straightConnector1">
                <a:avLst/>
              </a:prstGeom>
              <a:ln w="127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0800000">
                <a:off x="1613229" y="6248400"/>
                <a:ext cx="6096000" cy="1588"/>
              </a:xfrm>
              <a:prstGeom prst="line">
                <a:avLst/>
              </a:prstGeom>
              <a:ln w="127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rot="16200000">
                <a:off x="7404429" y="5943600"/>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rot="16200000">
                <a:off x="5422435" y="5944394"/>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16200000">
                <a:off x="1307635" y="5944394"/>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rot="16200000">
                <a:off x="3365035" y="5944394"/>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3" name="Group 109"/>
              <p:cNvGrpSpPr/>
              <p:nvPr/>
            </p:nvGrpSpPr>
            <p:grpSpPr>
              <a:xfrm>
                <a:off x="1610847" y="2819400"/>
                <a:ext cx="6098382" cy="610394"/>
                <a:chOff x="1447006" y="1447800"/>
                <a:chExt cx="6098382" cy="610394"/>
              </a:xfrm>
            </p:grpSpPr>
            <p:cxnSp>
              <p:nvCxnSpPr>
                <p:cNvPr id="104" name="Straight Connector 103"/>
                <p:cNvCxnSpPr/>
                <p:nvPr/>
              </p:nvCxnSpPr>
              <p:spPr>
                <a:xfrm>
                  <a:off x="1447800" y="1447800"/>
                  <a:ext cx="6096000" cy="1588"/>
                </a:xfrm>
                <a:prstGeom prst="line">
                  <a:avLst/>
                </a:prstGeom>
                <a:ln w="127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5400000">
                  <a:off x="1143000" y="1752600"/>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rot="5400000">
                  <a:off x="3124994" y="1751806"/>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rot="5400000">
                  <a:off x="7239794" y="1751806"/>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rot="5400000">
                  <a:off x="5182394" y="1751806"/>
                  <a:ext cx="609600" cy="1588"/>
                </a:xfrm>
                <a:prstGeom prst="straightConnector1">
                  <a:avLst/>
                </a:prstGeom>
                <a:ln w="127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4" name="Group 74"/>
              <p:cNvGrpSpPr/>
              <p:nvPr/>
            </p:nvGrpSpPr>
            <p:grpSpPr>
              <a:xfrm>
                <a:off x="1002041" y="2286000"/>
                <a:ext cx="7620000" cy="338554"/>
                <a:chOff x="1002041" y="2286000"/>
                <a:chExt cx="7620000" cy="338554"/>
              </a:xfrm>
            </p:grpSpPr>
            <p:sp>
              <p:nvSpPr>
                <p:cNvPr id="117" name="TextBox 116"/>
                <p:cNvSpPr txBox="1"/>
                <p:nvPr/>
              </p:nvSpPr>
              <p:spPr>
                <a:xfrm>
                  <a:off x="1002041" y="2286000"/>
                  <a:ext cx="1219200" cy="338554"/>
                </a:xfrm>
                <a:prstGeom prst="rect">
                  <a:avLst/>
                </a:prstGeom>
                <a:noFill/>
              </p:spPr>
              <p:txBody>
                <a:bodyPr wrap="square" rtlCol="0">
                  <a:spAutoFit/>
                </a:bodyPr>
                <a:lstStyle/>
                <a:p>
                  <a:pPr algn="ctr"/>
                  <a:r>
                    <a:rPr lang="en-US" sz="1600" b="1" dirty="0" smtClean="0">
                      <a:latin typeface="Arial Narrow"/>
                      <a:cs typeface="Arial Narrow"/>
                    </a:rPr>
                    <a:t>Individual</a:t>
                  </a:r>
                  <a:endParaRPr lang="en-US" sz="1600" b="1" dirty="0">
                    <a:latin typeface="Arial Narrow"/>
                    <a:cs typeface="Arial Narrow"/>
                  </a:endParaRPr>
                </a:p>
              </p:txBody>
            </p:sp>
            <p:sp>
              <p:nvSpPr>
                <p:cNvPr id="118" name="TextBox 117"/>
                <p:cNvSpPr txBox="1"/>
                <p:nvPr/>
              </p:nvSpPr>
              <p:spPr>
                <a:xfrm>
                  <a:off x="2983241" y="2286000"/>
                  <a:ext cx="1219200" cy="338554"/>
                </a:xfrm>
                <a:prstGeom prst="rect">
                  <a:avLst/>
                </a:prstGeom>
                <a:noFill/>
              </p:spPr>
              <p:txBody>
                <a:bodyPr wrap="square" rtlCol="0">
                  <a:spAutoFit/>
                </a:bodyPr>
                <a:lstStyle/>
                <a:p>
                  <a:pPr algn="ctr"/>
                  <a:r>
                    <a:rPr lang="en-US" sz="1600" b="1" dirty="0" smtClean="0">
                      <a:latin typeface="Arial Narrow"/>
                      <a:cs typeface="Arial Narrow"/>
                    </a:rPr>
                    <a:t>Group</a:t>
                  </a:r>
                  <a:endParaRPr lang="en-US" sz="1600" b="1" dirty="0">
                    <a:latin typeface="Arial Narrow"/>
                    <a:cs typeface="Arial Narrow"/>
                  </a:endParaRPr>
                </a:p>
              </p:txBody>
            </p:sp>
            <p:sp>
              <p:nvSpPr>
                <p:cNvPr id="119" name="TextBox 118"/>
                <p:cNvSpPr txBox="1"/>
                <p:nvPr/>
              </p:nvSpPr>
              <p:spPr>
                <a:xfrm>
                  <a:off x="5040641" y="2286000"/>
                  <a:ext cx="1219200" cy="338554"/>
                </a:xfrm>
                <a:prstGeom prst="rect">
                  <a:avLst/>
                </a:prstGeom>
                <a:noFill/>
              </p:spPr>
              <p:txBody>
                <a:bodyPr wrap="square" rtlCol="0">
                  <a:spAutoFit/>
                </a:bodyPr>
                <a:lstStyle/>
                <a:p>
                  <a:pPr algn="ctr"/>
                  <a:r>
                    <a:rPr lang="en-US" sz="1600" b="1" dirty="0" smtClean="0">
                      <a:latin typeface="Arial Narrow"/>
                      <a:cs typeface="Arial Narrow"/>
                    </a:rPr>
                    <a:t>Organization</a:t>
                  </a:r>
                  <a:endParaRPr lang="en-US" sz="1600" b="1" dirty="0">
                    <a:latin typeface="Arial Narrow"/>
                    <a:cs typeface="Arial Narrow"/>
                  </a:endParaRPr>
                </a:p>
              </p:txBody>
            </p:sp>
            <p:sp>
              <p:nvSpPr>
                <p:cNvPr id="120" name="TextBox 119"/>
                <p:cNvSpPr txBox="1"/>
                <p:nvPr/>
              </p:nvSpPr>
              <p:spPr>
                <a:xfrm>
                  <a:off x="6793241" y="2286000"/>
                  <a:ext cx="1828800" cy="338554"/>
                </a:xfrm>
                <a:prstGeom prst="rect">
                  <a:avLst/>
                </a:prstGeom>
                <a:noFill/>
              </p:spPr>
              <p:txBody>
                <a:bodyPr wrap="square" rtlCol="0">
                  <a:spAutoFit/>
                </a:bodyPr>
                <a:lstStyle/>
                <a:p>
                  <a:pPr algn="ctr"/>
                  <a:r>
                    <a:rPr lang="en-US" sz="1600" b="1" dirty="0" smtClean="0">
                      <a:latin typeface="Arial Narrow"/>
                      <a:cs typeface="Arial Narrow"/>
                    </a:rPr>
                    <a:t>Inter-organizational</a:t>
                  </a:r>
                  <a:endParaRPr lang="en-US" sz="1600" b="1" dirty="0">
                    <a:latin typeface="Arial Narrow"/>
                    <a:cs typeface="Arial Narrow"/>
                  </a:endParaRPr>
                </a:p>
              </p:txBody>
            </p:sp>
          </p:grpSp>
          <p:grpSp>
            <p:nvGrpSpPr>
              <p:cNvPr id="23" name="Group 75"/>
              <p:cNvGrpSpPr/>
              <p:nvPr/>
            </p:nvGrpSpPr>
            <p:grpSpPr>
              <a:xfrm>
                <a:off x="1066800" y="6381810"/>
                <a:ext cx="7620000" cy="338554"/>
                <a:chOff x="1002041" y="2286000"/>
                <a:chExt cx="7620000" cy="338554"/>
              </a:xfrm>
            </p:grpSpPr>
            <p:sp>
              <p:nvSpPr>
                <p:cNvPr id="77" name="TextBox 76"/>
                <p:cNvSpPr txBox="1"/>
                <p:nvPr/>
              </p:nvSpPr>
              <p:spPr>
                <a:xfrm>
                  <a:off x="1002041" y="2286000"/>
                  <a:ext cx="1219200" cy="338554"/>
                </a:xfrm>
                <a:prstGeom prst="rect">
                  <a:avLst/>
                </a:prstGeom>
                <a:noFill/>
              </p:spPr>
              <p:txBody>
                <a:bodyPr wrap="square" rtlCol="0">
                  <a:spAutoFit/>
                </a:bodyPr>
                <a:lstStyle/>
                <a:p>
                  <a:pPr algn="ctr"/>
                  <a:r>
                    <a:rPr lang="en-US" sz="1600" b="1" dirty="0" smtClean="0">
                      <a:latin typeface="Arial Narrow"/>
                      <a:cs typeface="Arial Narrow"/>
                    </a:rPr>
                    <a:t>Individual</a:t>
                  </a:r>
                  <a:endParaRPr lang="en-US" sz="1600" b="1" dirty="0">
                    <a:latin typeface="Arial Narrow"/>
                    <a:cs typeface="Arial Narrow"/>
                  </a:endParaRPr>
                </a:p>
              </p:txBody>
            </p:sp>
            <p:sp>
              <p:nvSpPr>
                <p:cNvPr id="78" name="TextBox 77"/>
                <p:cNvSpPr txBox="1"/>
                <p:nvPr/>
              </p:nvSpPr>
              <p:spPr>
                <a:xfrm>
                  <a:off x="2983241" y="2286000"/>
                  <a:ext cx="1219200" cy="338554"/>
                </a:xfrm>
                <a:prstGeom prst="rect">
                  <a:avLst/>
                </a:prstGeom>
                <a:noFill/>
              </p:spPr>
              <p:txBody>
                <a:bodyPr wrap="square" rtlCol="0">
                  <a:spAutoFit/>
                </a:bodyPr>
                <a:lstStyle/>
                <a:p>
                  <a:pPr algn="ctr"/>
                  <a:r>
                    <a:rPr lang="en-US" sz="1600" b="1" dirty="0" smtClean="0">
                      <a:latin typeface="Arial Narrow"/>
                      <a:cs typeface="Arial Narrow"/>
                    </a:rPr>
                    <a:t>Group</a:t>
                  </a:r>
                  <a:endParaRPr lang="en-US" sz="1600" b="1" dirty="0">
                    <a:latin typeface="Arial Narrow"/>
                    <a:cs typeface="Arial Narrow"/>
                  </a:endParaRPr>
                </a:p>
              </p:txBody>
            </p:sp>
            <p:sp>
              <p:nvSpPr>
                <p:cNvPr id="79" name="TextBox 78"/>
                <p:cNvSpPr txBox="1"/>
                <p:nvPr/>
              </p:nvSpPr>
              <p:spPr>
                <a:xfrm>
                  <a:off x="5040641" y="2286000"/>
                  <a:ext cx="1219200" cy="338554"/>
                </a:xfrm>
                <a:prstGeom prst="rect">
                  <a:avLst/>
                </a:prstGeom>
                <a:noFill/>
              </p:spPr>
              <p:txBody>
                <a:bodyPr wrap="square" rtlCol="0">
                  <a:spAutoFit/>
                </a:bodyPr>
                <a:lstStyle/>
                <a:p>
                  <a:pPr algn="ctr"/>
                  <a:r>
                    <a:rPr lang="en-US" sz="1600" b="1" dirty="0" smtClean="0">
                      <a:latin typeface="Arial Narrow"/>
                      <a:cs typeface="Arial Narrow"/>
                    </a:rPr>
                    <a:t>Organization</a:t>
                  </a:r>
                  <a:endParaRPr lang="en-US" sz="1600" b="1" dirty="0">
                    <a:latin typeface="Arial Narrow"/>
                    <a:cs typeface="Arial Narrow"/>
                  </a:endParaRPr>
                </a:p>
              </p:txBody>
            </p:sp>
            <p:sp>
              <p:nvSpPr>
                <p:cNvPr id="85" name="TextBox 84"/>
                <p:cNvSpPr txBox="1"/>
                <p:nvPr/>
              </p:nvSpPr>
              <p:spPr>
                <a:xfrm>
                  <a:off x="6793241" y="2286000"/>
                  <a:ext cx="1828800" cy="338554"/>
                </a:xfrm>
                <a:prstGeom prst="rect">
                  <a:avLst/>
                </a:prstGeom>
                <a:noFill/>
              </p:spPr>
              <p:txBody>
                <a:bodyPr wrap="square" rtlCol="0">
                  <a:spAutoFit/>
                </a:bodyPr>
                <a:lstStyle/>
                <a:p>
                  <a:pPr algn="ctr"/>
                  <a:r>
                    <a:rPr lang="en-US" sz="1600" b="1" dirty="0" smtClean="0">
                      <a:latin typeface="Arial Narrow"/>
                      <a:cs typeface="Arial Narrow"/>
                    </a:rPr>
                    <a:t>Inter-organizational</a:t>
                  </a:r>
                  <a:endParaRPr lang="en-US" sz="1600" b="1" dirty="0">
                    <a:latin typeface="Arial Narrow"/>
                    <a:cs typeface="Arial Narrow"/>
                  </a:endParaRPr>
                </a:p>
              </p:txBody>
            </p:sp>
          </p:grpSp>
        </p:grpSp>
        <p:sp>
          <p:nvSpPr>
            <p:cNvPr id="97" name="TextBox 96"/>
            <p:cNvSpPr txBox="1"/>
            <p:nvPr/>
          </p:nvSpPr>
          <p:spPr>
            <a:xfrm>
              <a:off x="685800" y="1504890"/>
              <a:ext cx="7848600" cy="400110"/>
            </a:xfrm>
            <a:prstGeom prst="rect">
              <a:avLst/>
            </a:prstGeom>
            <a:solidFill>
              <a:schemeClr val="accent6"/>
            </a:solidFill>
            <a:ln>
              <a:solidFill>
                <a:schemeClr val="tx1"/>
              </a:solidFill>
            </a:ln>
          </p:spPr>
          <p:txBody>
            <a:bodyPr wrap="square" rtlCol="0">
              <a:spAutoFit/>
            </a:bodyPr>
            <a:lstStyle/>
            <a:p>
              <a:pPr algn="ctr"/>
              <a:r>
                <a:rPr lang="en-US" sz="2000" b="1" dirty="0" smtClean="0"/>
                <a:t>Intervention Targets</a:t>
              </a:r>
              <a:endParaRPr lang="en-US" sz="2000" b="1" dirty="0"/>
            </a:p>
          </p:txBody>
        </p:sp>
        <p:sp>
          <p:nvSpPr>
            <p:cNvPr id="98" name="TextBox 97"/>
            <p:cNvSpPr txBox="1"/>
            <p:nvPr/>
          </p:nvSpPr>
          <p:spPr>
            <a:xfrm>
              <a:off x="838200" y="6381690"/>
              <a:ext cx="7848600" cy="400110"/>
            </a:xfrm>
            <a:prstGeom prst="rect">
              <a:avLst/>
            </a:prstGeom>
            <a:solidFill>
              <a:schemeClr val="tx2">
                <a:lumMod val="60000"/>
                <a:lumOff val="40000"/>
              </a:schemeClr>
            </a:solidFill>
            <a:ln>
              <a:solidFill>
                <a:schemeClr val="tx1"/>
              </a:solidFill>
            </a:ln>
          </p:spPr>
          <p:txBody>
            <a:bodyPr wrap="square" rtlCol="0">
              <a:spAutoFit/>
            </a:bodyPr>
            <a:lstStyle/>
            <a:p>
              <a:pPr algn="ctr"/>
              <a:r>
                <a:rPr lang="en-US" sz="2000" b="1" dirty="0" smtClean="0"/>
                <a:t>Units of Measure</a:t>
              </a:r>
              <a:endParaRPr lang="en-US" sz="2000" b="1"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44450" y="301625"/>
          <a:ext cx="8977313" cy="6345238"/>
        </p:xfrm>
        <a:graphic>
          <a:graphicData uri="http://schemas.openxmlformats.org/presentationml/2006/ole">
            <p:oleObj spid="_x0000_s26626" name="Document" r:id="rId4" imgW="9067733" imgH="6315140" progId="Word.Document.1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Articles Reviewed</a:t>
            </a:r>
            <a:endParaRPr lang="en-US" b="1" dirty="0"/>
          </a:p>
        </p:txBody>
      </p:sp>
      <p:graphicFrame>
        <p:nvGraphicFramePr>
          <p:cNvPr id="6" name="Content Placeholder 5"/>
          <p:cNvGraphicFramePr>
            <a:graphicFrameLocks noGrp="1"/>
          </p:cNvGraphicFramePr>
          <p:nvPr>
            <p:ph idx="1"/>
          </p:nvPr>
        </p:nvGraphicFramePr>
        <p:xfrm>
          <a:off x="1295400" y="1600200"/>
          <a:ext cx="7391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by Type of Care </a:t>
            </a:r>
            <a:endParaRPr lang="en-US" b="1" dirty="0"/>
          </a:p>
        </p:txBody>
      </p:sp>
      <p:graphicFrame>
        <p:nvGraphicFramePr>
          <p:cNvPr id="4" name="Chart 3"/>
          <p:cNvGraphicFramePr/>
          <p:nvPr/>
        </p:nvGraphicFramePr>
        <p:xfrm>
          <a:off x="1600200" y="1524000"/>
          <a:ext cx="68580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00200" y="304800"/>
            <a:ext cx="7391400" cy="1143000"/>
          </a:xfrm>
        </p:spPr>
        <p:txBody>
          <a:bodyPr/>
          <a:lstStyle/>
          <a:p>
            <a:r>
              <a:rPr lang="en-US" b="1" dirty="0" smtClean="0"/>
              <a:t>Level by Intervention Target</a:t>
            </a:r>
            <a:endParaRPr lang="en-US" b="1" dirty="0"/>
          </a:p>
        </p:txBody>
      </p:sp>
      <p:graphicFrame>
        <p:nvGraphicFramePr>
          <p:cNvPr id="4" name="Chart 3"/>
          <p:cNvGraphicFramePr/>
          <p:nvPr/>
        </p:nvGraphicFramePr>
        <p:xfrm>
          <a:off x="1447800" y="1600200"/>
          <a:ext cx="71628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1419</Words>
  <Application>Microsoft Office PowerPoint</Application>
  <PresentationFormat>On-screen Show (4:3)</PresentationFormat>
  <Paragraphs>153</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Document</vt:lpstr>
      <vt:lpstr>Multilevel Interventions: Measurement and Measures</vt:lpstr>
      <vt:lpstr>Context</vt:lpstr>
      <vt:lpstr>Objective</vt:lpstr>
      <vt:lpstr>Socio-Ecological Model</vt:lpstr>
      <vt:lpstr>Systems Approach To Interventions</vt:lpstr>
      <vt:lpstr>Slide 6</vt:lpstr>
      <vt:lpstr>Articles Reviewed</vt:lpstr>
      <vt:lpstr>Level by Type of Care </vt:lpstr>
      <vt:lpstr>Level by Intervention Target</vt:lpstr>
      <vt:lpstr>Level by Unit of Measure</vt:lpstr>
      <vt:lpstr>Recap</vt:lpstr>
      <vt:lpstr>Discussion</vt:lpstr>
      <vt:lpstr>Organizational Level Measures</vt:lpstr>
      <vt:lpstr>Methods for Extending Studies Toward True Multilevel Analysis</vt:lpstr>
      <vt:lpstr>Questions</vt:lpstr>
    </vt:vector>
  </TitlesOfParts>
  <Company>NCI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Edwards</dc:creator>
  <cp:lastModifiedBy> </cp:lastModifiedBy>
  <cp:revision>70</cp:revision>
  <dcterms:created xsi:type="dcterms:W3CDTF">2011-03-02T22:09:52Z</dcterms:created>
  <dcterms:modified xsi:type="dcterms:W3CDTF">2011-03-04T20:49:28Z</dcterms:modified>
</cp:coreProperties>
</file>