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Edwards" initials="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9416-7B44-4608-B1C3-287771416A73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6089-21E1-47E6-BCF0-08F6DE88D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936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936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9BE4-7965-4527-A1A2-289D565CC582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Comments on Charns and </a:t>
            </a:r>
            <a:r>
              <a:rPr lang="en-US" dirty="0" err="1" smtClean="0"/>
              <a:t>Morrisey</a:t>
            </a:r>
            <a:r>
              <a:rPr lang="en-US" dirty="0" smtClean="0"/>
              <a:t> manuscripts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March 4, 2011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Brian S. Mittman, PhD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Director, VA Center for Implementation Practice and Research Support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manuscripts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74837"/>
            <a:ext cx="7391400" cy="3916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Goals of MLIs and MLI research?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distinctive about MLIs (vs. single-level approaches)?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Distinctions’ implications for intervention design, implementation, spread and research?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each manuscript contribute to enhanced MLI design, implementation, spread, understanding (research)?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>
                <a:solidFill>
                  <a:schemeClr val="accent1"/>
                </a:solidFill>
              </a:rPr>
              <a:t>Prioritize recommendations over compliments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Charns et al,</a:t>
            </a:r>
            <a:br>
              <a:rPr lang="en-US" dirty="0" smtClean="0"/>
            </a:br>
            <a:r>
              <a:rPr lang="en-US" dirty="0" smtClean="0"/>
              <a:t>measures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3914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What is distinctive about MLIs vis-à-vis M/M?</a:t>
            </a:r>
          </a:p>
          <a:p>
            <a:r>
              <a:rPr lang="en-US" sz="2800" dirty="0" smtClean="0"/>
              <a:t>Endpoints (outcomes)?  </a:t>
            </a:r>
            <a:r>
              <a:rPr lang="en-US" sz="2800" i="1" dirty="0" smtClean="0">
                <a:solidFill>
                  <a:schemeClr val="tx2"/>
                </a:solidFill>
              </a:rPr>
              <a:t>Probably not</a:t>
            </a:r>
          </a:p>
          <a:p>
            <a:r>
              <a:rPr lang="en-US" sz="2800" dirty="0" smtClean="0"/>
              <a:t>Processes, impacts within levels?  </a:t>
            </a:r>
            <a:r>
              <a:rPr lang="en-US" sz="2800" i="1" dirty="0" smtClean="0">
                <a:solidFill>
                  <a:schemeClr val="tx2"/>
                </a:solidFill>
              </a:rPr>
              <a:t>Maybe</a:t>
            </a:r>
          </a:p>
          <a:p>
            <a:r>
              <a:rPr lang="en-US" sz="2800" dirty="0" smtClean="0"/>
              <a:t>Synergistic, emergent patterns, outcomes?  </a:t>
            </a:r>
            <a:r>
              <a:rPr lang="en-US" sz="2800" i="1" dirty="0" smtClean="0">
                <a:solidFill>
                  <a:schemeClr val="tx2"/>
                </a:solidFill>
              </a:rPr>
              <a:t>Probably</a:t>
            </a:r>
          </a:p>
          <a:p>
            <a:r>
              <a:rPr lang="en-US" sz="2800" dirty="0" smtClean="0"/>
              <a:t>Causal processes/mechanisms?  </a:t>
            </a:r>
            <a:r>
              <a:rPr lang="en-US" sz="2800" i="1" dirty="0" smtClean="0">
                <a:solidFill>
                  <a:schemeClr val="tx2"/>
                </a:solidFill>
              </a:rPr>
              <a:t>Undoubtedly</a:t>
            </a: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Charns et al,</a:t>
            </a:r>
            <a:br>
              <a:rPr lang="en-US" dirty="0" smtClean="0"/>
            </a:br>
            <a:r>
              <a:rPr lang="en-US" dirty="0" smtClean="0"/>
              <a:t>measures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3914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Implications of these distinctions?  Provide guidance for researchers/evaluators to:</a:t>
            </a:r>
          </a:p>
          <a:p>
            <a:r>
              <a:rPr lang="en-US" sz="2800" dirty="0" smtClean="0"/>
              <a:t>Document logic/program model, causal chain</a:t>
            </a:r>
          </a:p>
          <a:p>
            <a:r>
              <a:rPr lang="en-US" sz="2800" dirty="0" smtClean="0"/>
              <a:t>Locate, possibly adapt existing M/Ms</a:t>
            </a:r>
          </a:p>
          <a:p>
            <a:r>
              <a:rPr lang="en-US" sz="2800" dirty="0" smtClean="0"/>
              <a:t>Measure context, intermediate impacts, mediators, moderators, causal chain</a:t>
            </a:r>
          </a:p>
          <a:p>
            <a:r>
              <a:rPr lang="en-US" sz="2800" dirty="0" smtClean="0"/>
              <a:t>Develop new M/Ms (esp. for emergent phenomena) </a:t>
            </a:r>
            <a:r>
              <a:rPr lang="en-US" sz="2800" i="1" dirty="0" smtClean="0">
                <a:solidFill>
                  <a:schemeClr val="tx2"/>
                </a:solidFill>
              </a:rPr>
              <a:t> when known, knowable</a:t>
            </a:r>
          </a:p>
          <a:p>
            <a:r>
              <a:rPr lang="en-US" sz="2800" dirty="0" smtClean="0"/>
              <a:t>Allocate limited measurement resources</a:t>
            </a:r>
            <a:endParaRPr lang="en-US" sz="2800" i="1" dirty="0" smtClean="0">
              <a:solidFill>
                <a:schemeClr val="tx2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Morrisey</a:t>
            </a:r>
            <a:r>
              <a:rPr lang="en-US" dirty="0" smtClean="0"/>
              <a:t> et al.,</a:t>
            </a:r>
            <a:br>
              <a:rPr lang="en-US" dirty="0" smtClean="0"/>
            </a:br>
            <a:r>
              <a:rPr lang="en-US" dirty="0" smtClean="0"/>
              <a:t>computer 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What is distinctive about MLIs in health care delivery vis-à-vis simulation approaches?</a:t>
            </a:r>
          </a:p>
          <a:p>
            <a:r>
              <a:rPr lang="en-US" sz="2800" dirty="0" smtClean="0"/>
              <a:t>“Beneath the skin” vs. “above the skin”:</a:t>
            </a:r>
            <a:br>
              <a:rPr lang="en-US" sz="2800" dirty="0" smtClean="0"/>
            </a:br>
            <a:r>
              <a:rPr lang="en-US" sz="2800" dirty="0" smtClean="0"/>
              <a:t>well-understood/predictable vs. poorly understood, variable, emergent, complex:  </a:t>
            </a:r>
            <a:br>
              <a:rPr lang="en-US" sz="2800" dirty="0" smtClean="0"/>
            </a:br>
            <a:r>
              <a:rPr lang="en-US" sz="2800" i="1" dirty="0" smtClean="0">
                <a:solidFill>
                  <a:schemeClr val="tx2"/>
                </a:solidFill>
              </a:rPr>
              <a:t>the latter seem more interesting, relevant </a:t>
            </a:r>
            <a:br>
              <a:rPr lang="en-US" sz="2800" i="1" dirty="0" smtClean="0">
                <a:solidFill>
                  <a:schemeClr val="tx2"/>
                </a:solidFill>
              </a:rPr>
            </a:br>
            <a:r>
              <a:rPr lang="en-US" sz="2800" i="1" dirty="0" smtClean="0">
                <a:solidFill>
                  <a:schemeClr val="tx2"/>
                </a:solidFill>
              </a:rPr>
              <a:t>(e.g., Models 1, 4 vs. 2, 3)</a:t>
            </a:r>
          </a:p>
          <a:p>
            <a:r>
              <a:rPr lang="en-US" sz="2800" dirty="0" smtClean="0"/>
              <a:t>Combining simulation technologies (linked models)?</a:t>
            </a:r>
          </a:p>
          <a:p>
            <a:endParaRPr lang="en-US" sz="28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Morrisey</a:t>
            </a:r>
            <a:r>
              <a:rPr lang="en-US" dirty="0" smtClean="0"/>
              <a:t> et al.,</a:t>
            </a:r>
            <a:br>
              <a:rPr lang="en-US" dirty="0" smtClean="0"/>
            </a:br>
            <a:r>
              <a:rPr lang="en-US" dirty="0" smtClean="0"/>
              <a:t>computer 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Offer guidance re: standard simulation concerns</a:t>
            </a:r>
          </a:p>
          <a:p>
            <a:r>
              <a:rPr lang="en-US" sz="2800" dirty="0" smtClean="0"/>
              <a:t>Model parameters, knowledge of causal processes:  sources, approaches?</a:t>
            </a:r>
          </a:p>
          <a:p>
            <a:r>
              <a:rPr lang="en-US" sz="2800" dirty="0" smtClean="0"/>
              <a:t>Model validation:  split sample strategy, retrospective validation (e.g., state-level variation in tobacco control—</a:t>
            </a:r>
            <a:r>
              <a:rPr lang="en-US" sz="2800" dirty="0" err="1" smtClean="0"/>
              <a:t>SimSmoke</a:t>
            </a:r>
            <a:r>
              <a:rPr lang="en-US" sz="2800" dirty="0" smtClean="0"/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Morrisey</a:t>
            </a:r>
            <a:r>
              <a:rPr lang="en-US" dirty="0" smtClean="0"/>
              <a:t> et al.,</a:t>
            </a:r>
            <a:br>
              <a:rPr lang="en-US" dirty="0" smtClean="0"/>
            </a:br>
            <a:r>
              <a:rPr lang="en-US" dirty="0" smtClean="0"/>
              <a:t>computer 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Highlight, offer guidance re:</a:t>
            </a:r>
          </a:p>
          <a:p>
            <a:r>
              <a:rPr lang="en-US" sz="2800" dirty="0" smtClean="0"/>
              <a:t>Model parameters, knowledge of causal processes:  identify, specify knowledge gaps (through discipline of explicit modeling)</a:t>
            </a:r>
          </a:p>
          <a:p>
            <a:r>
              <a:rPr lang="en-US" sz="2800" dirty="0" smtClean="0"/>
              <a:t>Interactions, emergent patterns:  seek empirical evidence of predicted phenomena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Morrisey</a:t>
            </a:r>
            <a:r>
              <a:rPr lang="en-US" dirty="0" smtClean="0"/>
              <a:t> et al.,</a:t>
            </a:r>
            <a:br>
              <a:rPr lang="en-US" dirty="0" smtClean="0"/>
            </a:br>
            <a:r>
              <a:rPr lang="en-US" dirty="0" smtClean="0"/>
              <a:t>computer 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Highlight, offer guidance re:</a:t>
            </a:r>
          </a:p>
          <a:p>
            <a:r>
              <a:rPr lang="en-US" sz="2800" dirty="0" smtClean="0"/>
              <a:t>Model parameters, knowledge of causal processes:  identify, specify knowledge gaps (through discipline of explicit modeling)</a:t>
            </a:r>
          </a:p>
          <a:p>
            <a:r>
              <a:rPr lang="en-US" sz="2800" dirty="0" smtClean="0"/>
              <a:t>Interactions, emergent patterns:  seek empirical evidence of predicted phenomena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Morrisey</a:t>
            </a:r>
            <a:r>
              <a:rPr lang="en-US" dirty="0" smtClean="0"/>
              <a:t> et al.,</a:t>
            </a:r>
            <a:br>
              <a:rPr lang="en-US" dirty="0" smtClean="0"/>
            </a:br>
            <a:r>
              <a:rPr lang="en-US" dirty="0" smtClean="0"/>
              <a:t>computer 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7237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Additional suggestions (for </a:t>
            </a:r>
            <a:r>
              <a:rPr lang="en-US" sz="2800" smtClean="0"/>
              <a:t>this or </a:t>
            </a:r>
            <a:r>
              <a:rPr lang="en-US" sz="2800" dirty="0" smtClean="0"/>
              <a:t>future </a:t>
            </a:r>
            <a:r>
              <a:rPr lang="en-US" sz="2800" smtClean="0"/>
              <a:t>papers)</a:t>
            </a:r>
            <a:endParaRPr lang="en-US" sz="2800" dirty="0" smtClean="0"/>
          </a:p>
          <a:p>
            <a:r>
              <a:rPr lang="en-US" sz="2800" dirty="0" smtClean="0"/>
              <a:t>Expand</a:t>
            </a:r>
            <a:r>
              <a:rPr lang="en-US" sz="2800" i="1" dirty="0" smtClean="0"/>
              <a:t> “How can the model be extended?” </a:t>
            </a:r>
            <a:r>
              <a:rPr lang="en-US" sz="2800" dirty="0" smtClean="0"/>
              <a:t>to provide more (and more explicit) guidance (references, specific suggestions)</a:t>
            </a:r>
            <a:br>
              <a:rPr lang="en-US" sz="2800" dirty="0" smtClean="0"/>
            </a:br>
            <a:r>
              <a:rPr lang="en-US" sz="2800" i="1" dirty="0" smtClean="0">
                <a:solidFill>
                  <a:schemeClr val="tx2"/>
                </a:solidFill>
              </a:rPr>
              <a:t>e.g., Model 4, disparities … patient knowledge, beliefs, resources; clinician knowledge, beliefs, decision biases; community resources, etc. etc.</a:t>
            </a:r>
          </a:p>
          <a:p>
            <a:r>
              <a:rPr lang="en-US" sz="2800" dirty="0" smtClean="0"/>
              <a:t>Expand discussion of Archimedes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364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Comments on Charns and Morrisey manuscripts</vt:lpstr>
      <vt:lpstr>Approach to manuscripts</vt:lpstr>
      <vt:lpstr>Charns et al, measures and measurement</vt:lpstr>
      <vt:lpstr>Charns et al, measures and measurement</vt:lpstr>
      <vt:lpstr>Morrisey et al., computer simulation approaches</vt:lpstr>
      <vt:lpstr>Morrisey et al., computer simulation approaches</vt:lpstr>
      <vt:lpstr>Morrisey et al., computer simulation approaches</vt:lpstr>
      <vt:lpstr>Morrisey et al., computer simulation approaches</vt:lpstr>
      <vt:lpstr>Morrisey et al., computer simulation approaches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Edwards</dc:creator>
  <cp:lastModifiedBy> </cp:lastModifiedBy>
  <cp:revision>49</cp:revision>
  <dcterms:created xsi:type="dcterms:W3CDTF">2010-09-13T13:07:40Z</dcterms:created>
  <dcterms:modified xsi:type="dcterms:W3CDTF">2011-03-04T22:09:17Z</dcterms:modified>
</cp:coreProperties>
</file>